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84" r:id="rId3"/>
    <p:sldId id="285" r:id="rId4"/>
    <p:sldId id="286" r:id="rId5"/>
    <p:sldId id="287" r:id="rId6"/>
    <p:sldId id="288"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9" r:id="rId25"/>
    <p:sldId id="279" r:id="rId26"/>
    <p:sldId id="280" r:id="rId27"/>
    <p:sldId id="281" r:id="rId28"/>
    <p:sldId id="282" r:id="rId29"/>
    <p:sldId id="283" r:id="rId30"/>
    <p:sldId id="290" r:id="rId31"/>
    <p:sldId id="291" r:id="rId32"/>
    <p:sldId id="292" r:id="rId33"/>
    <p:sldId id="293" r:id="rId34"/>
    <p:sldId id="294" r:id="rId35"/>
    <p:sldId id="295" r:id="rId36"/>
    <p:sldId id="296" r:id="rId37"/>
    <p:sldId id="297" r:id="rId38"/>
    <p:sldId id="298" r:id="rId39"/>
    <p:sldId id="299" r:id="rId40"/>
    <p:sldId id="300"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8.wmf"/><Relationship Id="rId4"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28.wmf"/><Relationship Id="rId1" Type="http://schemas.openxmlformats.org/officeDocument/2006/relationships/image" Target="../media/image42.wmf"/><Relationship Id="rId4" Type="http://schemas.openxmlformats.org/officeDocument/2006/relationships/image" Target="../media/image7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6.wmf"/><Relationship Id="rId4"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D7A84-CD6B-403B-ACF1-B06EF8B4508B}" type="datetimeFigureOut">
              <a:rPr lang="fr-FR" smtClean="0"/>
              <a:pPr/>
              <a:t>10/02/2016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AEDE4-2BA2-4983-939E-46101179646D}" type="slidenum">
              <a:rPr lang="fr-FR" smtClean="0"/>
              <a:pPr/>
              <a:t>‹N°›</a:t>
            </a:fld>
            <a:endParaRPr lang="fr-FR"/>
          </a:p>
        </p:txBody>
      </p:sp>
    </p:spTree>
    <p:extLst>
      <p:ext uri="{BB962C8B-B14F-4D97-AF65-F5344CB8AC3E}">
        <p14:creationId xmlns:p14="http://schemas.microsoft.com/office/powerpoint/2010/main" val="116640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a:t>
            </a:fld>
            <a:endParaRPr lang="fr-FR"/>
          </a:p>
        </p:txBody>
      </p:sp>
    </p:spTree>
    <p:extLst>
      <p:ext uri="{BB962C8B-B14F-4D97-AF65-F5344CB8AC3E}">
        <p14:creationId xmlns:p14="http://schemas.microsoft.com/office/powerpoint/2010/main" val="197162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10</a:t>
            </a:fld>
            <a:endParaRPr lang="fr-FR"/>
          </a:p>
        </p:txBody>
      </p:sp>
    </p:spTree>
    <p:extLst>
      <p:ext uri="{BB962C8B-B14F-4D97-AF65-F5344CB8AC3E}">
        <p14:creationId xmlns:p14="http://schemas.microsoft.com/office/powerpoint/2010/main" val="398614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11</a:t>
            </a:fld>
            <a:endParaRPr lang="fr-FR"/>
          </a:p>
        </p:txBody>
      </p:sp>
    </p:spTree>
    <p:extLst>
      <p:ext uri="{BB962C8B-B14F-4D97-AF65-F5344CB8AC3E}">
        <p14:creationId xmlns:p14="http://schemas.microsoft.com/office/powerpoint/2010/main" val="375659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12</a:t>
            </a:fld>
            <a:endParaRPr lang="fr-FR"/>
          </a:p>
        </p:txBody>
      </p:sp>
    </p:spTree>
    <p:extLst>
      <p:ext uri="{BB962C8B-B14F-4D97-AF65-F5344CB8AC3E}">
        <p14:creationId xmlns:p14="http://schemas.microsoft.com/office/powerpoint/2010/main" val="27002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13</a:t>
            </a:fld>
            <a:endParaRPr lang="fr-FR"/>
          </a:p>
        </p:txBody>
      </p:sp>
    </p:spTree>
    <p:extLst>
      <p:ext uri="{BB962C8B-B14F-4D97-AF65-F5344CB8AC3E}">
        <p14:creationId xmlns:p14="http://schemas.microsoft.com/office/powerpoint/2010/main" val="3945460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15</a:t>
            </a:fld>
            <a:endParaRPr lang="fr-FR"/>
          </a:p>
        </p:txBody>
      </p:sp>
    </p:spTree>
    <p:extLst>
      <p:ext uri="{BB962C8B-B14F-4D97-AF65-F5344CB8AC3E}">
        <p14:creationId xmlns:p14="http://schemas.microsoft.com/office/powerpoint/2010/main" val="312236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16</a:t>
            </a:fld>
            <a:endParaRPr lang="fr-FR"/>
          </a:p>
        </p:txBody>
      </p:sp>
    </p:spTree>
    <p:extLst>
      <p:ext uri="{BB962C8B-B14F-4D97-AF65-F5344CB8AC3E}">
        <p14:creationId xmlns:p14="http://schemas.microsoft.com/office/powerpoint/2010/main" val="238490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17</a:t>
            </a:fld>
            <a:endParaRPr lang="fr-FR"/>
          </a:p>
        </p:txBody>
      </p:sp>
    </p:spTree>
    <p:extLst>
      <p:ext uri="{BB962C8B-B14F-4D97-AF65-F5344CB8AC3E}">
        <p14:creationId xmlns:p14="http://schemas.microsoft.com/office/powerpoint/2010/main" val="1688845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18</a:t>
            </a:fld>
            <a:endParaRPr lang="fr-FR"/>
          </a:p>
        </p:txBody>
      </p:sp>
    </p:spTree>
    <p:extLst>
      <p:ext uri="{BB962C8B-B14F-4D97-AF65-F5344CB8AC3E}">
        <p14:creationId xmlns:p14="http://schemas.microsoft.com/office/powerpoint/2010/main" val="102571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20</a:t>
            </a:fld>
            <a:endParaRPr lang="fr-FR"/>
          </a:p>
        </p:txBody>
      </p:sp>
    </p:spTree>
    <p:extLst>
      <p:ext uri="{BB962C8B-B14F-4D97-AF65-F5344CB8AC3E}">
        <p14:creationId xmlns:p14="http://schemas.microsoft.com/office/powerpoint/2010/main" val="2143376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21</a:t>
            </a:fld>
            <a:endParaRPr lang="fr-FR"/>
          </a:p>
        </p:txBody>
      </p:sp>
    </p:spTree>
    <p:extLst>
      <p:ext uri="{BB962C8B-B14F-4D97-AF65-F5344CB8AC3E}">
        <p14:creationId xmlns:p14="http://schemas.microsoft.com/office/powerpoint/2010/main" val="11202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2</a:t>
            </a:fld>
            <a:endParaRPr lang="fr-FR"/>
          </a:p>
        </p:txBody>
      </p:sp>
    </p:spTree>
    <p:extLst>
      <p:ext uri="{BB962C8B-B14F-4D97-AF65-F5344CB8AC3E}">
        <p14:creationId xmlns:p14="http://schemas.microsoft.com/office/powerpoint/2010/main" val="4266798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22</a:t>
            </a:fld>
            <a:endParaRPr lang="fr-FR"/>
          </a:p>
        </p:txBody>
      </p:sp>
    </p:spTree>
    <p:extLst>
      <p:ext uri="{BB962C8B-B14F-4D97-AF65-F5344CB8AC3E}">
        <p14:creationId xmlns:p14="http://schemas.microsoft.com/office/powerpoint/2010/main" val="4086526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33</a:t>
            </a:fld>
            <a:endParaRPr lang="fr-FR"/>
          </a:p>
        </p:txBody>
      </p:sp>
    </p:spTree>
    <p:extLst>
      <p:ext uri="{BB962C8B-B14F-4D97-AF65-F5344CB8AC3E}">
        <p14:creationId xmlns:p14="http://schemas.microsoft.com/office/powerpoint/2010/main" val="166784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40</a:t>
            </a:fld>
            <a:endParaRPr lang="fr-FR"/>
          </a:p>
        </p:txBody>
      </p:sp>
    </p:spTree>
    <p:extLst>
      <p:ext uri="{BB962C8B-B14F-4D97-AF65-F5344CB8AC3E}">
        <p14:creationId xmlns:p14="http://schemas.microsoft.com/office/powerpoint/2010/main" val="373381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3</a:t>
            </a:fld>
            <a:endParaRPr lang="fr-FR"/>
          </a:p>
        </p:txBody>
      </p:sp>
    </p:spTree>
    <p:extLst>
      <p:ext uri="{BB962C8B-B14F-4D97-AF65-F5344CB8AC3E}">
        <p14:creationId xmlns:p14="http://schemas.microsoft.com/office/powerpoint/2010/main" val="307281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4</a:t>
            </a:fld>
            <a:endParaRPr lang="fr-FR"/>
          </a:p>
        </p:txBody>
      </p:sp>
    </p:spTree>
    <p:extLst>
      <p:ext uri="{BB962C8B-B14F-4D97-AF65-F5344CB8AC3E}">
        <p14:creationId xmlns:p14="http://schemas.microsoft.com/office/powerpoint/2010/main" val="420912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5</a:t>
            </a:fld>
            <a:endParaRPr lang="fr-FR"/>
          </a:p>
        </p:txBody>
      </p:sp>
    </p:spTree>
    <p:extLst>
      <p:ext uri="{BB962C8B-B14F-4D97-AF65-F5344CB8AC3E}">
        <p14:creationId xmlns:p14="http://schemas.microsoft.com/office/powerpoint/2010/main" val="182783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6</a:t>
            </a:fld>
            <a:endParaRPr lang="fr-FR"/>
          </a:p>
        </p:txBody>
      </p:sp>
    </p:spTree>
    <p:extLst>
      <p:ext uri="{BB962C8B-B14F-4D97-AF65-F5344CB8AC3E}">
        <p14:creationId xmlns:p14="http://schemas.microsoft.com/office/powerpoint/2010/main" val="417220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7</a:t>
            </a:fld>
            <a:endParaRPr lang="fr-FR"/>
          </a:p>
        </p:txBody>
      </p:sp>
    </p:spTree>
    <p:extLst>
      <p:ext uri="{BB962C8B-B14F-4D97-AF65-F5344CB8AC3E}">
        <p14:creationId xmlns:p14="http://schemas.microsoft.com/office/powerpoint/2010/main" val="369413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8</a:t>
            </a:fld>
            <a:endParaRPr lang="fr-FR"/>
          </a:p>
        </p:txBody>
      </p:sp>
    </p:spTree>
    <p:extLst>
      <p:ext uri="{BB962C8B-B14F-4D97-AF65-F5344CB8AC3E}">
        <p14:creationId xmlns:p14="http://schemas.microsoft.com/office/powerpoint/2010/main" val="139773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9</a:t>
            </a:fld>
            <a:endParaRPr lang="fr-FR"/>
          </a:p>
        </p:txBody>
      </p:sp>
    </p:spTree>
    <p:extLst>
      <p:ext uri="{BB962C8B-B14F-4D97-AF65-F5344CB8AC3E}">
        <p14:creationId xmlns:p14="http://schemas.microsoft.com/office/powerpoint/2010/main" val="374964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10/02/2016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FD8DF-1BFA-42A6-95D9-1D80754475CC}" type="datetimeFigureOut">
              <a:rPr lang="fr-FR" smtClean="0"/>
              <a:pPr/>
              <a:t>10/02/2016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89D22-91FC-47E1-AB3C-5D472138C87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1.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2.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32.wmf"/><Relationship Id="rId4" Type="http://schemas.openxmlformats.org/officeDocument/2006/relationships/oleObject" Target="../embeddings/oleObject13.bin"/><Relationship Id="rId9" Type="http://schemas.openxmlformats.org/officeDocument/2006/relationships/image" Target="../media/image3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3.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21.bin"/><Relationship Id="rId4" Type="http://schemas.openxmlformats.org/officeDocument/2006/relationships/image" Target="../media/image3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4.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40.wmf"/><Relationship Id="rId4" Type="http://schemas.openxmlformats.org/officeDocument/2006/relationships/oleObject" Target="../embeddings/oleObject23.bin"/><Relationship Id="rId9" Type="http://schemas.openxmlformats.org/officeDocument/2006/relationships/image" Target="../media/image4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6.wmf"/><Relationship Id="rId3" Type="http://schemas.openxmlformats.org/officeDocument/2006/relationships/notesSlide" Target="../notesSlides/notesSlide15.xml"/><Relationship Id="rId7" Type="http://schemas.openxmlformats.org/officeDocument/2006/relationships/image" Target="../media/image44.wmf"/><Relationship Id="rId12"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45.wmf"/><Relationship Id="rId5" Type="http://schemas.openxmlformats.org/officeDocument/2006/relationships/image" Target="../media/image43.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5.wmf"/><Relationship Id="rId1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50.wmf"/><Relationship Id="rId3" Type="http://schemas.openxmlformats.org/officeDocument/2006/relationships/notesSlide" Target="../notesSlides/notesSlide16.xml"/><Relationship Id="rId7" Type="http://schemas.openxmlformats.org/officeDocument/2006/relationships/image" Target="../media/image48.wmf"/><Relationship Id="rId12"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3.bin"/><Relationship Id="rId11" Type="http://schemas.openxmlformats.org/officeDocument/2006/relationships/image" Target="../media/image49.wmf"/><Relationship Id="rId5" Type="http://schemas.openxmlformats.org/officeDocument/2006/relationships/image" Target="../media/image47.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5.wmf"/><Relationship Id="rId14"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7.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image" Target="../media/image51.wmf"/><Relationship Id="rId4" Type="http://schemas.openxmlformats.org/officeDocument/2006/relationships/oleObject" Target="../embeddings/oleObject38.bin"/><Relationship Id="rId9"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41.bin"/><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2.bin"/><Relationship Id="rId5" Type="http://schemas.openxmlformats.org/officeDocument/2006/relationships/image" Target="../media/image56.png"/><Relationship Id="rId4" Type="http://schemas.openxmlformats.org/officeDocument/2006/relationships/image" Target="../media/image53.wmf"/><Relationship Id="rId9" Type="http://schemas.openxmlformats.org/officeDocument/2006/relationships/image" Target="../media/image55.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18.xml"/><Relationship Id="rId7"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5.bin"/><Relationship Id="rId11" Type="http://schemas.openxmlformats.org/officeDocument/2006/relationships/image" Target="../media/image40.wmf"/><Relationship Id="rId5" Type="http://schemas.openxmlformats.org/officeDocument/2006/relationships/image" Target="../media/image57.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9.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64.wmf"/><Relationship Id="rId3" Type="http://schemas.openxmlformats.org/officeDocument/2006/relationships/notesSlide" Target="../notesSlides/notesSlide19.xml"/><Relationship Id="rId7" Type="http://schemas.openxmlformats.org/officeDocument/2006/relationships/image" Target="../media/image61.wmf"/><Relationship Id="rId12"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9.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62.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8.wmf"/><Relationship Id="rId3" Type="http://schemas.openxmlformats.org/officeDocument/2006/relationships/notesSlide" Target="../notesSlides/notesSlide20.xml"/><Relationship Id="rId7" Type="http://schemas.openxmlformats.org/officeDocument/2006/relationships/image" Target="../media/image66.wmf"/><Relationship Id="rId12"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4.bin"/><Relationship Id="rId11" Type="http://schemas.openxmlformats.org/officeDocument/2006/relationships/image" Target="../media/image67.wmf"/><Relationship Id="rId5" Type="http://schemas.openxmlformats.org/officeDocument/2006/relationships/image" Target="../media/image65.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2.wmf"/></Relationships>
</file>

<file path=ppt/slides/_rels/slide23.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0.wmf"/><Relationship Id="rId5" Type="http://schemas.openxmlformats.org/officeDocument/2006/relationships/oleObject" Target="../embeddings/oleObject59.bin"/><Relationship Id="rId4" Type="http://schemas.openxmlformats.org/officeDocument/2006/relationships/image" Target="../media/image6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3.png"/><Relationship Id="rId5" Type="http://schemas.openxmlformats.org/officeDocument/2006/relationships/oleObject" Target="../embeddings/oleObject62.bin"/><Relationship Id="rId4" Type="http://schemas.openxmlformats.org/officeDocument/2006/relationships/image" Target="../media/image72.wmf"/></Relationships>
</file>

<file path=ppt/slides/_rels/slide25.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8.wmf"/><Relationship Id="rId5" Type="http://schemas.openxmlformats.org/officeDocument/2006/relationships/oleObject" Target="../embeddings/oleObject64.bin"/><Relationship Id="rId10" Type="http://schemas.openxmlformats.org/officeDocument/2006/relationships/image" Target="../media/image75.wmf"/><Relationship Id="rId4" Type="http://schemas.openxmlformats.org/officeDocument/2006/relationships/image" Target="../media/image42.wmf"/><Relationship Id="rId9" Type="http://schemas.openxmlformats.org/officeDocument/2006/relationships/oleObject" Target="../embeddings/oleObject66.bin"/></Relationships>
</file>

<file path=ppt/slides/_rels/slide26.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7.wmf"/><Relationship Id="rId11" Type="http://schemas.openxmlformats.org/officeDocument/2006/relationships/image" Target="../media/image80.png"/><Relationship Id="rId5" Type="http://schemas.openxmlformats.org/officeDocument/2006/relationships/oleObject" Target="../embeddings/oleObject68.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70.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84.png"/><Relationship Id="rId5" Type="http://schemas.openxmlformats.org/officeDocument/2006/relationships/image" Target="../media/image81.wmf"/><Relationship Id="rId4" Type="http://schemas.openxmlformats.org/officeDocument/2006/relationships/oleObject" Target="../embeddings/oleObject71.bin"/><Relationship Id="rId9" Type="http://schemas.openxmlformats.org/officeDocument/2006/relationships/image" Target="../media/image82.wmf"/></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3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5.png"/></Relationships>
</file>

<file path=ppt/slides/_rels/slide3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2.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3239532"/>
            <a:ext cx="7215238" cy="3046988"/>
          </a:xfrm>
          <a:prstGeom prst="rect">
            <a:avLst/>
          </a:prstGeom>
        </p:spPr>
        <p:txBody>
          <a:bodyPr wrap="square">
            <a:spAutoFit/>
          </a:bodyPr>
          <a:lstStyle/>
          <a:p>
            <a:pPr algn="ctr"/>
            <a:endParaRPr lang="fr-FR" sz="3600" b="1" dirty="0" smtClean="0">
              <a:solidFill>
                <a:srgbClr val="002060"/>
              </a:solidFill>
            </a:endParaRPr>
          </a:p>
          <a:p>
            <a:pPr algn="ctr"/>
            <a:r>
              <a:rPr lang="fr-FR" sz="2400" b="1" dirty="0" smtClean="0">
                <a:solidFill>
                  <a:srgbClr val="0070C0"/>
                </a:solidFill>
              </a:rPr>
              <a:t>(</a:t>
            </a:r>
            <a:r>
              <a:rPr lang="fr-FR" sz="2400" b="1" smtClean="0">
                <a:solidFill>
                  <a:srgbClr val="0070C0"/>
                </a:solidFill>
              </a:rPr>
              <a:t>Amphi 7)</a:t>
            </a:r>
            <a:endParaRPr lang="fr-FR" sz="2400" b="1" dirty="0" smtClean="0">
              <a:solidFill>
                <a:srgbClr val="0070C0"/>
              </a:solidFill>
            </a:endParaRPr>
          </a:p>
          <a:p>
            <a:pPr algn="ctr"/>
            <a:endParaRPr lang="fr-FR" sz="2800" b="1" dirty="0">
              <a:solidFill>
                <a:srgbClr val="0070C0"/>
              </a:solidFill>
            </a:endParaRPr>
          </a:p>
          <a:p>
            <a:pPr algn="ctr"/>
            <a:endParaRPr lang="fr-FR" sz="2800" b="1" dirty="0" smtClean="0">
              <a:solidFill>
                <a:srgbClr val="0070C0"/>
              </a:solidFill>
            </a:endParaRPr>
          </a:p>
          <a:p>
            <a:pPr algn="ctr"/>
            <a:endParaRPr lang="fr-FR" sz="2800" b="1" dirty="0">
              <a:solidFill>
                <a:srgbClr val="0070C0"/>
              </a:solidFill>
            </a:endParaRPr>
          </a:p>
          <a:p>
            <a:pPr algn="ctr"/>
            <a:endParaRPr lang="fr-FR" sz="2800" b="1" dirty="0" smtClean="0">
              <a:solidFill>
                <a:srgbClr val="0070C0"/>
              </a:solidFill>
            </a:endParaRPr>
          </a:p>
          <a:p>
            <a:pPr algn="r"/>
            <a:r>
              <a:rPr lang="fr-FR" sz="2000" b="1" dirty="0" smtClean="0"/>
              <a:t>Ahmed </a:t>
            </a:r>
            <a:r>
              <a:rPr lang="fr-FR" sz="2000" b="1" dirty="0" err="1" smtClean="0"/>
              <a:t>Dhouib</a:t>
            </a:r>
            <a:endParaRPr lang="fr-FR" sz="2000" b="1" dirty="0"/>
          </a:p>
        </p:txBody>
      </p:sp>
      <p:sp>
        <p:nvSpPr>
          <p:cNvPr id="5" name="Rectangle 4"/>
          <p:cNvSpPr/>
          <p:nvPr/>
        </p:nvSpPr>
        <p:spPr>
          <a:xfrm>
            <a:off x="2285984" y="785794"/>
            <a:ext cx="4706545" cy="523220"/>
          </a:xfrm>
          <a:prstGeom prst="rect">
            <a:avLst/>
          </a:prstGeom>
        </p:spPr>
        <p:txBody>
          <a:bodyPr wrap="none">
            <a:spAutoFit/>
          </a:bodyPr>
          <a:lstStyle/>
          <a:p>
            <a:r>
              <a:rPr lang="fr-FR" sz="2800" b="1" dirty="0" smtClean="0">
                <a:solidFill>
                  <a:srgbClr val="C00000"/>
                </a:solidFill>
              </a:rPr>
              <a:t>Cours : Mécanique Quantique </a:t>
            </a:r>
            <a:endParaRPr lang="fr-FR" sz="2800" dirty="0">
              <a:solidFill>
                <a:srgbClr val="C00000"/>
              </a:solidFill>
            </a:endParaRPr>
          </a:p>
        </p:txBody>
      </p:sp>
      <p:sp>
        <p:nvSpPr>
          <p:cNvPr id="7" name="TextBox 1"/>
          <p:cNvSpPr txBox="1"/>
          <p:nvPr/>
        </p:nvSpPr>
        <p:spPr>
          <a:xfrm>
            <a:off x="2123491" y="3119380"/>
            <a:ext cx="5091715" cy="452496"/>
          </a:xfrm>
          <a:prstGeom prst="rect">
            <a:avLst/>
          </a:prstGeom>
          <a:noFill/>
        </p:spPr>
        <p:txBody>
          <a:bodyPr wrap="none" lIns="0" tIns="0" rIns="0" rtlCol="0">
            <a:spAutoFit/>
          </a:bodyPr>
          <a:lstStyle/>
          <a:p>
            <a:pPr>
              <a:lnSpc>
                <a:spcPts val="3100"/>
              </a:lnSpc>
              <a:tabLst>
                <a:tab pos="2857500" algn="l"/>
              </a:tabLst>
            </a:pPr>
            <a:r>
              <a:rPr lang="en-US" altLang="zh-CN" sz="3600" b="1" dirty="0" err="1" smtClean="0">
                <a:solidFill>
                  <a:srgbClr val="B28700"/>
                </a:solidFill>
                <a:latin typeface="Times New Roman" pitchFamily="18" charset="0"/>
                <a:cs typeface="Times New Roman" pitchFamily="18" charset="0"/>
              </a:rPr>
              <a:t>L’oscillateur</a:t>
            </a:r>
            <a:r>
              <a:rPr lang="en-US" altLang="zh-CN" sz="3600" b="1" dirty="0" smtClean="0">
                <a:solidFill>
                  <a:srgbClr val="B28700"/>
                </a:solidFill>
                <a:latin typeface="Times New Roman" pitchFamily="18" charset="0"/>
                <a:cs typeface="Times New Roman" pitchFamily="18" charset="0"/>
              </a:rPr>
              <a:t> </a:t>
            </a:r>
            <a:r>
              <a:rPr lang="en-US" altLang="zh-CN" sz="3600" b="1" dirty="0" err="1" smtClean="0">
                <a:solidFill>
                  <a:srgbClr val="B28700"/>
                </a:solidFill>
                <a:latin typeface="Times New Roman" pitchFamily="18" charset="0"/>
                <a:cs typeface="Times New Roman" pitchFamily="18" charset="0"/>
              </a:rPr>
              <a:t>Harmonique</a:t>
            </a:r>
            <a:endParaRPr lang="en-US" altLang="zh-CN" sz="3600" b="1" dirty="0" smtClean="0">
              <a:solidFill>
                <a:srgbClr val="B28700"/>
              </a:solidFill>
              <a:latin typeface="Times New Roman" pitchFamily="18" charset="0"/>
              <a:cs typeface="Times New Roman" pitchFamily="18" charset="0"/>
            </a:endParaRPr>
          </a:p>
        </p:txBody>
      </p:sp>
      <p:pic>
        <p:nvPicPr>
          <p:cNvPr id="6" name="Image 5" descr="LOGO-ENIT-2015.jpg"/>
          <p:cNvPicPr/>
          <p:nvPr/>
        </p:nvPicPr>
        <p:blipFill>
          <a:blip r:embed="rId3"/>
          <a:srcRect/>
          <a:stretch>
            <a:fillRect/>
          </a:stretch>
        </p:blipFill>
        <p:spPr bwMode="auto">
          <a:xfrm>
            <a:off x="7596336" y="260648"/>
            <a:ext cx="126047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571472" y="700088"/>
            <a:ext cx="2576513" cy="396875"/>
          </a:xfrm>
          <a:prstGeom prst="rect">
            <a:avLst/>
          </a:prstGeom>
          <a:noFill/>
          <a:ln w="9525">
            <a:noFill/>
            <a:miter lim="800000"/>
            <a:headEnd/>
            <a:tailEnd/>
          </a:ln>
          <a:effectLst/>
        </p:spPr>
        <p:txBody>
          <a:bodyPr wrap="none">
            <a:spAutoFit/>
          </a:bodyPr>
          <a:lstStyle/>
          <a:p>
            <a:r>
              <a:rPr lang="fr-FR" sz="2000" dirty="0"/>
              <a:t>L’</a:t>
            </a:r>
            <a:r>
              <a:rPr lang="fr-FR" sz="2000" dirty="0" err="1"/>
              <a:t>hamiltonien</a:t>
            </a:r>
            <a:r>
              <a:rPr lang="fr-FR" sz="2000" dirty="0"/>
              <a:t> devient :</a:t>
            </a:r>
          </a:p>
        </p:txBody>
      </p:sp>
      <p:graphicFrame>
        <p:nvGraphicFramePr>
          <p:cNvPr id="144387" name="Object 3"/>
          <p:cNvGraphicFramePr>
            <a:graphicFrameLocks noChangeAspect="1"/>
          </p:cNvGraphicFramePr>
          <p:nvPr/>
        </p:nvGraphicFramePr>
        <p:xfrm>
          <a:off x="2487613" y="1420813"/>
          <a:ext cx="1535112" cy="530225"/>
        </p:xfrm>
        <a:graphic>
          <a:graphicData uri="http://schemas.openxmlformats.org/presentationml/2006/ole">
            <mc:AlternateContent xmlns:mc="http://schemas.openxmlformats.org/markup-compatibility/2006">
              <mc:Choice xmlns:v="urn:schemas-microsoft-com:vml" Requires="v">
                <p:oleObj spid="_x0000_s142358" name="Equation" r:id="rId4" imgW="698400" imgH="241200" progId="">
                  <p:embed/>
                </p:oleObj>
              </mc:Choice>
              <mc:Fallback>
                <p:oleObj name="Equation" r:id="rId4" imgW="698400" imgH="2412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613" y="1420813"/>
                        <a:ext cx="1535112"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388" name="Text Box 4"/>
          <p:cNvSpPr txBox="1">
            <a:spLocks noChangeArrowheads="1"/>
          </p:cNvSpPr>
          <p:nvPr/>
        </p:nvSpPr>
        <p:spPr bwMode="auto">
          <a:xfrm>
            <a:off x="1143000" y="2971800"/>
            <a:ext cx="649288" cy="396875"/>
          </a:xfrm>
          <a:prstGeom prst="rect">
            <a:avLst/>
          </a:prstGeom>
          <a:noFill/>
          <a:ln w="9525">
            <a:noFill/>
            <a:miter lim="800000"/>
            <a:headEnd/>
            <a:tailEnd/>
          </a:ln>
          <a:effectLst/>
        </p:spPr>
        <p:txBody>
          <a:bodyPr wrap="none">
            <a:spAutoFit/>
          </a:bodyPr>
          <a:lstStyle/>
          <a:p>
            <a:r>
              <a:rPr lang="fr-FR" sz="2000"/>
              <a:t>avec</a:t>
            </a:r>
          </a:p>
        </p:txBody>
      </p:sp>
      <p:graphicFrame>
        <p:nvGraphicFramePr>
          <p:cNvPr id="144389" name="Object 5"/>
          <p:cNvGraphicFramePr>
            <a:graphicFrameLocks noChangeAspect="1"/>
          </p:cNvGraphicFramePr>
          <p:nvPr/>
        </p:nvGraphicFramePr>
        <p:xfrm>
          <a:off x="2428860" y="2714620"/>
          <a:ext cx="2457450" cy="865188"/>
        </p:xfrm>
        <a:graphic>
          <a:graphicData uri="http://schemas.openxmlformats.org/presentationml/2006/ole">
            <mc:AlternateContent xmlns:mc="http://schemas.openxmlformats.org/markup-compatibility/2006">
              <mc:Choice xmlns:v="urn:schemas-microsoft-com:vml" Requires="v">
                <p:oleObj spid="_x0000_s142359" name="Equation" r:id="rId6" imgW="1117440" imgH="393480" progId="">
                  <p:embed/>
                </p:oleObj>
              </mc:Choice>
              <mc:Fallback>
                <p:oleObj name="Equation" r:id="rId6" imgW="1117440" imgH="39348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60" y="2714620"/>
                        <a:ext cx="2457450" cy="8651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390" name="Rectangle 6"/>
          <p:cNvSpPr>
            <a:spLocks noChangeArrowheads="1"/>
          </p:cNvSpPr>
          <p:nvPr/>
        </p:nvSpPr>
        <p:spPr bwMode="auto">
          <a:xfrm>
            <a:off x="3657600" y="6172200"/>
            <a:ext cx="914400" cy="914400"/>
          </a:xfrm>
          <a:prstGeom prst="rect">
            <a:avLst/>
          </a:prstGeom>
          <a:noFill/>
          <a:ln w="9525">
            <a:noFill/>
            <a:miter lim="800000"/>
            <a:headEnd/>
            <a:tailEnd/>
          </a:ln>
          <a:effectLst/>
        </p:spPr>
        <p:txBody>
          <a:bodyPr wrap="none" anchor="ctr">
            <a:spAutoFit/>
          </a:bodyPr>
          <a:lstStyle/>
          <a:p>
            <a:endParaRPr lang="fr-FR"/>
          </a:p>
        </p:txBody>
      </p:sp>
      <p:sp>
        <p:nvSpPr>
          <p:cNvPr id="144391" name="Line 7"/>
          <p:cNvSpPr>
            <a:spLocks noChangeShapeType="1"/>
          </p:cNvSpPr>
          <p:nvPr/>
        </p:nvSpPr>
        <p:spPr bwMode="auto">
          <a:xfrm flipH="1">
            <a:off x="2819400" y="1905000"/>
            <a:ext cx="381000" cy="3048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4392" name="Text Box 8"/>
          <p:cNvSpPr txBox="1">
            <a:spLocks noChangeArrowheads="1"/>
          </p:cNvSpPr>
          <p:nvPr/>
        </p:nvSpPr>
        <p:spPr bwMode="auto">
          <a:xfrm>
            <a:off x="2422525" y="2224088"/>
            <a:ext cx="444500" cy="396875"/>
          </a:xfrm>
          <a:prstGeom prst="rect">
            <a:avLst/>
          </a:prstGeom>
          <a:noFill/>
          <a:ln w="9525">
            <a:noFill/>
            <a:miter lim="800000"/>
            <a:headEnd/>
            <a:tailEnd/>
          </a:ln>
          <a:effectLst/>
        </p:spPr>
        <p:txBody>
          <a:bodyPr wrap="none">
            <a:spAutoFit/>
          </a:bodyPr>
          <a:lstStyle/>
          <a:p>
            <a:r>
              <a:rPr lang="fr-FR" sz="2000"/>
              <a:t>J s</a:t>
            </a:r>
          </a:p>
        </p:txBody>
      </p:sp>
      <p:sp>
        <p:nvSpPr>
          <p:cNvPr id="144393" name="Line 9"/>
          <p:cNvSpPr>
            <a:spLocks noChangeShapeType="1"/>
          </p:cNvSpPr>
          <p:nvPr/>
        </p:nvSpPr>
        <p:spPr bwMode="auto">
          <a:xfrm>
            <a:off x="3505200" y="1905000"/>
            <a:ext cx="76200" cy="3810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4394" name="Text Box 10"/>
          <p:cNvSpPr txBox="1">
            <a:spLocks noChangeArrowheads="1"/>
          </p:cNvSpPr>
          <p:nvPr/>
        </p:nvSpPr>
        <p:spPr bwMode="auto">
          <a:xfrm>
            <a:off x="3413125" y="2224088"/>
            <a:ext cx="420688" cy="396875"/>
          </a:xfrm>
          <a:prstGeom prst="rect">
            <a:avLst/>
          </a:prstGeom>
          <a:noFill/>
          <a:ln w="9525">
            <a:noFill/>
            <a:miter lim="800000"/>
            <a:headEnd/>
            <a:tailEnd/>
          </a:ln>
          <a:effectLst/>
        </p:spPr>
        <p:txBody>
          <a:bodyPr wrap="none">
            <a:spAutoFit/>
          </a:bodyPr>
          <a:lstStyle/>
          <a:p>
            <a:r>
              <a:rPr lang="fr-FR" sz="2000"/>
              <a:t>s</a:t>
            </a:r>
            <a:r>
              <a:rPr lang="fr-FR" sz="2000" baseline="30000"/>
              <a:t>-1</a:t>
            </a:r>
          </a:p>
        </p:txBody>
      </p:sp>
      <p:sp>
        <p:nvSpPr>
          <p:cNvPr id="11" name="Text Box 2"/>
          <p:cNvSpPr txBox="1">
            <a:spLocks noChangeArrowheads="1"/>
          </p:cNvSpPr>
          <p:nvPr/>
        </p:nvSpPr>
        <p:spPr bwMode="auto">
          <a:xfrm>
            <a:off x="571472" y="3770659"/>
            <a:ext cx="4648200" cy="1015663"/>
          </a:xfrm>
          <a:prstGeom prst="rect">
            <a:avLst/>
          </a:prstGeom>
          <a:noFill/>
          <a:ln w="9525">
            <a:noFill/>
            <a:miter lim="800000"/>
            <a:headEnd/>
            <a:tailEnd/>
          </a:ln>
          <a:effectLst/>
        </p:spPr>
        <p:txBody>
          <a:bodyPr wrap="square">
            <a:spAutoFit/>
          </a:bodyPr>
          <a:lstStyle/>
          <a:p>
            <a:pPr algn="just"/>
            <a:r>
              <a:rPr lang="fr-FR" sz="2000" dirty="0"/>
              <a:t>Comme les opérateurs positions et quantité de mouvement ne commutent pas :</a:t>
            </a:r>
          </a:p>
        </p:txBody>
      </p:sp>
      <p:graphicFrame>
        <p:nvGraphicFramePr>
          <p:cNvPr id="142340" name="Object 4"/>
          <p:cNvGraphicFramePr>
            <a:graphicFrameLocks noChangeAspect="1"/>
          </p:cNvGraphicFramePr>
          <p:nvPr/>
        </p:nvGraphicFramePr>
        <p:xfrm>
          <a:off x="5943600" y="3786190"/>
          <a:ext cx="2128862" cy="1219200"/>
        </p:xfrm>
        <a:graphic>
          <a:graphicData uri="http://schemas.openxmlformats.org/presentationml/2006/ole">
            <mc:AlternateContent xmlns:mc="http://schemas.openxmlformats.org/markup-compatibility/2006">
              <mc:Choice xmlns:v="urn:schemas-microsoft-com:vml" Requires="v">
                <p:oleObj spid="_x0000_s142360" name="Equation" r:id="rId8" imgW="698400" imgH="558720" progId="">
                  <p:embed/>
                </p:oleObj>
              </mc:Choice>
              <mc:Fallback>
                <p:oleObj name="Equation" r:id="rId8" imgW="698400" imgH="55872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786190"/>
                        <a:ext cx="2128862"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1" name="Object 5"/>
          <p:cNvGraphicFramePr>
            <a:graphicFrameLocks noChangeAspect="1"/>
          </p:cNvGraphicFramePr>
          <p:nvPr/>
        </p:nvGraphicFramePr>
        <p:xfrm>
          <a:off x="1857356" y="5635646"/>
          <a:ext cx="4551362" cy="865188"/>
        </p:xfrm>
        <a:graphic>
          <a:graphicData uri="http://schemas.openxmlformats.org/presentationml/2006/ole">
            <mc:AlternateContent xmlns:mc="http://schemas.openxmlformats.org/markup-compatibility/2006">
              <mc:Choice xmlns:v="urn:schemas-microsoft-com:vml" Requires="v">
                <p:oleObj spid="_x0000_s142361" name="Equation" r:id="rId10" imgW="2070000" imgH="393480" progId="">
                  <p:embed/>
                </p:oleObj>
              </mc:Choice>
              <mc:Fallback>
                <p:oleObj name="Equation" r:id="rId10" imgW="2070000" imgH="39348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7356" y="5635646"/>
                        <a:ext cx="455136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4" name="Text Box 4"/>
          <p:cNvSpPr txBox="1">
            <a:spLocks noChangeArrowheads="1"/>
          </p:cNvSpPr>
          <p:nvPr/>
        </p:nvSpPr>
        <p:spPr bwMode="auto">
          <a:xfrm>
            <a:off x="601654" y="4960951"/>
            <a:ext cx="2827338" cy="396875"/>
          </a:xfrm>
          <a:prstGeom prst="rect">
            <a:avLst/>
          </a:prstGeom>
          <a:noFill/>
          <a:ln w="9525">
            <a:noFill/>
            <a:miter lim="800000"/>
            <a:headEnd/>
            <a:tailEnd/>
          </a:ln>
          <a:effectLst/>
        </p:spPr>
        <p:txBody>
          <a:bodyPr wrap="none">
            <a:spAutoFit/>
          </a:bodyPr>
          <a:lstStyle/>
          <a:p>
            <a:r>
              <a:rPr lang="fr-FR" sz="2000" dirty="0"/>
              <a:t>Il est impossible d’écrire :</a:t>
            </a:r>
          </a:p>
        </p:txBody>
      </p:sp>
      <p:sp>
        <p:nvSpPr>
          <p:cNvPr id="15" name="Line 7"/>
          <p:cNvSpPr>
            <a:spLocks noChangeShapeType="1"/>
          </p:cNvSpPr>
          <p:nvPr/>
        </p:nvSpPr>
        <p:spPr bwMode="auto">
          <a:xfrm flipV="1">
            <a:off x="2000232" y="5572140"/>
            <a:ext cx="4071966" cy="857256"/>
          </a:xfrm>
          <a:prstGeom prst="line">
            <a:avLst/>
          </a:prstGeom>
          <a:noFill/>
          <a:ln w="9525">
            <a:solidFill>
              <a:srgbClr val="FF3300"/>
            </a:solidFill>
            <a:round/>
            <a:headEnd/>
            <a:tailEnd/>
          </a:ln>
          <a:effectLst/>
        </p:spPr>
        <p:txBody>
          <a:bodyPr wrap="square">
            <a:spAutoFit/>
          </a:bodyPr>
          <a:lstStyle/>
          <a:p>
            <a:endParaRPr lang="fr-FR"/>
          </a:p>
        </p:txBody>
      </p:sp>
      <p:sp>
        <p:nvSpPr>
          <p:cNvPr id="16" name="Line 8"/>
          <p:cNvSpPr>
            <a:spLocks noChangeShapeType="1"/>
          </p:cNvSpPr>
          <p:nvPr/>
        </p:nvSpPr>
        <p:spPr bwMode="auto">
          <a:xfrm>
            <a:off x="2071670" y="5715016"/>
            <a:ext cx="4071966" cy="785818"/>
          </a:xfrm>
          <a:prstGeom prst="line">
            <a:avLst/>
          </a:prstGeom>
          <a:noFill/>
          <a:ln w="9525">
            <a:solidFill>
              <a:srgbClr val="FF3300"/>
            </a:solidFill>
            <a:round/>
            <a:headEnd/>
            <a:tailEnd/>
          </a:ln>
          <a:effectLst/>
        </p:spPr>
        <p:txBody>
          <a:bodyPr wrap="square">
            <a:spAutoFit/>
          </a:bodyP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285720" y="357166"/>
            <a:ext cx="8358246" cy="701675"/>
          </a:xfrm>
          <a:prstGeom prst="rect">
            <a:avLst/>
          </a:prstGeom>
          <a:noFill/>
          <a:ln w="9525">
            <a:noFill/>
            <a:miter lim="800000"/>
            <a:headEnd/>
            <a:tailEnd/>
          </a:ln>
          <a:effectLst/>
        </p:spPr>
        <p:txBody>
          <a:bodyPr wrap="square">
            <a:spAutoFit/>
          </a:bodyPr>
          <a:lstStyle/>
          <a:p>
            <a:pPr algn="just"/>
            <a:r>
              <a:rPr lang="fr-FR" sz="2000" dirty="0"/>
              <a:t>Introduisons quand même les deux opérateurs suivants qui vont nous permettre de simplifier les calculs :</a:t>
            </a:r>
          </a:p>
        </p:txBody>
      </p:sp>
      <p:graphicFrame>
        <p:nvGraphicFramePr>
          <p:cNvPr id="146435" name="Object 3"/>
          <p:cNvGraphicFramePr>
            <a:graphicFrameLocks noChangeAspect="1"/>
          </p:cNvGraphicFramePr>
          <p:nvPr/>
        </p:nvGraphicFramePr>
        <p:xfrm>
          <a:off x="2819400" y="1524000"/>
          <a:ext cx="2262188" cy="922338"/>
        </p:xfrm>
        <a:graphic>
          <a:graphicData uri="http://schemas.openxmlformats.org/presentationml/2006/ole">
            <mc:AlternateContent xmlns:mc="http://schemas.openxmlformats.org/markup-compatibility/2006">
              <mc:Choice xmlns:v="urn:schemas-microsoft-com:vml" Requires="v">
                <p:oleObj spid="_x0000_s144406" name="Equation" r:id="rId4" imgW="1028520" imgH="419040" progId="">
                  <p:embed/>
                </p:oleObj>
              </mc:Choice>
              <mc:Fallback>
                <p:oleObj name="Equation" r:id="rId4" imgW="1028520" imgH="4190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524000"/>
                        <a:ext cx="22621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146436" name="Object 4"/>
          <p:cNvGraphicFramePr>
            <a:graphicFrameLocks noChangeAspect="1"/>
          </p:cNvGraphicFramePr>
          <p:nvPr/>
        </p:nvGraphicFramePr>
        <p:xfrm>
          <a:off x="2819400" y="2438400"/>
          <a:ext cx="2317750" cy="922338"/>
        </p:xfrm>
        <a:graphic>
          <a:graphicData uri="http://schemas.openxmlformats.org/presentationml/2006/ole">
            <mc:AlternateContent xmlns:mc="http://schemas.openxmlformats.org/markup-compatibility/2006">
              <mc:Choice xmlns:v="urn:schemas-microsoft-com:vml" Requires="v">
                <p:oleObj spid="_x0000_s144407" name="Equation" r:id="rId6" imgW="1054080" imgH="419040" progId="">
                  <p:embed/>
                </p:oleObj>
              </mc:Choice>
              <mc:Fallback>
                <p:oleObj name="Equation" r:id="rId6" imgW="1054080" imgH="4190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438400"/>
                        <a:ext cx="23177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46437" name="Text Box 5"/>
          <p:cNvSpPr txBox="1">
            <a:spLocks noChangeArrowheads="1"/>
          </p:cNvSpPr>
          <p:nvPr/>
        </p:nvSpPr>
        <p:spPr bwMode="auto">
          <a:xfrm>
            <a:off x="5562600" y="2667000"/>
            <a:ext cx="2459038" cy="396875"/>
          </a:xfrm>
          <a:prstGeom prst="rect">
            <a:avLst/>
          </a:prstGeom>
          <a:noFill/>
          <a:ln w="9525">
            <a:noFill/>
            <a:miter lim="800000"/>
            <a:headEnd/>
            <a:tailEnd/>
          </a:ln>
          <a:effectLst/>
        </p:spPr>
        <p:txBody>
          <a:bodyPr wrap="none">
            <a:spAutoFit/>
          </a:bodyPr>
          <a:lstStyle/>
          <a:p>
            <a:r>
              <a:rPr lang="fr-FR" sz="2000" dirty="0"/>
              <a:t>Opérateur adjoint de </a:t>
            </a:r>
            <a:r>
              <a:rPr lang="fr-FR" sz="2000" i="1" dirty="0"/>
              <a:t>a</a:t>
            </a:r>
          </a:p>
        </p:txBody>
      </p:sp>
      <p:graphicFrame>
        <p:nvGraphicFramePr>
          <p:cNvPr id="146438" name="Object 6"/>
          <p:cNvGraphicFramePr>
            <a:graphicFrameLocks noChangeAspect="1"/>
          </p:cNvGraphicFramePr>
          <p:nvPr/>
        </p:nvGraphicFramePr>
        <p:xfrm>
          <a:off x="2743200" y="3810000"/>
          <a:ext cx="2346325" cy="922338"/>
        </p:xfrm>
        <a:graphic>
          <a:graphicData uri="http://schemas.openxmlformats.org/presentationml/2006/ole">
            <mc:AlternateContent xmlns:mc="http://schemas.openxmlformats.org/markup-compatibility/2006">
              <mc:Choice xmlns:v="urn:schemas-microsoft-com:vml" Requires="v">
                <p:oleObj spid="_x0000_s144408" name="Equation" r:id="rId8" imgW="1066680" imgH="419040" progId="">
                  <p:embed/>
                </p:oleObj>
              </mc:Choice>
              <mc:Fallback>
                <p:oleObj name="Equation" r:id="rId8" imgW="1066680" imgH="41904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810000"/>
                        <a:ext cx="23463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146439" name="Object 7"/>
          <p:cNvGraphicFramePr>
            <a:graphicFrameLocks noChangeAspect="1"/>
          </p:cNvGraphicFramePr>
          <p:nvPr/>
        </p:nvGraphicFramePr>
        <p:xfrm>
          <a:off x="2743200" y="5029200"/>
          <a:ext cx="2206625" cy="922338"/>
        </p:xfrm>
        <a:graphic>
          <a:graphicData uri="http://schemas.openxmlformats.org/presentationml/2006/ole">
            <mc:AlternateContent xmlns:mc="http://schemas.openxmlformats.org/markup-compatibility/2006">
              <mc:Choice xmlns:v="urn:schemas-microsoft-com:vml" Requires="v">
                <p:oleObj spid="_x0000_s144409" name="Equation" r:id="rId10" imgW="1002960" imgH="419040" progId="">
                  <p:embed/>
                </p:oleObj>
              </mc:Choice>
              <mc:Fallback>
                <p:oleObj name="Equation" r:id="rId10" imgW="1002960" imgH="41904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5029200"/>
                        <a:ext cx="2206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46440" name="Text Box 8"/>
          <p:cNvSpPr txBox="1">
            <a:spLocks noChangeArrowheads="1"/>
          </p:cNvSpPr>
          <p:nvPr/>
        </p:nvSpPr>
        <p:spPr bwMode="black">
          <a:xfrm>
            <a:off x="642910" y="3443288"/>
            <a:ext cx="1409360" cy="400110"/>
          </a:xfrm>
          <a:prstGeom prst="rect">
            <a:avLst/>
          </a:prstGeom>
          <a:noFill/>
          <a:ln w="9525">
            <a:noFill/>
            <a:miter lim="800000"/>
            <a:headEnd/>
            <a:tailEnd/>
          </a:ln>
          <a:effectLst/>
        </p:spPr>
        <p:txBody>
          <a:bodyPr wrap="none">
            <a:spAutoFit/>
          </a:bodyPr>
          <a:lstStyle/>
          <a:p>
            <a:r>
              <a:rPr lang="fr-FR" sz="2000" dirty="0" smtClean="0"/>
              <a:t> </a:t>
            </a:r>
            <a:r>
              <a:rPr lang="fr-FR" sz="2000" dirty="0"/>
              <a:t>O</a:t>
            </a:r>
            <a:r>
              <a:rPr lang="fr-FR" sz="2000" dirty="0" smtClean="0"/>
              <a:t>n </a:t>
            </a:r>
            <a:r>
              <a:rPr lang="fr-FR" sz="2000" dirty="0"/>
              <a:t>déduit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428596" y="623888"/>
            <a:ext cx="5040313" cy="396875"/>
          </a:xfrm>
          <a:prstGeom prst="rect">
            <a:avLst/>
          </a:prstGeom>
          <a:noFill/>
          <a:ln w="9525">
            <a:noFill/>
            <a:miter lim="800000"/>
            <a:headEnd/>
            <a:tailEnd/>
          </a:ln>
          <a:effectLst/>
        </p:spPr>
        <p:txBody>
          <a:bodyPr wrap="none">
            <a:spAutoFit/>
          </a:bodyPr>
          <a:lstStyle/>
          <a:p>
            <a:r>
              <a:rPr lang="fr-FR" sz="2000" dirty="0"/>
              <a:t>Notons les relations de commutation suivantes :</a:t>
            </a:r>
          </a:p>
        </p:txBody>
      </p:sp>
      <p:graphicFrame>
        <p:nvGraphicFramePr>
          <p:cNvPr id="147459" name="Object 3"/>
          <p:cNvGraphicFramePr>
            <a:graphicFrameLocks noChangeAspect="1"/>
          </p:cNvGraphicFramePr>
          <p:nvPr/>
        </p:nvGraphicFramePr>
        <p:xfrm>
          <a:off x="609600" y="1219200"/>
          <a:ext cx="8153400" cy="3108325"/>
        </p:xfrm>
        <a:graphic>
          <a:graphicData uri="http://schemas.openxmlformats.org/presentationml/2006/ole">
            <mc:AlternateContent xmlns:mc="http://schemas.openxmlformats.org/markup-compatibility/2006">
              <mc:Choice xmlns:v="urn:schemas-microsoft-com:vml" Requires="v">
                <p:oleObj spid="_x0000_s145425" name="Equation" r:id="rId4" imgW="3797280" imgH="1447560" progId="">
                  <p:embed/>
                </p:oleObj>
              </mc:Choice>
              <mc:Fallback>
                <p:oleObj name="Equation" r:id="rId4" imgW="3797280" imgH="14475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19200"/>
                        <a:ext cx="8153400" cy="310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0" name="Line 4"/>
          <p:cNvSpPr>
            <a:spLocks noChangeShapeType="1"/>
          </p:cNvSpPr>
          <p:nvPr/>
        </p:nvSpPr>
        <p:spPr bwMode="auto">
          <a:xfrm>
            <a:off x="2590800" y="3733800"/>
            <a:ext cx="609600" cy="533400"/>
          </a:xfrm>
          <a:prstGeom prst="line">
            <a:avLst/>
          </a:prstGeom>
          <a:noFill/>
          <a:ln w="9525">
            <a:solidFill>
              <a:srgbClr val="FF3300"/>
            </a:solidFill>
            <a:round/>
            <a:headEnd/>
            <a:tailEnd type="triangle" w="med" len="med"/>
          </a:ln>
          <a:effectLst/>
        </p:spPr>
        <p:txBody>
          <a:bodyPr wrap="none">
            <a:spAutoFit/>
          </a:bodyPr>
          <a:lstStyle/>
          <a:p>
            <a:endParaRPr lang="fr-FR"/>
          </a:p>
        </p:txBody>
      </p:sp>
      <p:sp>
        <p:nvSpPr>
          <p:cNvPr id="147461" name="Text Box 5"/>
          <p:cNvSpPr txBox="1">
            <a:spLocks noChangeArrowheads="1"/>
          </p:cNvSpPr>
          <p:nvPr/>
        </p:nvSpPr>
        <p:spPr bwMode="auto">
          <a:xfrm>
            <a:off x="3184525" y="4129088"/>
            <a:ext cx="338138" cy="396875"/>
          </a:xfrm>
          <a:prstGeom prst="rect">
            <a:avLst/>
          </a:prstGeom>
          <a:noFill/>
          <a:ln w="9525">
            <a:noFill/>
            <a:miter lim="800000"/>
            <a:headEnd/>
            <a:tailEnd/>
          </a:ln>
          <a:effectLst/>
        </p:spPr>
        <p:txBody>
          <a:bodyPr wrap="none">
            <a:spAutoFit/>
          </a:bodyPr>
          <a:lstStyle/>
          <a:p>
            <a:r>
              <a:rPr lang="fr-FR" sz="2000">
                <a:solidFill>
                  <a:srgbClr val="FF3300"/>
                </a:solidFill>
              </a:rPr>
              <a:t>-i</a:t>
            </a:r>
          </a:p>
        </p:txBody>
      </p:sp>
      <p:sp>
        <p:nvSpPr>
          <p:cNvPr id="147462" name="Line 6"/>
          <p:cNvSpPr>
            <a:spLocks noChangeShapeType="1"/>
          </p:cNvSpPr>
          <p:nvPr/>
        </p:nvSpPr>
        <p:spPr bwMode="auto">
          <a:xfrm>
            <a:off x="3978275" y="3795713"/>
            <a:ext cx="609600" cy="533400"/>
          </a:xfrm>
          <a:prstGeom prst="line">
            <a:avLst/>
          </a:prstGeom>
          <a:noFill/>
          <a:ln w="9525">
            <a:solidFill>
              <a:srgbClr val="FF3300"/>
            </a:solidFill>
            <a:round/>
            <a:headEnd/>
            <a:tailEnd type="triangle" w="med" len="med"/>
          </a:ln>
          <a:effectLst/>
        </p:spPr>
        <p:txBody>
          <a:bodyPr wrap="none">
            <a:spAutoFit/>
          </a:bodyPr>
          <a:lstStyle/>
          <a:p>
            <a:endParaRPr lang="fr-FR"/>
          </a:p>
        </p:txBody>
      </p:sp>
      <p:sp>
        <p:nvSpPr>
          <p:cNvPr id="147463" name="Text Box 7"/>
          <p:cNvSpPr txBox="1">
            <a:spLocks noChangeArrowheads="1"/>
          </p:cNvSpPr>
          <p:nvPr/>
        </p:nvSpPr>
        <p:spPr bwMode="auto">
          <a:xfrm>
            <a:off x="4572000" y="4191000"/>
            <a:ext cx="254000" cy="396875"/>
          </a:xfrm>
          <a:prstGeom prst="rect">
            <a:avLst/>
          </a:prstGeom>
          <a:noFill/>
          <a:ln w="9525">
            <a:noFill/>
            <a:miter lim="800000"/>
            <a:headEnd/>
            <a:tailEnd/>
          </a:ln>
          <a:effectLst/>
        </p:spPr>
        <p:txBody>
          <a:bodyPr wrap="none">
            <a:spAutoFit/>
          </a:bodyPr>
          <a:lstStyle/>
          <a:p>
            <a:r>
              <a:rPr lang="fr-FR" sz="2000">
                <a:solidFill>
                  <a:srgbClr val="FF3300"/>
                </a:solidFill>
              </a:rPr>
              <a:t>i</a:t>
            </a:r>
          </a:p>
        </p:txBody>
      </p:sp>
      <p:sp>
        <p:nvSpPr>
          <p:cNvPr id="147464" name="Line 8"/>
          <p:cNvSpPr>
            <a:spLocks noChangeShapeType="1"/>
          </p:cNvSpPr>
          <p:nvPr/>
        </p:nvSpPr>
        <p:spPr bwMode="auto">
          <a:xfrm flipV="1">
            <a:off x="2362200" y="2209800"/>
            <a:ext cx="533400" cy="533400"/>
          </a:xfrm>
          <a:prstGeom prst="line">
            <a:avLst/>
          </a:prstGeom>
          <a:noFill/>
          <a:ln w="9525">
            <a:solidFill>
              <a:schemeClr val="accent2"/>
            </a:solidFill>
            <a:round/>
            <a:headEnd/>
            <a:tailEnd/>
          </a:ln>
          <a:effectLst/>
        </p:spPr>
        <p:txBody>
          <a:bodyPr wrap="none">
            <a:spAutoFit/>
          </a:bodyPr>
          <a:lstStyle/>
          <a:p>
            <a:endParaRPr lang="fr-FR"/>
          </a:p>
        </p:txBody>
      </p:sp>
      <p:sp>
        <p:nvSpPr>
          <p:cNvPr id="147465" name="Line 9"/>
          <p:cNvSpPr>
            <a:spLocks noChangeShapeType="1"/>
          </p:cNvSpPr>
          <p:nvPr/>
        </p:nvSpPr>
        <p:spPr bwMode="auto">
          <a:xfrm flipV="1">
            <a:off x="4648200" y="2209800"/>
            <a:ext cx="533400" cy="533400"/>
          </a:xfrm>
          <a:prstGeom prst="line">
            <a:avLst/>
          </a:prstGeom>
          <a:noFill/>
          <a:ln w="9525">
            <a:solidFill>
              <a:schemeClr val="accent2"/>
            </a:solidFill>
            <a:round/>
            <a:headEnd/>
            <a:tailEnd/>
          </a:ln>
          <a:effectLst/>
        </p:spPr>
        <p:txBody>
          <a:bodyPr wrap="none">
            <a:spAutoFit/>
          </a:bodyPr>
          <a:lstStyle/>
          <a:p>
            <a:endParaRPr lang="fr-FR"/>
          </a:p>
        </p:txBody>
      </p:sp>
      <p:sp>
        <p:nvSpPr>
          <p:cNvPr id="147466" name="Line 10"/>
          <p:cNvSpPr>
            <a:spLocks noChangeShapeType="1"/>
          </p:cNvSpPr>
          <p:nvPr/>
        </p:nvSpPr>
        <p:spPr bwMode="auto">
          <a:xfrm flipV="1">
            <a:off x="5638800" y="2286000"/>
            <a:ext cx="533400" cy="533400"/>
          </a:xfrm>
          <a:prstGeom prst="line">
            <a:avLst/>
          </a:prstGeom>
          <a:noFill/>
          <a:ln w="9525">
            <a:solidFill>
              <a:schemeClr val="accent2"/>
            </a:solidFill>
            <a:round/>
            <a:headEnd/>
            <a:tailEnd/>
          </a:ln>
          <a:effectLst/>
        </p:spPr>
        <p:txBody>
          <a:bodyPr wrap="none">
            <a:spAutoFit/>
          </a:bodyPr>
          <a:lstStyle/>
          <a:p>
            <a:endParaRPr lang="fr-FR"/>
          </a:p>
        </p:txBody>
      </p:sp>
      <p:sp>
        <p:nvSpPr>
          <p:cNvPr id="147467" name="Line 11"/>
          <p:cNvSpPr>
            <a:spLocks noChangeShapeType="1"/>
          </p:cNvSpPr>
          <p:nvPr/>
        </p:nvSpPr>
        <p:spPr bwMode="auto">
          <a:xfrm flipV="1">
            <a:off x="7924800" y="2286000"/>
            <a:ext cx="533400" cy="533400"/>
          </a:xfrm>
          <a:prstGeom prst="line">
            <a:avLst/>
          </a:prstGeom>
          <a:noFill/>
          <a:ln w="9525">
            <a:solidFill>
              <a:schemeClr val="accent2"/>
            </a:solidFill>
            <a:round/>
            <a:headEnd/>
            <a:tailEnd/>
          </a:ln>
          <a:effectLst/>
        </p:spPr>
        <p:txBody>
          <a:bodyPr wrap="none">
            <a:spAutoFit/>
          </a:bodyPr>
          <a:lstStyle/>
          <a:p>
            <a:endParaRPr lang="fr-FR"/>
          </a:p>
        </p:txBody>
      </p:sp>
      <p:sp>
        <p:nvSpPr>
          <p:cNvPr id="147468" name="Text Box 12"/>
          <p:cNvSpPr txBox="1">
            <a:spLocks noChangeArrowheads="1"/>
          </p:cNvSpPr>
          <p:nvPr/>
        </p:nvSpPr>
        <p:spPr bwMode="auto">
          <a:xfrm>
            <a:off x="357158" y="5715000"/>
            <a:ext cx="1938479" cy="400110"/>
          </a:xfrm>
          <a:prstGeom prst="rect">
            <a:avLst/>
          </a:prstGeom>
          <a:noFill/>
          <a:ln w="9525">
            <a:noFill/>
            <a:miter lim="800000"/>
            <a:headEnd/>
            <a:tailEnd/>
          </a:ln>
          <a:effectLst/>
        </p:spPr>
        <p:txBody>
          <a:bodyPr wrap="none">
            <a:spAutoFit/>
          </a:bodyPr>
          <a:lstStyle/>
          <a:p>
            <a:r>
              <a:rPr lang="fr-FR" sz="2000" dirty="0"/>
              <a:t>On </a:t>
            </a:r>
            <a:r>
              <a:rPr lang="fr-FR" sz="2000" dirty="0" smtClean="0"/>
              <a:t>obtient alors:</a:t>
            </a:r>
            <a:endParaRPr lang="fr-FR" sz="2000" dirty="0"/>
          </a:p>
        </p:txBody>
      </p:sp>
      <p:graphicFrame>
        <p:nvGraphicFramePr>
          <p:cNvPr id="147469" name="Object 13"/>
          <p:cNvGraphicFramePr>
            <a:graphicFrameLocks noChangeAspect="1"/>
          </p:cNvGraphicFramePr>
          <p:nvPr/>
        </p:nvGraphicFramePr>
        <p:xfrm>
          <a:off x="2667000" y="5562600"/>
          <a:ext cx="5029200" cy="658813"/>
        </p:xfrm>
        <a:graphic>
          <a:graphicData uri="http://schemas.openxmlformats.org/presentationml/2006/ole">
            <mc:AlternateContent xmlns:mc="http://schemas.openxmlformats.org/markup-compatibility/2006">
              <mc:Choice xmlns:v="urn:schemas-microsoft-com:vml" Requires="v">
                <p:oleObj spid="_x0000_s145426" name="Equation" r:id="rId6" imgW="2133360" imgH="279360" progId="">
                  <p:embed/>
                </p:oleObj>
              </mc:Choice>
              <mc:Fallback>
                <p:oleObj name="Equation" r:id="rId6" imgW="2133360" imgH="27936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562600"/>
                        <a:ext cx="5029200"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0" name="Object 14"/>
          <p:cNvGraphicFramePr>
            <a:graphicFrameLocks noChangeAspect="1"/>
          </p:cNvGraphicFramePr>
          <p:nvPr/>
        </p:nvGraphicFramePr>
        <p:xfrm>
          <a:off x="4697442" y="4830776"/>
          <a:ext cx="4160838" cy="598488"/>
        </p:xfrm>
        <a:graphic>
          <a:graphicData uri="http://schemas.openxmlformats.org/presentationml/2006/ole">
            <mc:AlternateContent xmlns:mc="http://schemas.openxmlformats.org/markup-compatibility/2006">
              <mc:Choice xmlns:v="urn:schemas-microsoft-com:vml" Requires="v">
                <p:oleObj spid="_x0000_s145427" name="Equation" r:id="rId8" imgW="1765080" imgH="253800" progId="">
                  <p:embed/>
                </p:oleObj>
              </mc:Choice>
              <mc:Fallback>
                <p:oleObj name="Equation" r:id="rId8" imgW="1765080" imgH="25380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7442" y="4830776"/>
                        <a:ext cx="4160838"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71" name="Text Box 15"/>
          <p:cNvSpPr txBox="1">
            <a:spLocks noChangeArrowheads="1"/>
          </p:cNvSpPr>
          <p:nvPr/>
        </p:nvSpPr>
        <p:spPr bwMode="auto">
          <a:xfrm>
            <a:off x="285720" y="4929198"/>
            <a:ext cx="4525150" cy="400110"/>
          </a:xfrm>
          <a:prstGeom prst="rect">
            <a:avLst/>
          </a:prstGeom>
          <a:noFill/>
          <a:ln w="9525">
            <a:noFill/>
            <a:miter lim="800000"/>
            <a:headEnd/>
            <a:tailEnd/>
          </a:ln>
          <a:effectLst/>
        </p:spPr>
        <p:txBody>
          <a:bodyPr wrap="none">
            <a:spAutoFit/>
          </a:bodyPr>
          <a:lstStyle/>
          <a:p>
            <a:r>
              <a:rPr lang="fr-FR" sz="2000" dirty="0"/>
              <a:t>En utilisant </a:t>
            </a:r>
            <a:r>
              <a:rPr lang="fr-FR" sz="2000" dirty="0" smtClean="0"/>
              <a:t>la relation des commutateurs:</a:t>
            </a:r>
            <a:endParaRPr lang="fr-FR" sz="2000" dirty="0"/>
          </a:p>
        </p:txBody>
      </p:sp>
      <p:sp>
        <p:nvSpPr>
          <p:cNvPr id="147472" name="Line 16"/>
          <p:cNvSpPr>
            <a:spLocks noChangeShapeType="1"/>
          </p:cNvSpPr>
          <p:nvPr/>
        </p:nvSpPr>
        <p:spPr bwMode="auto">
          <a:xfrm>
            <a:off x="4953000" y="6096000"/>
            <a:ext cx="0" cy="304800"/>
          </a:xfrm>
          <a:prstGeom prst="line">
            <a:avLst/>
          </a:prstGeom>
          <a:noFill/>
          <a:ln w="9525">
            <a:solidFill>
              <a:srgbClr val="FF0000"/>
            </a:solidFill>
            <a:round/>
            <a:headEnd/>
            <a:tailEnd type="triangle" w="med" len="med"/>
          </a:ln>
          <a:effectLst/>
        </p:spPr>
        <p:txBody>
          <a:bodyPr/>
          <a:lstStyle/>
          <a:p>
            <a:endParaRPr lang="fr-FR"/>
          </a:p>
        </p:txBody>
      </p:sp>
      <p:sp>
        <p:nvSpPr>
          <p:cNvPr id="147473" name="Text Box 17"/>
          <p:cNvSpPr txBox="1">
            <a:spLocks noChangeArrowheads="1"/>
          </p:cNvSpPr>
          <p:nvPr/>
        </p:nvSpPr>
        <p:spPr bwMode="auto">
          <a:xfrm>
            <a:off x="4806954" y="6400824"/>
            <a:ext cx="336550" cy="457200"/>
          </a:xfrm>
          <a:prstGeom prst="rect">
            <a:avLst/>
          </a:prstGeom>
          <a:noFill/>
          <a:ln w="9525">
            <a:noFill/>
            <a:miter lim="800000"/>
            <a:headEnd/>
            <a:tailEnd/>
          </a:ln>
          <a:effectLst/>
        </p:spPr>
        <p:txBody>
          <a:bodyPr wrap="none">
            <a:spAutoFit/>
          </a:bodyPr>
          <a:lstStyle/>
          <a:p>
            <a:r>
              <a:rPr lang="fr-FR" dirty="0"/>
              <a:t>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746125" y="852488"/>
            <a:ext cx="2236788" cy="396875"/>
          </a:xfrm>
          <a:prstGeom prst="rect">
            <a:avLst/>
          </a:prstGeom>
          <a:noFill/>
          <a:ln w="9525">
            <a:noFill/>
            <a:miter lim="800000"/>
            <a:headEnd/>
            <a:tailEnd/>
          </a:ln>
          <a:effectLst/>
        </p:spPr>
        <p:txBody>
          <a:bodyPr wrap="none">
            <a:spAutoFit/>
          </a:bodyPr>
          <a:lstStyle/>
          <a:p>
            <a:r>
              <a:rPr lang="fr-FR" sz="2000" dirty="0"/>
              <a:t>Que vaut               ? </a:t>
            </a:r>
          </a:p>
        </p:txBody>
      </p:sp>
      <p:graphicFrame>
        <p:nvGraphicFramePr>
          <p:cNvPr id="148483" name="Object 3"/>
          <p:cNvGraphicFramePr>
            <a:graphicFrameLocks noChangeAspect="1"/>
          </p:cNvGraphicFramePr>
          <p:nvPr/>
        </p:nvGraphicFramePr>
        <p:xfrm>
          <a:off x="1905000" y="762000"/>
          <a:ext cx="590550" cy="449263"/>
        </p:xfrm>
        <a:graphic>
          <a:graphicData uri="http://schemas.openxmlformats.org/presentationml/2006/ole">
            <mc:AlternateContent xmlns:mc="http://schemas.openxmlformats.org/markup-compatibility/2006">
              <mc:Choice xmlns:v="urn:schemas-microsoft-com:vml" Requires="v">
                <p:oleObj spid="_x0000_s146454" name="Equation" r:id="rId4" imgW="266400" imgH="203040" progId="">
                  <p:embed/>
                </p:oleObj>
              </mc:Choice>
              <mc:Fallback>
                <p:oleObj name="Equation" r:id="rId4" imgW="266400" imgH="2030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762000"/>
                        <a:ext cx="59055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84" name="Object 4"/>
          <p:cNvGraphicFramePr>
            <a:graphicFrameLocks noChangeAspect="1"/>
          </p:cNvGraphicFramePr>
          <p:nvPr/>
        </p:nvGraphicFramePr>
        <p:xfrm>
          <a:off x="4114800" y="3328988"/>
          <a:ext cx="914400" cy="198437"/>
        </p:xfrm>
        <a:graphic>
          <a:graphicData uri="http://schemas.openxmlformats.org/presentationml/2006/ole">
            <mc:AlternateContent xmlns:mc="http://schemas.openxmlformats.org/markup-compatibility/2006">
              <mc:Choice xmlns:v="urn:schemas-microsoft-com:vml" Requires="v">
                <p:oleObj spid="_x0000_s146455" name="Equation" r:id="rId6" imgW="114120" imgH="177480" progId="">
                  <p:embed/>
                </p:oleObj>
              </mc:Choice>
              <mc:Fallback>
                <p:oleObj name="Equation" r:id="rId6" imgW="114120" imgH="17748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328988"/>
                        <a:ext cx="914400" cy="19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85" name="Object 5"/>
          <p:cNvGraphicFramePr>
            <a:graphicFrameLocks noChangeAspect="1"/>
          </p:cNvGraphicFramePr>
          <p:nvPr/>
        </p:nvGraphicFramePr>
        <p:xfrm>
          <a:off x="1905000" y="1447800"/>
          <a:ext cx="3429000" cy="2944813"/>
        </p:xfrm>
        <a:graphic>
          <a:graphicData uri="http://schemas.openxmlformats.org/presentationml/2006/ole">
            <mc:AlternateContent xmlns:mc="http://schemas.openxmlformats.org/markup-compatibility/2006">
              <mc:Choice xmlns:v="urn:schemas-microsoft-com:vml" Requires="v">
                <p:oleObj spid="_x0000_s146456" name="Equation" r:id="rId8" imgW="1892160" imgH="1625400" progId="">
                  <p:embed/>
                </p:oleObj>
              </mc:Choice>
              <mc:Fallback>
                <p:oleObj name="Equation" r:id="rId8" imgW="1892160" imgH="162540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447800"/>
                        <a:ext cx="3429000"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3810000" y="4429132"/>
          <a:ext cx="1600200" cy="800100"/>
        </p:xfrm>
        <a:graphic>
          <a:graphicData uri="http://schemas.openxmlformats.org/presentationml/2006/ole">
            <mc:AlternateContent xmlns:mc="http://schemas.openxmlformats.org/markup-compatibility/2006">
              <mc:Choice xmlns:v="urn:schemas-microsoft-com:vml" Requires="v">
                <p:oleObj spid="_x0000_s146457" name="Equation" r:id="rId10" imgW="787320" imgH="393480" progId="">
                  <p:embed/>
                </p:oleObj>
              </mc:Choice>
              <mc:Fallback>
                <p:oleObj name="Equation" r:id="rId10" imgW="787320" imgH="39348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0" y="4429132"/>
                        <a:ext cx="1600200" cy="8001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487" name="Text Box 7"/>
          <p:cNvSpPr txBox="1">
            <a:spLocks noChangeArrowheads="1"/>
          </p:cNvSpPr>
          <p:nvPr/>
        </p:nvSpPr>
        <p:spPr bwMode="auto">
          <a:xfrm>
            <a:off x="2514600" y="4572008"/>
            <a:ext cx="6486556" cy="2369880"/>
          </a:xfrm>
          <a:prstGeom prst="rect">
            <a:avLst/>
          </a:prstGeom>
          <a:noFill/>
          <a:ln w="9525">
            <a:noFill/>
            <a:miter lim="800000"/>
            <a:headEnd/>
            <a:tailEnd/>
          </a:ln>
          <a:effectLst/>
        </p:spPr>
        <p:txBody>
          <a:bodyPr wrap="square">
            <a:spAutoFit/>
          </a:bodyPr>
          <a:lstStyle/>
          <a:p>
            <a:r>
              <a:rPr lang="fr-FR" sz="2000" dirty="0" smtClean="0"/>
              <a:t>Donc :</a:t>
            </a:r>
          </a:p>
          <a:p>
            <a:endParaRPr lang="fr-FR" sz="2000" dirty="0" smtClean="0"/>
          </a:p>
          <a:p>
            <a:endParaRPr lang="fr-FR" sz="2000" dirty="0" smtClean="0"/>
          </a:p>
          <a:p>
            <a:r>
              <a:rPr lang="fr-FR" sz="2000" dirty="0" smtClean="0"/>
              <a:t>qu’on met souvent sous la forme : </a:t>
            </a:r>
            <a:r>
              <a:rPr lang="fr-FR" sz="2400" dirty="0" smtClean="0"/>
              <a:t>H = N + </a:t>
            </a:r>
            <a:r>
              <a:rPr lang="fr-FR" sz="2800" dirty="0" smtClean="0"/>
              <a:t>½  </a:t>
            </a:r>
            <a:r>
              <a:rPr lang="fr-FR" sz="2000" dirty="0" smtClean="0"/>
              <a:t>, avec N= a</a:t>
            </a:r>
            <a:r>
              <a:rPr lang="fr-FR" sz="2000" baseline="30000" dirty="0" smtClean="0"/>
              <a:t>+</a:t>
            </a:r>
            <a:r>
              <a:rPr lang="fr-FR" sz="2000" dirty="0" smtClean="0"/>
              <a:t> a</a:t>
            </a:r>
          </a:p>
          <a:p>
            <a:endParaRPr lang="fr-FR" sz="2000" dirty="0" smtClean="0"/>
          </a:p>
          <a:p>
            <a:endParaRPr lang="fr-FR" sz="2000" dirty="0" smtClean="0"/>
          </a:p>
          <a:p>
            <a:endParaRPr lang="fr-FR" sz="2000" dirty="0"/>
          </a:p>
        </p:txBody>
      </p:sp>
      <p:sp>
        <p:nvSpPr>
          <p:cNvPr id="11" name="Rectangle 8"/>
          <p:cNvSpPr>
            <a:spLocks noChangeArrowheads="1"/>
          </p:cNvSpPr>
          <p:nvPr/>
        </p:nvSpPr>
        <p:spPr bwMode="auto">
          <a:xfrm>
            <a:off x="6072198" y="5386344"/>
            <a:ext cx="31290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428596" y="693738"/>
            <a:ext cx="3009900" cy="396875"/>
          </a:xfrm>
          <a:prstGeom prst="rect">
            <a:avLst/>
          </a:prstGeom>
          <a:noFill/>
          <a:ln w="9525">
            <a:noFill/>
            <a:miter lim="800000"/>
            <a:headEnd/>
            <a:tailEnd/>
          </a:ln>
          <a:effectLst/>
        </p:spPr>
        <p:txBody>
          <a:bodyPr wrap="none">
            <a:spAutoFit/>
          </a:bodyPr>
          <a:lstStyle/>
          <a:p>
            <a:r>
              <a:rPr lang="fr-FR" sz="2000" dirty="0"/>
              <a:t>Si |</a:t>
            </a:r>
            <a:r>
              <a:rPr lang="fr-FR" sz="2000" dirty="0">
                <a:latin typeface="Symbol" pitchFamily="18" charset="2"/>
              </a:rPr>
              <a:t>y</a:t>
            </a:r>
            <a:r>
              <a:rPr lang="fr-FR" sz="2000" dirty="0"/>
              <a:t>&gt; est un état propre de </a:t>
            </a:r>
          </a:p>
        </p:txBody>
      </p:sp>
      <p:graphicFrame>
        <p:nvGraphicFramePr>
          <p:cNvPr id="149507" name="Object 3"/>
          <p:cNvGraphicFramePr>
            <a:graphicFrameLocks noChangeAspect="1"/>
          </p:cNvGraphicFramePr>
          <p:nvPr/>
        </p:nvGraphicFramePr>
        <p:xfrm>
          <a:off x="2286000" y="1371600"/>
          <a:ext cx="4318000" cy="3159125"/>
        </p:xfrm>
        <a:graphic>
          <a:graphicData uri="http://schemas.openxmlformats.org/presentationml/2006/ole">
            <mc:AlternateContent xmlns:mc="http://schemas.openxmlformats.org/markup-compatibility/2006">
              <mc:Choice xmlns:v="urn:schemas-microsoft-com:vml" Requires="v">
                <p:oleObj spid="_x0000_s147473" name="Equation" r:id="rId3" imgW="2082600" imgH="1523880" progId="">
                  <p:embed/>
                </p:oleObj>
              </mc:Choice>
              <mc:Fallback>
                <p:oleObj name="Equation" r:id="rId3" imgW="2082600" imgH="15238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371600"/>
                        <a:ext cx="4318000" cy="315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08" name="Object 4"/>
          <p:cNvGraphicFramePr>
            <a:graphicFrameLocks noChangeAspect="1"/>
          </p:cNvGraphicFramePr>
          <p:nvPr/>
        </p:nvGraphicFramePr>
        <p:xfrm>
          <a:off x="3571868" y="642918"/>
          <a:ext cx="590550" cy="449263"/>
        </p:xfrm>
        <a:graphic>
          <a:graphicData uri="http://schemas.openxmlformats.org/presentationml/2006/ole">
            <mc:AlternateContent xmlns:mc="http://schemas.openxmlformats.org/markup-compatibility/2006">
              <mc:Choice xmlns:v="urn:schemas-microsoft-com:vml" Requires="v">
                <p:oleObj spid="_x0000_s147474" name="Equation" r:id="rId5" imgW="266400" imgH="203040" progId="">
                  <p:embed/>
                </p:oleObj>
              </mc:Choice>
              <mc:Fallback>
                <p:oleObj name="Equation" r:id="rId5" imgW="266400" imgH="203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68" y="642918"/>
                        <a:ext cx="59055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287775" y="4876800"/>
            <a:ext cx="8399027" cy="1066800"/>
            <a:chOff x="816" y="3072"/>
            <a:chExt cx="4800" cy="672"/>
          </a:xfrm>
        </p:grpSpPr>
        <p:sp>
          <p:nvSpPr>
            <p:cNvPr id="149510" name="Text Box 6"/>
            <p:cNvSpPr txBox="1">
              <a:spLocks noChangeArrowheads="1"/>
            </p:cNvSpPr>
            <p:nvPr/>
          </p:nvSpPr>
          <p:spPr bwMode="auto">
            <a:xfrm>
              <a:off x="978" y="3177"/>
              <a:ext cx="4450" cy="446"/>
            </a:xfrm>
            <a:prstGeom prst="rect">
              <a:avLst/>
            </a:prstGeom>
            <a:noFill/>
            <a:ln w="9525">
              <a:noFill/>
              <a:miter lim="800000"/>
              <a:headEnd/>
              <a:tailEnd/>
            </a:ln>
            <a:effectLst/>
          </p:spPr>
          <p:txBody>
            <a:bodyPr wrap="square">
              <a:spAutoFit/>
            </a:bodyPr>
            <a:lstStyle/>
            <a:p>
              <a:r>
                <a:rPr lang="fr-FR" sz="2000" dirty="0" smtClean="0">
                  <a:solidFill>
                    <a:srgbClr val="C00000"/>
                  </a:solidFill>
                </a:rPr>
                <a:t>Finalement, en </a:t>
              </a:r>
              <a:r>
                <a:rPr lang="fr-FR" sz="2000" dirty="0">
                  <a:solidFill>
                    <a:srgbClr val="C00000"/>
                  </a:solidFill>
                </a:rPr>
                <a:t>cherchant les valeurs propres et vecteurs propres de </a:t>
              </a:r>
            </a:p>
            <a:p>
              <a:r>
                <a:rPr lang="fr-FR" sz="2000" dirty="0">
                  <a:solidFill>
                    <a:srgbClr val="C00000"/>
                  </a:solidFill>
                </a:rPr>
                <a:t>On trouvera aussi </a:t>
              </a:r>
              <a:r>
                <a:rPr lang="fr-FR" sz="2000" dirty="0" smtClean="0">
                  <a:solidFill>
                    <a:srgbClr val="C00000"/>
                  </a:solidFill>
                </a:rPr>
                <a:t>ceux </a:t>
              </a:r>
              <a:r>
                <a:rPr lang="fr-FR" sz="2000" dirty="0">
                  <a:solidFill>
                    <a:srgbClr val="C00000"/>
                  </a:solidFill>
                </a:rPr>
                <a:t>de </a:t>
              </a:r>
              <a:r>
                <a:rPr lang="fr-FR" sz="2000" b="1" i="1" dirty="0">
                  <a:solidFill>
                    <a:srgbClr val="C00000"/>
                  </a:solidFill>
                </a:rPr>
                <a:t>H</a:t>
              </a:r>
              <a:r>
                <a:rPr lang="fr-FR" sz="2000" dirty="0">
                  <a:solidFill>
                    <a:srgbClr val="C00000"/>
                  </a:solidFill>
                </a:rPr>
                <a:t>.</a:t>
              </a:r>
            </a:p>
          </p:txBody>
        </p:sp>
        <p:graphicFrame>
          <p:nvGraphicFramePr>
            <p:cNvPr id="149511" name="Object 7"/>
            <p:cNvGraphicFramePr>
              <a:graphicFrameLocks noChangeAspect="1"/>
            </p:cNvGraphicFramePr>
            <p:nvPr/>
          </p:nvGraphicFramePr>
          <p:xfrm>
            <a:off x="5061" y="3137"/>
            <a:ext cx="372" cy="283"/>
          </p:xfrm>
          <a:graphic>
            <a:graphicData uri="http://schemas.openxmlformats.org/presentationml/2006/ole">
              <mc:AlternateContent xmlns:mc="http://schemas.openxmlformats.org/markup-compatibility/2006">
                <mc:Choice xmlns:v="urn:schemas-microsoft-com:vml" Requires="v">
                  <p:oleObj spid="_x0000_s147475" name="Equation" r:id="rId7" imgW="266400" imgH="203040" progId="">
                    <p:embed/>
                  </p:oleObj>
                </mc:Choice>
                <mc:Fallback>
                  <p:oleObj name="Equation" r:id="rId7" imgW="266400" imgH="20304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1" y="3137"/>
                          <a:ext cx="372" cy="2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12" name="Rectangle 8"/>
            <p:cNvSpPr>
              <a:spLocks noChangeArrowheads="1"/>
            </p:cNvSpPr>
            <p:nvPr/>
          </p:nvSpPr>
          <p:spPr bwMode="auto">
            <a:xfrm>
              <a:off x="816" y="3072"/>
              <a:ext cx="4800" cy="672"/>
            </a:xfrm>
            <a:prstGeom prst="rect">
              <a:avLst/>
            </a:prstGeom>
            <a:noFill/>
            <a:ln w="9525">
              <a:solidFill>
                <a:srgbClr val="FF3300"/>
              </a:solidFill>
              <a:miter lim="800000"/>
              <a:headEnd/>
              <a:tailEnd/>
            </a:ln>
            <a:effectLst/>
          </p:spPr>
          <p:txBody>
            <a:bodyPr wrap="none" anchor="ctr">
              <a:spAutoFit/>
            </a:bodyPr>
            <a:lstStyle/>
            <a:p>
              <a:endParaRPr lang="fr-F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85720" y="623888"/>
            <a:ext cx="4283993" cy="400110"/>
          </a:xfrm>
          <a:prstGeom prst="rect">
            <a:avLst/>
          </a:prstGeom>
          <a:noFill/>
          <a:ln w="9525">
            <a:noFill/>
            <a:miter lim="800000"/>
            <a:headEnd/>
            <a:tailEnd/>
          </a:ln>
          <a:effectLst/>
        </p:spPr>
        <p:txBody>
          <a:bodyPr wrap="none">
            <a:spAutoFit/>
          </a:bodyPr>
          <a:lstStyle/>
          <a:p>
            <a:r>
              <a:rPr lang="fr-FR" sz="2000" b="1" u="sng" dirty="0" smtClean="0">
                <a:solidFill>
                  <a:srgbClr val="0070C0"/>
                </a:solidFill>
              </a:rPr>
              <a:t>2-2) Recherche des </a:t>
            </a:r>
            <a:r>
              <a:rPr lang="fr-FR" sz="2000" b="1" u="sng" dirty="0">
                <a:solidFill>
                  <a:srgbClr val="0070C0"/>
                </a:solidFill>
              </a:rPr>
              <a:t>valeurs propres de </a:t>
            </a:r>
          </a:p>
        </p:txBody>
      </p:sp>
      <p:graphicFrame>
        <p:nvGraphicFramePr>
          <p:cNvPr id="150531" name="Object 3"/>
          <p:cNvGraphicFramePr>
            <a:graphicFrameLocks noChangeAspect="1"/>
          </p:cNvGraphicFramePr>
          <p:nvPr/>
        </p:nvGraphicFramePr>
        <p:xfrm>
          <a:off x="4714876" y="533400"/>
          <a:ext cx="2052638" cy="631825"/>
        </p:xfrm>
        <a:graphic>
          <a:graphicData uri="http://schemas.openxmlformats.org/presentationml/2006/ole">
            <mc:AlternateContent xmlns:mc="http://schemas.openxmlformats.org/markup-compatibility/2006">
              <mc:Choice xmlns:v="urn:schemas-microsoft-com:vml" Requires="v">
                <p:oleObj spid="_x0000_s148497" name="Equation" r:id="rId4" imgW="990360" imgH="304560" progId="">
                  <p:embed/>
                </p:oleObj>
              </mc:Choice>
              <mc:Fallback>
                <p:oleObj name="Equation" r:id="rId4" imgW="990360" imgH="3045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6" y="533400"/>
                        <a:ext cx="2052638"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532" name="Text Box 4"/>
          <p:cNvSpPr txBox="1">
            <a:spLocks noChangeArrowheads="1"/>
          </p:cNvSpPr>
          <p:nvPr/>
        </p:nvSpPr>
        <p:spPr bwMode="auto">
          <a:xfrm>
            <a:off x="500034" y="1995488"/>
            <a:ext cx="7428124" cy="400110"/>
          </a:xfrm>
          <a:prstGeom prst="rect">
            <a:avLst/>
          </a:prstGeom>
          <a:noFill/>
          <a:ln w="9525">
            <a:noFill/>
            <a:miter lim="800000"/>
            <a:headEnd/>
            <a:tailEnd/>
          </a:ln>
          <a:effectLst/>
        </p:spPr>
        <p:txBody>
          <a:bodyPr wrap="none">
            <a:spAutoFit/>
          </a:bodyPr>
          <a:lstStyle/>
          <a:p>
            <a:r>
              <a:rPr lang="fr-FR" sz="2000" dirty="0"/>
              <a:t>Notons </a:t>
            </a:r>
            <a:r>
              <a:rPr lang="fr-FR" sz="2000" dirty="0" smtClean="0"/>
              <a:t>d’abord que </a:t>
            </a:r>
            <a:r>
              <a:rPr lang="fr-FR" sz="2000" dirty="0"/>
              <a:t>les </a:t>
            </a:r>
            <a:r>
              <a:rPr lang="fr-FR" sz="2000" dirty="0">
                <a:solidFill>
                  <a:srgbClr val="C00000"/>
                </a:solidFill>
              </a:rPr>
              <a:t>valeurs de </a:t>
            </a:r>
            <a:r>
              <a:rPr lang="fr-FR" sz="2000" i="1" dirty="0">
                <a:solidFill>
                  <a:srgbClr val="C00000"/>
                </a:solidFill>
              </a:rPr>
              <a:t>v</a:t>
            </a:r>
            <a:r>
              <a:rPr lang="fr-FR" sz="2000" dirty="0">
                <a:solidFill>
                  <a:srgbClr val="C00000"/>
                </a:solidFill>
              </a:rPr>
              <a:t> sont positives ou nulles</a:t>
            </a:r>
            <a:r>
              <a:rPr lang="fr-FR" sz="2000" dirty="0"/>
              <a:t>. En effet :</a:t>
            </a:r>
          </a:p>
        </p:txBody>
      </p:sp>
      <p:graphicFrame>
        <p:nvGraphicFramePr>
          <p:cNvPr id="150533" name="Object 5"/>
          <p:cNvGraphicFramePr>
            <a:graphicFrameLocks noChangeAspect="1"/>
          </p:cNvGraphicFramePr>
          <p:nvPr/>
        </p:nvGraphicFramePr>
        <p:xfrm>
          <a:off x="2362200" y="2438400"/>
          <a:ext cx="3762375" cy="736600"/>
        </p:xfrm>
        <a:graphic>
          <a:graphicData uri="http://schemas.openxmlformats.org/presentationml/2006/ole">
            <mc:AlternateContent xmlns:mc="http://schemas.openxmlformats.org/markup-compatibility/2006">
              <mc:Choice xmlns:v="urn:schemas-microsoft-com:vml" Requires="v">
                <p:oleObj spid="_x0000_s148498" name="Equation" r:id="rId6" imgW="1815840" imgH="355320" progId="">
                  <p:embed/>
                </p:oleObj>
              </mc:Choice>
              <mc:Fallback>
                <p:oleObj name="Equation" r:id="rId6" imgW="1815840" imgH="35532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2438400"/>
                        <a:ext cx="3762375"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534" name="Text Box 6"/>
          <p:cNvSpPr txBox="1">
            <a:spLocks noChangeArrowheads="1"/>
          </p:cNvSpPr>
          <p:nvPr/>
        </p:nvSpPr>
        <p:spPr bwMode="auto">
          <a:xfrm>
            <a:off x="428596" y="3657600"/>
            <a:ext cx="3235325" cy="396875"/>
          </a:xfrm>
          <a:prstGeom prst="rect">
            <a:avLst/>
          </a:prstGeom>
          <a:noFill/>
          <a:ln w="9525">
            <a:noFill/>
            <a:miter lim="800000"/>
            <a:headEnd/>
            <a:tailEnd/>
          </a:ln>
          <a:effectLst/>
        </p:spPr>
        <p:txBody>
          <a:bodyPr wrap="none">
            <a:spAutoFit/>
          </a:bodyPr>
          <a:lstStyle/>
          <a:p>
            <a:r>
              <a:rPr lang="fr-FR" sz="2000" dirty="0"/>
              <a:t>Et dans le cas </a:t>
            </a:r>
            <a:r>
              <a:rPr lang="fr-FR" sz="2000" dirty="0" smtClean="0"/>
              <a:t>où </a:t>
            </a:r>
            <a:r>
              <a:rPr lang="fr-FR" sz="2000" dirty="0">
                <a:latin typeface="Symbol" pitchFamily="18" charset="2"/>
              </a:rPr>
              <a:t>n</a:t>
            </a:r>
            <a:r>
              <a:rPr lang="fr-FR" sz="2000" dirty="0"/>
              <a:t> = 0, on a : </a:t>
            </a:r>
          </a:p>
        </p:txBody>
      </p:sp>
      <p:graphicFrame>
        <p:nvGraphicFramePr>
          <p:cNvPr id="150535" name="Object 7"/>
          <p:cNvGraphicFramePr>
            <a:graphicFrameLocks noChangeAspect="1"/>
          </p:cNvGraphicFramePr>
          <p:nvPr/>
        </p:nvGraphicFramePr>
        <p:xfrm>
          <a:off x="3643306" y="3500438"/>
          <a:ext cx="1262063" cy="631825"/>
        </p:xfrm>
        <a:graphic>
          <a:graphicData uri="http://schemas.openxmlformats.org/presentationml/2006/ole">
            <mc:AlternateContent xmlns:mc="http://schemas.openxmlformats.org/markup-compatibility/2006">
              <mc:Choice xmlns:v="urn:schemas-microsoft-com:vml" Requires="v">
                <p:oleObj spid="_x0000_s148499" name="Equation" r:id="rId8" imgW="609480" imgH="304560" progId="">
                  <p:embed/>
                </p:oleObj>
              </mc:Choice>
              <mc:Fallback>
                <p:oleObj name="Equation" r:id="rId8" imgW="609480" imgH="30456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3306" y="3500438"/>
                        <a:ext cx="1262063"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536" name="Rectangle 8"/>
          <p:cNvSpPr>
            <a:spLocks noChangeArrowheads="1"/>
          </p:cNvSpPr>
          <p:nvPr/>
        </p:nvSpPr>
        <p:spPr bwMode="auto">
          <a:xfrm>
            <a:off x="285720" y="457200"/>
            <a:ext cx="6877080" cy="762000"/>
          </a:xfrm>
          <a:prstGeom prst="rect">
            <a:avLst/>
          </a:prstGeom>
          <a:noFill/>
          <a:ln w="9525">
            <a:solidFill>
              <a:srgbClr val="FF0000"/>
            </a:solid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1026"/>
          <p:cNvSpPr txBox="1">
            <a:spLocks noChangeArrowheads="1"/>
          </p:cNvSpPr>
          <p:nvPr/>
        </p:nvSpPr>
        <p:spPr bwMode="auto">
          <a:xfrm>
            <a:off x="381000" y="381000"/>
            <a:ext cx="1331913" cy="396875"/>
          </a:xfrm>
          <a:prstGeom prst="rect">
            <a:avLst/>
          </a:prstGeom>
          <a:noFill/>
          <a:ln w="9525">
            <a:noFill/>
            <a:miter lim="800000"/>
            <a:headEnd/>
            <a:tailEnd/>
          </a:ln>
          <a:effectLst/>
        </p:spPr>
        <p:txBody>
          <a:bodyPr wrap="none">
            <a:spAutoFit/>
          </a:bodyPr>
          <a:lstStyle/>
          <a:p>
            <a:r>
              <a:rPr lang="fr-FR" sz="2000"/>
              <a:t>Calculons :</a:t>
            </a:r>
          </a:p>
        </p:txBody>
      </p:sp>
      <p:graphicFrame>
        <p:nvGraphicFramePr>
          <p:cNvPr id="151555" name="Object 1027"/>
          <p:cNvGraphicFramePr>
            <a:graphicFrameLocks noChangeAspect="1"/>
          </p:cNvGraphicFramePr>
          <p:nvPr/>
        </p:nvGraphicFramePr>
        <p:xfrm>
          <a:off x="1905000" y="381000"/>
          <a:ext cx="3578225" cy="2555875"/>
        </p:xfrm>
        <a:graphic>
          <a:graphicData uri="http://schemas.openxmlformats.org/presentationml/2006/ole">
            <mc:AlternateContent xmlns:mc="http://schemas.openxmlformats.org/markup-compatibility/2006">
              <mc:Choice xmlns:v="urn:schemas-microsoft-com:vml" Requires="v">
                <p:oleObj spid="_x0000_s149536" name="Equation" r:id="rId4" imgW="2133360" imgH="1523880" progId="">
                  <p:embed/>
                </p:oleObj>
              </mc:Choice>
              <mc:Fallback>
                <p:oleObj name="Equation" r:id="rId4" imgW="2133360" imgH="15238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1000"/>
                        <a:ext cx="3578225" cy="255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56" name="Text Box 1028"/>
          <p:cNvSpPr txBox="1">
            <a:spLocks noChangeArrowheads="1"/>
          </p:cNvSpPr>
          <p:nvPr/>
        </p:nvSpPr>
        <p:spPr bwMode="auto">
          <a:xfrm>
            <a:off x="685800" y="3048000"/>
            <a:ext cx="798513" cy="396875"/>
          </a:xfrm>
          <a:prstGeom prst="rect">
            <a:avLst/>
          </a:prstGeom>
          <a:noFill/>
          <a:ln w="9525">
            <a:noFill/>
            <a:miter lim="800000"/>
            <a:headEnd/>
            <a:tailEnd/>
          </a:ln>
          <a:effectLst/>
        </p:spPr>
        <p:txBody>
          <a:bodyPr wrap="none">
            <a:spAutoFit/>
          </a:bodyPr>
          <a:lstStyle/>
          <a:p>
            <a:r>
              <a:rPr lang="fr-FR" sz="2000" dirty="0">
                <a:solidFill>
                  <a:srgbClr val="C00000"/>
                </a:solidFill>
              </a:rPr>
              <a:t>Donc </a:t>
            </a:r>
          </a:p>
        </p:txBody>
      </p:sp>
      <p:graphicFrame>
        <p:nvGraphicFramePr>
          <p:cNvPr id="151557" name="Object 1029"/>
          <p:cNvGraphicFramePr>
            <a:graphicFrameLocks noChangeAspect="1"/>
          </p:cNvGraphicFramePr>
          <p:nvPr/>
        </p:nvGraphicFramePr>
        <p:xfrm>
          <a:off x="1525588" y="2921000"/>
          <a:ext cx="776287" cy="622300"/>
        </p:xfrm>
        <a:graphic>
          <a:graphicData uri="http://schemas.openxmlformats.org/presentationml/2006/ole">
            <mc:AlternateContent xmlns:mc="http://schemas.openxmlformats.org/markup-compatibility/2006">
              <mc:Choice xmlns:v="urn:schemas-microsoft-com:vml" Requires="v">
                <p:oleObj spid="_x0000_s149537" name="Equation" r:id="rId6" imgW="380880" imgH="304560" progId="">
                  <p:embed/>
                </p:oleObj>
              </mc:Choice>
              <mc:Fallback>
                <p:oleObj name="Equation" r:id="rId6" imgW="380880" imgH="30456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2921000"/>
                        <a:ext cx="7762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51558" name="Text Box 1030"/>
          <p:cNvSpPr txBox="1">
            <a:spLocks noChangeArrowheads="1"/>
          </p:cNvSpPr>
          <p:nvPr/>
        </p:nvSpPr>
        <p:spPr bwMode="auto">
          <a:xfrm>
            <a:off x="2362200" y="3048000"/>
            <a:ext cx="2562176" cy="400110"/>
          </a:xfrm>
          <a:prstGeom prst="rect">
            <a:avLst/>
          </a:prstGeom>
          <a:noFill/>
          <a:ln w="9525">
            <a:noFill/>
            <a:miter lim="800000"/>
            <a:headEnd/>
            <a:tailEnd/>
          </a:ln>
          <a:effectLst/>
        </p:spPr>
        <p:txBody>
          <a:bodyPr wrap="none">
            <a:spAutoFit/>
          </a:bodyPr>
          <a:lstStyle/>
          <a:p>
            <a:r>
              <a:rPr lang="fr-FR" sz="2000" dirty="0">
                <a:solidFill>
                  <a:srgbClr val="C00000"/>
                </a:solidFill>
              </a:rPr>
              <a:t>est fonction propre de </a:t>
            </a:r>
          </a:p>
        </p:txBody>
      </p:sp>
      <p:graphicFrame>
        <p:nvGraphicFramePr>
          <p:cNvPr id="151559" name="Object 1031"/>
          <p:cNvGraphicFramePr>
            <a:graphicFrameLocks noChangeAspect="1"/>
          </p:cNvGraphicFramePr>
          <p:nvPr/>
        </p:nvGraphicFramePr>
        <p:xfrm>
          <a:off x="4816475" y="2957513"/>
          <a:ext cx="590550" cy="449262"/>
        </p:xfrm>
        <a:graphic>
          <a:graphicData uri="http://schemas.openxmlformats.org/presentationml/2006/ole">
            <mc:AlternateContent xmlns:mc="http://schemas.openxmlformats.org/markup-compatibility/2006">
              <mc:Choice xmlns:v="urn:schemas-microsoft-com:vml" Requires="v">
                <p:oleObj spid="_x0000_s149538" name="Equation" r:id="rId8" imgW="266400" imgH="203040" progId="">
                  <p:embed/>
                </p:oleObj>
              </mc:Choice>
              <mc:Fallback>
                <p:oleObj name="Equation" r:id="rId8" imgW="266400" imgH="20304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6475" y="2957513"/>
                        <a:ext cx="5905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51560" name="Text Box 1032"/>
          <p:cNvSpPr txBox="1">
            <a:spLocks noChangeArrowheads="1"/>
          </p:cNvSpPr>
          <p:nvPr/>
        </p:nvSpPr>
        <p:spPr bwMode="auto">
          <a:xfrm>
            <a:off x="5426075" y="3033713"/>
            <a:ext cx="2873375" cy="396875"/>
          </a:xfrm>
          <a:prstGeom prst="rect">
            <a:avLst/>
          </a:prstGeom>
          <a:noFill/>
          <a:ln w="9525">
            <a:noFill/>
            <a:miter lim="800000"/>
            <a:headEnd/>
            <a:tailEnd/>
          </a:ln>
          <a:effectLst/>
        </p:spPr>
        <p:txBody>
          <a:bodyPr wrap="none">
            <a:spAutoFit/>
          </a:bodyPr>
          <a:lstStyle/>
          <a:p>
            <a:r>
              <a:rPr lang="fr-FR" sz="2000" dirty="0">
                <a:solidFill>
                  <a:srgbClr val="C00000"/>
                </a:solidFill>
              </a:rPr>
              <a:t>avec la valeur propre (</a:t>
            </a:r>
            <a:r>
              <a:rPr lang="fr-FR" sz="2000" i="1" dirty="0">
                <a:solidFill>
                  <a:srgbClr val="C00000"/>
                </a:solidFill>
              </a:rPr>
              <a:t>v</a:t>
            </a:r>
            <a:r>
              <a:rPr lang="fr-FR" sz="2000" dirty="0">
                <a:solidFill>
                  <a:srgbClr val="C00000"/>
                </a:solidFill>
              </a:rPr>
              <a:t>-1)</a:t>
            </a:r>
          </a:p>
        </p:txBody>
      </p:sp>
      <p:sp>
        <p:nvSpPr>
          <p:cNvPr id="151561" name="Line 1033"/>
          <p:cNvSpPr>
            <a:spLocks noChangeShapeType="1"/>
          </p:cNvSpPr>
          <p:nvPr/>
        </p:nvSpPr>
        <p:spPr bwMode="auto">
          <a:xfrm>
            <a:off x="381000" y="3505200"/>
            <a:ext cx="0" cy="3124200"/>
          </a:xfrm>
          <a:prstGeom prst="line">
            <a:avLst/>
          </a:prstGeom>
          <a:noFill/>
          <a:ln w="9525">
            <a:solidFill>
              <a:srgbClr val="FF3300"/>
            </a:solidFill>
            <a:round/>
            <a:headEnd/>
            <a:tailEnd/>
          </a:ln>
          <a:effectLst/>
        </p:spPr>
        <p:txBody>
          <a:bodyPr wrap="none">
            <a:spAutoFit/>
          </a:bodyPr>
          <a:lstStyle/>
          <a:p>
            <a:endParaRPr lang="fr-FR"/>
          </a:p>
        </p:txBody>
      </p:sp>
      <p:graphicFrame>
        <p:nvGraphicFramePr>
          <p:cNvPr id="151562" name="Object 1034"/>
          <p:cNvGraphicFramePr>
            <a:graphicFrameLocks noChangeAspect="1"/>
          </p:cNvGraphicFramePr>
          <p:nvPr/>
        </p:nvGraphicFramePr>
        <p:xfrm>
          <a:off x="1941513" y="3810000"/>
          <a:ext cx="3813175" cy="2044700"/>
        </p:xfrm>
        <a:graphic>
          <a:graphicData uri="http://schemas.openxmlformats.org/presentationml/2006/ole">
            <mc:AlternateContent xmlns:mc="http://schemas.openxmlformats.org/markup-compatibility/2006">
              <mc:Choice xmlns:v="urn:schemas-microsoft-com:vml" Requires="v">
                <p:oleObj spid="_x0000_s149539" name="Equation" r:id="rId10" imgW="2273040" imgH="1218960" progId="">
                  <p:embed/>
                </p:oleObj>
              </mc:Choice>
              <mc:Fallback>
                <p:oleObj name="Equation" r:id="rId10" imgW="2273040" imgH="121896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1513" y="3810000"/>
                        <a:ext cx="3813175" cy="204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63" name="Text Box 1035"/>
          <p:cNvSpPr txBox="1">
            <a:spLocks noChangeArrowheads="1"/>
          </p:cNvSpPr>
          <p:nvPr/>
        </p:nvSpPr>
        <p:spPr bwMode="auto">
          <a:xfrm>
            <a:off x="838200" y="6096000"/>
            <a:ext cx="798513" cy="396875"/>
          </a:xfrm>
          <a:prstGeom prst="rect">
            <a:avLst/>
          </a:prstGeom>
          <a:noFill/>
          <a:ln w="9525">
            <a:noFill/>
            <a:miter lim="800000"/>
            <a:headEnd/>
            <a:tailEnd/>
          </a:ln>
          <a:effectLst/>
        </p:spPr>
        <p:txBody>
          <a:bodyPr wrap="none">
            <a:spAutoFit/>
          </a:bodyPr>
          <a:lstStyle/>
          <a:p>
            <a:r>
              <a:rPr lang="fr-FR" sz="2000" dirty="0">
                <a:solidFill>
                  <a:srgbClr val="C00000"/>
                </a:solidFill>
              </a:rPr>
              <a:t>Donc</a:t>
            </a:r>
            <a:r>
              <a:rPr lang="fr-FR" sz="2000" dirty="0"/>
              <a:t> </a:t>
            </a:r>
          </a:p>
        </p:txBody>
      </p:sp>
      <p:graphicFrame>
        <p:nvGraphicFramePr>
          <p:cNvPr id="151564" name="Object 1036"/>
          <p:cNvGraphicFramePr>
            <a:graphicFrameLocks noChangeAspect="1"/>
          </p:cNvGraphicFramePr>
          <p:nvPr/>
        </p:nvGraphicFramePr>
        <p:xfrm>
          <a:off x="1612900" y="5969000"/>
          <a:ext cx="906463" cy="622300"/>
        </p:xfrm>
        <a:graphic>
          <a:graphicData uri="http://schemas.openxmlformats.org/presentationml/2006/ole">
            <mc:AlternateContent xmlns:mc="http://schemas.openxmlformats.org/markup-compatibility/2006">
              <mc:Choice xmlns:v="urn:schemas-microsoft-com:vml" Requires="v">
                <p:oleObj spid="_x0000_s149540" name="Equation" r:id="rId12" imgW="444240" imgH="304560" progId="">
                  <p:embed/>
                </p:oleObj>
              </mc:Choice>
              <mc:Fallback>
                <p:oleObj name="Equation" r:id="rId12" imgW="444240" imgH="30456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2900" y="5969000"/>
                        <a:ext cx="9064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51565" name="Text Box 1037"/>
          <p:cNvSpPr txBox="1">
            <a:spLocks noChangeArrowheads="1"/>
          </p:cNvSpPr>
          <p:nvPr/>
        </p:nvSpPr>
        <p:spPr bwMode="auto">
          <a:xfrm>
            <a:off x="2514600" y="6096000"/>
            <a:ext cx="2562176" cy="400110"/>
          </a:xfrm>
          <a:prstGeom prst="rect">
            <a:avLst/>
          </a:prstGeom>
          <a:noFill/>
          <a:ln w="9525">
            <a:noFill/>
            <a:miter lim="800000"/>
            <a:headEnd/>
            <a:tailEnd/>
          </a:ln>
          <a:effectLst/>
        </p:spPr>
        <p:txBody>
          <a:bodyPr wrap="none">
            <a:spAutoFit/>
          </a:bodyPr>
          <a:lstStyle/>
          <a:p>
            <a:r>
              <a:rPr lang="fr-FR" sz="2000" dirty="0">
                <a:solidFill>
                  <a:srgbClr val="C00000"/>
                </a:solidFill>
              </a:rPr>
              <a:t>est fonction propre de </a:t>
            </a:r>
          </a:p>
        </p:txBody>
      </p:sp>
      <p:graphicFrame>
        <p:nvGraphicFramePr>
          <p:cNvPr id="151566" name="Object 1038"/>
          <p:cNvGraphicFramePr>
            <a:graphicFrameLocks noChangeAspect="1"/>
          </p:cNvGraphicFramePr>
          <p:nvPr/>
        </p:nvGraphicFramePr>
        <p:xfrm>
          <a:off x="4968875" y="6005513"/>
          <a:ext cx="590550" cy="449262"/>
        </p:xfrm>
        <a:graphic>
          <a:graphicData uri="http://schemas.openxmlformats.org/presentationml/2006/ole">
            <mc:AlternateContent xmlns:mc="http://schemas.openxmlformats.org/markup-compatibility/2006">
              <mc:Choice xmlns:v="urn:schemas-microsoft-com:vml" Requires="v">
                <p:oleObj spid="_x0000_s149541" name="Equation" r:id="rId14" imgW="266400" imgH="203040" progId="">
                  <p:embed/>
                </p:oleObj>
              </mc:Choice>
              <mc:Fallback>
                <p:oleObj name="Equation" r:id="rId14" imgW="266400" imgH="2030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8875" y="6005513"/>
                        <a:ext cx="5905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51567" name="Text Box 1039"/>
          <p:cNvSpPr txBox="1">
            <a:spLocks noChangeArrowheads="1"/>
          </p:cNvSpPr>
          <p:nvPr/>
        </p:nvSpPr>
        <p:spPr bwMode="auto">
          <a:xfrm>
            <a:off x="5578475" y="6081713"/>
            <a:ext cx="2873375" cy="396875"/>
          </a:xfrm>
          <a:prstGeom prst="rect">
            <a:avLst/>
          </a:prstGeom>
          <a:noFill/>
          <a:ln w="9525">
            <a:noFill/>
            <a:miter lim="800000"/>
            <a:headEnd/>
            <a:tailEnd/>
          </a:ln>
          <a:effectLst/>
        </p:spPr>
        <p:txBody>
          <a:bodyPr wrap="none">
            <a:spAutoFit/>
          </a:bodyPr>
          <a:lstStyle/>
          <a:p>
            <a:r>
              <a:rPr lang="fr-FR" sz="2000" dirty="0">
                <a:solidFill>
                  <a:srgbClr val="C00000"/>
                </a:solidFill>
              </a:rPr>
              <a:t>avec la valeur propre (</a:t>
            </a:r>
            <a:r>
              <a:rPr lang="fr-FR" sz="2000" i="1" dirty="0">
                <a:solidFill>
                  <a:srgbClr val="C00000"/>
                </a:solidFill>
              </a:rPr>
              <a:t>v</a:t>
            </a:r>
            <a:r>
              <a:rPr lang="fr-FR" sz="2000" dirty="0">
                <a:solidFill>
                  <a:srgbClr val="C00000"/>
                </a:solidFill>
              </a:rPr>
              <a:t>-2)</a:t>
            </a:r>
          </a:p>
        </p:txBody>
      </p:sp>
      <p:sp>
        <p:nvSpPr>
          <p:cNvPr id="151568" name="Rectangle 1040"/>
          <p:cNvSpPr>
            <a:spLocks noChangeArrowheads="1"/>
          </p:cNvSpPr>
          <p:nvPr/>
        </p:nvSpPr>
        <p:spPr bwMode="auto">
          <a:xfrm>
            <a:off x="1828800" y="2438400"/>
            <a:ext cx="2895600" cy="533400"/>
          </a:xfrm>
          <a:prstGeom prst="rect">
            <a:avLst/>
          </a:prstGeom>
          <a:noFill/>
          <a:ln w="9525">
            <a:solidFill>
              <a:srgbClr val="FF3300"/>
            </a:solidFill>
            <a:miter lim="800000"/>
            <a:headEnd/>
            <a:tailEnd/>
          </a:ln>
          <a:effectLst/>
        </p:spPr>
        <p:txBody>
          <a:bodyPr wrap="none" anchor="ctr">
            <a:spAutoFit/>
          </a:bodyPr>
          <a:lstStyle/>
          <a:p>
            <a:endParaRPr lang="fr-FR"/>
          </a:p>
        </p:txBody>
      </p:sp>
      <p:sp>
        <p:nvSpPr>
          <p:cNvPr id="151569" name="Freeform 1041"/>
          <p:cNvSpPr>
            <a:spLocks/>
          </p:cNvSpPr>
          <p:nvPr/>
        </p:nvSpPr>
        <p:spPr bwMode="auto">
          <a:xfrm>
            <a:off x="4572000" y="2743200"/>
            <a:ext cx="406400" cy="1600200"/>
          </a:xfrm>
          <a:custGeom>
            <a:avLst/>
            <a:gdLst/>
            <a:ahLst/>
            <a:cxnLst>
              <a:cxn ang="0">
                <a:pos x="96" y="0"/>
              </a:cxn>
              <a:cxn ang="0">
                <a:pos x="240" y="720"/>
              </a:cxn>
              <a:cxn ang="0">
                <a:pos x="0" y="1008"/>
              </a:cxn>
            </a:cxnLst>
            <a:rect l="0" t="0" r="r" b="b"/>
            <a:pathLst>
              <a:path w="256" h="1008">
                <a:moveTo>
                  <a:pt x="96" y="0"/>
                </a:moveTo>
                <a:cubicBezTo>
                  <a:pt x="176" y="276"/>
                  <a:pt x="256" y="552"/>
                  <a:pt x="240" y="720"/>
                </a:cubicBezTo>
                <a:cubicBezTo>
                  <a:pt x="224" y="888"/>
                  <a:pt x="40" y="960"/>
                  <a:pt x="0" y="1008"/>
                </a:cubicBezTo>
              </a:path>
            </a:pathLst>
          </a:custGeom>
          <a:noFill/>
          <a:ln w="9525" cap="flat" cmpd="sng">
            <a:solidFill>
              <a:srgbClr val="FF3300"/>
            </a:solidFill>
            <a:prstDash val="solid"/>
            <a:round/>
            <a:headEnd/>
            <a:tailEnd/>
          </a:ln>
          <a:effectLst/>
        </p:spPr>
        <p:txBody>
          <a:bodyPr wrap="none">
            <a:spAutoFit/>
          </a:bodyPr>
          <a:lstStyle/>
          <a:p>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746125" y="623888"/>
            <a:ext cx="4021138" cy="396875"/>
          </a:xfrm>
          <a:prstGeom prst="rect">
            <a:avLst/>
          </a:prstGeom>
          <a:noFill/>
          <a:ln w="9525">
            <a:noFill/>
            <a:miter lim="800000"/>
            <a:headEnd/>
            <a:tailEnd/>
          </a:ln>
          <a:effectLst/>
        </p:spPr>
        <p:txBody>
          <a:bodyPr wrap="none">
            <a:spAutoFit/>
          </a:bodyPr>
          <a:lstStyle/>
          <a:p>
            <a:r>
              <a:rPr lang="fr-FR" sz="2000"/>
              <a:t>On arrive donc à la relation générale :</a:t>
            </a:r>
          </a:p>
        </p:txBody>
      </p:sp>
      <p:graphicFrame>
        <p:nvGraphicFramePr>
          <p:cNvPr id="152579" name="Object 3"/>
          <p:cNvGraphicFramePr>
            <a:graphicFrameLocks noChangeAspect="1"/>
          </p:cNvGraphicFramePr>
          <p:nvPr/>
        </p:nvGraphicFramePr>
        <p:xfrm>
          <a:off x="2514600" y="1219200"/>
          <a:ext cx="3981450" cy="708025"/>
        </p:xfrm>
        <a:graphic>
          <a:graphicData uri="http://schemas.openxmlformats.org/presentationml/2006/ole">
            <mc:AlternateContent xmlns:mc="http://schemas.openxmlformats.org/markup-compatibility/2006">
              <mc:Choice xmlns:v="urn:schemas-microsoft-com:vml" Requires="v">
                <p:oleObj spid="_x0000_s150560" name="Equation" r:id="rId4" imgW="1714320" imgH="304560" progId="">
                  <p:embed/>
                </p:oleObj>
              </mc:Choice>
              <mc:Fallback>
                <p:oleObj name="Equation" r:id="rId4" imgW="1714320" imgH="3045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219200"/>
                        <a:ext cx="398145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0" name="Text Box 4"/>
          <p:cNvSpPr txBox="1">
            <a:spLocks noChangeArrowheads="1"/>
          </p:cNvSpPr>
          <p:nvPr/>
        </p:nvSpPr>
        <p:spPr bwMode="auto">
          <a:xfrm>
            <a:off x="990600" y="2133600"/>
            <a:ext cx="798513" cy="396875"/>
          </a:xfrm>
          <a:prstGeom prst="rect">
            <a:avLst/>
          </a:prstGeom>
          <a:noFill/>
          <a:ln w="9525">
            <a:noFill/>
            <a:miter lim="800000"/>
            <a:headEnd/>
            <a:tailEnd/>
          </a:ln>
          <a:effectLst/>
        </p:spPr>
        <p:txBody>
          <a:bodyPr wrap="none">
            <a:spAutoFit/>
          </a:bodyPr>
          <a:lstStyle/>
          <a:p>
            <a:r>
              <a:rPr lang="fr-FR" sz="2000" dirty="0">
                <a:solidFill>
                  <a:srgbClr val="C00000"/>
                </a:solidFill>
              </a:rPr>
              <a:t>Donc </a:t>
            </a:r>
          </a:p>
        </p:txBody>
      </p:sp>
      <p:graphicFrame>
        <p:nvGraphicFramePr>
          <p:cNvPr id="152581" name="Object 5"/>
          <p:cNvGraphicFramePr>
            <a:graphicFrameLocks noChangeAspect="1"/>
          </p:cNvGraphicFramePr>
          <p:nvPr/>
        </p:nvGraphicFramePr>
        <p:xfrm>
          <a:off x="1752600" y="2057400"/>
          <a:ext cx="906463" cy="622300"/>
        </p:xfrm>
        <a:graphic>
          <a:graphicData uri="http://schemas.openxmlformats.org/presentationml/2006/ole">
            <mc:AlternateContent xmlns:mc="http://schemas.openxmlformats.org/markup-compatibility/2006">
              <mc:Choice xmlns:v="urn:schemas-microsoft-com:vml" Requires="v">
                <p:oleObj spid="_x0000_s150561" name="Equation" r:id="rId6" imgW="444240" imgH="304560" progId="">
                  <p:embed/>
                </p:oleObj>
              </mc:Choice>
              <mc:Fallback>
                <p:oleObj name="Equation" r:id="rId6" imgW="444240" imgH="30456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057400"/>
                        <a:ext cx="9064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52582" name="Text Box 6"/>
          <p:cNvSpPr txBox="1">
            <a:spLocks noChangeArrowheads="1"/>
          </p:cNvSpPr>
          <p:nvPr/>
        </p:nvSpPr>
        <p:spPr bwMode="auto">
          <a:xfrm>
            <a:off x="2667000" y="2133600"/>
            <a:ext cx="2465388" cy="396875"/>
          </a:xfrm>
          <a:prstGeom prst="rect">
            <a:avLst/>
          </a:prstGeom>
          <a:noFill/>
          <a:ln w="9525">
            <a:noFill/>
            <a:miter lim="800000"/>
            <a:headEnd/>
            <a:tailEnd/>
          </a:ln>
          <a:effectLst/>
        </p:spPr>
        <p:txBody>
          <a:bodyPr wrap="none">
            <a:spAutoFit/>
          </a:bodyPr>
          <a:lstStyle/>
          <a:p>
            <a:r>
              <a:rPr lang="fr-FR" sz="2000" dirty="0"/>
              <a:t>est fonction propre de </a:t>
            </a:r>
          </a:p>
        </p:txBody>
      </p:sp>
      <p:graphicFrame>
        <p:nvGraphicFramePr>
          <p:cNvPr id="152583" name="Object 7"/>
          <p:cNvGraphicFramePr>
            <a:graphicFrameLocks noChangeAspect="1"/>
          </p:cNvGraphicFramePr>
          <p:nvPr/>
        </p:nvGraphicFramePr>
        <p:xfrm>
          <a:off x="5121275" y="2043113"/>
          <a:ext cx="590550" cy="449262"/>
        </p:xfrm>
        <a:graphic>
          <a:graphicData uri="http://schemas.openxmlformats.org/presentationml/2006/ole">
            <mc:AlternateContent xmlns:mc="http://schemas.openxmlformats.org/markup-compatibility/2006">
              <mc:Choice xmlns:v="urn:schemas-microsoft-com:vml" Requires="v">
                <p:oleObj spid="_x0000_s150562" name="Equation" r:id="rId8" imgW="266400" imgH="203040" progId="">
                  <p:embed/>
                </p:oleObj>
              </mc:Choice>
              <mc:Fallback>
                <p:oleObj name="Equation" r:id="rId8" imgW="266400" imgH="20304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043113"/>
                        <a:ext cx="5905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52584" name="Text Box 8"/>
          <p:cNvSpPr txBox="1">
            <a:spLocks noChangeArrowheads="1"/>
          </p:cNvSpPr>
          <p:nvPr/>
        </p:nvSpPr>
        <p:spPr bwMode="auto">
          <a:xfrm>
            <a:off x="5730875" y="2119313"/>
            <a:ext cx="2873375" cy="396875"/>
          </a:xfrm>
          <a:prstGeom prst="rect">
            <a:avLst/>
          </a:prstGeom>
          <a:noFill/>
          <a:ln w="9525">
            <a:noFill/>
            <a:miter lim="800000"/>
            <a:headEnd/>
            <a:tailEnd/>
          </a:ln>
          <a:effectLst/>
        </p:spPr>
        <p:txBody>
          <a:bodyPr wrap="none">
            <a:spAutoFit/>
          </a:bodyPr>
          <a:lstStyle/>
          <a:p>
            <a:r>
              <a:rPr lang="fr-FR" sz="2000" dirty="0">
                <a:solidFill>
                  <a:srgbClr val="C00000"/>
                </a:solidFill>
              </a:rPr>
              <a:t>avec la valeur propre (</a:t>
            </a:r>
            <a:r>
              <a:rPr lang="fr-FR" sz="2000" i="1" dirty="0">
                <a:solidFill>
                  <a:srgbClr val="C00000"/>
                </a:solidFill>
              </a:rPr>
              <a:t>v-n</a:t>
            </a:r>
            <a:r>
              <a:rPr lang="fr-FR" sz="2000" dirty="0">
                <a:solidFill>
                  <a:srgbClr val="C00000"/>
                </a:solidFill>
              </a:rPr>
              <a:t>)</a:t>
            </a:r>
          </a:p>
        </p:txBody>
      </p:sp>
      <p:sp>
        <p:nvSpPr>
          <p:cNvPr id="152585" name="Text Box 9"/>
          <p:cNvSpPr txBox="1">
            <a:spLocks noChangeArrowheads="1"/>
          </p:cNvSpPr>
          <p:nvPr/>
        </p:nvSpPr>
        <p:spPr bwMode="auto">
          <a:xfrm>
            <a:off x="746125" y="3062288"/>
            <a:ext cx="3951288" cy="396875"/>
          </a:xfrm>
          <a:prstGeom prst="rect">
            <a:avLst/>
          </a:prstGeom>
          <a:noFill/>
          <a:ln w="9525">
            <a:noFill/>
            <a:miter lim="800000"/>
            <a:headEnd/>
            <a:tailEnd/>
          </a:ln>
          <a:effectLst/>
        </p:spPr>
        <p:txBody>
          <a:bodyPr wrap="none">
            <a:spAutoFit/>
          </a:bodyPr>
          <a:lstStyle/>
          <a:p>
            <a:r>
              <a:rPr lang="fr-FR" sz="2000"/>
              <a:t>On montre de la même manière que :</a:t>
            </a:r>
          </a:p>
        </p:txBody>
      </p:sp>
      <p:graphicFrame>
        <p:nvGraphicFramePr>
          <p:cNvPr id="152586" name="Object 10"/>
          <p:cNvGraphicFramePr>
            <a:graphicFrameLocks noChangeAspect="1"/>
          </p:cNvGraphicFramePr>
          <p:nvPr/>
        </p:nvGraphicFramePr>
        <p:xfrm>
          <a:off x="2362200" y="3733800"/>
          <a:ext cx="4217988" cy="708025"/>
        </p:xfrm>
        <a:graphic>
          <a:graphicData uri="http://schemas.openxmlformats.org/presentationml/2006/ole">
            <mc:AlternateContent xmlns:mc="http://schemas.openxmlformats.org/markup-compatibility/2006">
              <mc:Choice xmlns:v="urn:schemas-microsoft-com:vml" Requires="v">
                <p:oleObj spid="_x0000_s150563" name="Equation" r:id="rId10" imgW="1815840" imgH="304560" progId="">
                  <p:embed/>
                </p:oleObj>
              </mc:Choice>
              <mc:Fallback>
                <p:oleObj name="Equation" r:id="rId10" imgW="1815840" imgH="30456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3733800"/>
                        <a:ext cx="4217988"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87" name="Text Box 11"/>
          <p:cNvSpPr txBox="1">
            <a:spLocks noChangeArrowheads="1"/>
          </p:cNvSpPr>
          <p:nvPr/>
        </p:nvSpPr>
        <p:spPr bwMode="auto">
          <a:xfrm>
            <a:off x="1066800" y="4724400"/>
            <a:ext cx="798513" cy="396875"/>
          </a:xfrm>
          <a:prstGeom prst="rect">
            <a:avLst/>
          </a:prstGeom>
          <a:noFill/>
          <a:ln w="9525">
            <a:noFill/>
            <a:miter lim="800000"/>
            <a:headEnd/>
            <a:tailEnd/>
          </a:ln>
          <a:effectLst/>
        </p:spPr>
        <p:txBody>
          <a:bodyPr wrap="none">
            <a:spAutoFit/>
          </a:bodyPr>
          <a:lstStyle/>
          <a:p>
            <a:r>
              <a:rPr lang="fr-FR" sz="2000" dirty="0">
                <a:solidFill>
                  <a:srgbClr val="C00000"/>
                </a:solidFill>
              </a:rPr>
              <a:t>Donc </a:t>
            </a:r>
          </a:p>
        </p:txBody>
      </p:sp>
      <p:graphicFrame>
        <p:nvGraphicFramePr>
          <p:cNvPr id="152588" name="Object 12"/>
          <p:cNvGraphicFramePr>
            <a:graphicFrameLocks noChangeAspect="1"/>
          </p:cNvGraphicFramePr>
          <p:nvPr/>
        </p:nvGraphicFramePr>
        <p:xfrm>
          <a:off x="1778000" y="4648200"/>
          <a:ext cx="1009650" cy="622300"/>
        </p:xfrm>
        <a:graphic>
          <a:graphicData uri="http://schemas.openxmlformats.org/presentationml/2006/ole">
            <mc:AlternateContent xmlns:mc="http://schemas.openxmlformats.org/markup-compatibility/2006">
              <mc:Choice xmlns:v="urn:schemas-microsoft-com:vml" Requires="v">
                <p:oleObj spid="_x0000_s150564" name="Equation" r:id="rId12" imgW="495000" imgH="304560" progId="">
                  <p:embed/>
                </p:oleObj>
              </mc:Choice>
              <mc:Fallback>
                <p:oleObj name="Equation" r:id="rId12" imgW="495000" imgH="30456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8000" y="4648200"/>
                        <a:ext cx="1009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52589" name="Text Box 13"/>
          <p:cNvSpPr txBox="1">
            <a:spLocks noChangeArrowheads="1"/>
          </p:cNvSpPr>
          <p:nvPr/>
        </p:nvSpPr>
        <p:spPr bwMode="auto">
          <a:xfrm>
            <a:off x="2743200" y="4724400"/>
            <a:ext cx="2562176" cy="400110"/>
          </a:xfrm>
          <a:prstGeom prst="rect">
            <a:avLst/>
          </a:prstGeom>
          <a:noFill/>
          <a:ln w="9525">
            <a:noFill/>
            <a:miter lim="800000"/>
            <a:headEnd/>
            <a:tailEnd/>
          </a:ln>
          <a:effectLst/>
        </p:spPr>
        <p:txBody>
          <a:bodyPr wrap="none">
            <a:spAutoFit/>
          </a:bodyPr>
          <a:lstStyle/>
          <a:p>
            <a:r>
              <a:rPr lang="fr-FR" sz="2000" dirty="0">
                <a:solidFill>
                  <a:srgbClr val="C00000"/>
                </a:solidFill>
              </a:rPr>
              <a:t>est fonction propre de </a:t>
            </a:r>
          </a:p>
        </p:txBody>
      </p:sp>
      <p:graphicFrame>
        <p:nvGraphicFramePr>
          <p:cNvPr id="152590" name="Object 14"/>
          <p:cNvGraphicFramePr>
            <a:graphicFrameLocks noChangeAspect="1"/>
          </p:cNvGraphicFramePr>
          <p:nvPr/>
        </p:nvGraphicFramePr>
        <p:xfrm>
          <a:off x="5197475" y="4633913"/>
          <a:ext cx="590550" cy="449262"/>
        </p:xfrm>
        <a:graphic>
          <a:graphicData uri="http://schemas.openxmlformats.org/presentationml/2006/ole">
            <mc:AlternateContent xmlns:mc="http://schemas.openxmlformats.org/markup-compatibility/2006">
              <mc:Choice xmlns:v="urn:schemas-microsoft-com:vml" Requires="v">
                <p:oleObj spid="_x0000_s150565" name="Equation" r:id="rId14" imgW="266400" imgH="203040" progId="">
                  <p:embed/>
                </p:oleObj>
              </mc:Choice>
              <mc:Fallback>
                <p:oleObj name="Equation" r:id="rId14" imgW="266400" imgH="2030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7475" y="4633913"/>
                        <a:ext cx="5905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
        <p:nvSpPr>
          <p:cNvPr id="152591" name="Text Box 15"/>
          <p:cNvSpPr txBox="1">
            <a:spLocks noChangeArrowheads="1"/>
          </p:cNvSpPr>
          <p:nvPr/>
        </p:nvSpPr>
        <p:spPr bwMode="auto">
          <a:xfrm>
            <a:off x="5807075" y="4710113"/>
            <a:ext cx="2960688" cy="396875"/>
          </a:xfrm>
          <a:prstGeom prst="rect">
            <a:avLst/>
          </a:prstGeom>
          <a:noFill/>
          <a:ln w="9525">
            <a:noFill/>
            <a:miter lim="800000"/>
            <a:headEnd/>
            <a:tailEnd/>
          </a:ln>
          <a:effectLst/>
        </p:spPr>
        <p:txBody>
          <a:bodyPr wrap="none">
            <a:spAutoFit/>
          </a:bodyPr>
          <a:lstStyle/>
          <a:p>
            <a:r>
              <a:rPr lang="fr-FR" sz="2000" dirty="0">
                <a:solidFill>
                  <a:srgbClr val="C00000"/>
                </a:solidFill>
              </a:rPr>
              <a:t>avec la valeur propre (</a:t>
            </a:r>
            <a:r>
              <a:rPr lang="fr-FR" sz="2000" i="1" dirty="0">
                <a:solidFill>
                  <a:srgbClr val="C00000"/>
                </a:solidFill>
              </a:rPr>
              <a:t>v+n</a:t>
            </a:r>
            <a:r>
              <a:rPr lang="fr-FR" sz="2000" dirty="0">
                <a:solidFill>
                  <a:srgbClr val="C00000"/>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457200" y="2286000"/>
            <a:ext cx="8474075" cy="2530475"/>
          </a:xfrm>
          <a:prstGeom prst="rect">
            <a:avLst/>
          </a:prstGeom>
          <a:noFill/>
          <a:ln w="9525">
            <a:noFill/>
            <a:miter lim="800000"/>
            <a:headEnd/>
            <a:tailEnd/>
          </a:ln>
          <a:effectLst/>
        </p:spPr>
        <p:txBody>
          <a:bodyPr>
            <a:spAutoFit/>
          </a:bodyPr>
          <a:lstStyle/>
          <a:p>
            <a:pPr algn="just"/>
            <a:r>
              <a:rPr lang="fr-FR" sz="2000" dirty="0"/>
              <a:t>Si </a:t>
            </a:r>
            <a:r>
              <a:rPr lang="fr-FR" sz="2000" i="1" dirty="0"/>
              <a:t>v</a:t>
            </a:r>
            <a:r>
              <a:rPr lang="fr-FR" sz="2000" dirty="0"/>
              <a:t> est réel, on peut toujours trouver un entier</a:t>
            </a:r>
            <a:r>
              <a:rPr lang="fr-FR" sz="2000" i="1" dirty="0"/>
              <a:t> n</a:t>
            </a:r>
            <a:r>
              <a:rPr lang="fr-FR" sz="2000" dirty="0"/>
              <a:t> supérieur à </a:t>
            </a:r>
            <a:r>
              <a:rPr lang="fr-FR" sz="2000" i="1" dirty="0"/>
              <a:t>v, </a:t>
            </a:r>
            <a:r>
              <a:rPr lang="fr-FR" sz="2000" dirty="0"/>
              <a:t>et on finira ainsi par avoir des valeurs propres négatives, ce qui n’est pas possible !</a:t>
            </a:r>
          </a:p>
          <a:p>
            <a:pPr algn="just"/>
            <a:r>
              <a:rPr lang="fr-FR" sz="2000" dirty="0"/>
              <a:t>Le seul cas non défavorable est si </a:t>
            </a:r>
            <a:r>
              <a:rPr lang="fr-FR" sz="2000" i="1" dirty="0"/>
              <a:t>v</a:t>
            </a:r>
            <a:r>
              <a:rPr lang="fr-FR" sz="2000" dirty="0"/>
              <a:t> est un entier : lorsque n sera égal à </a:t>
            </a:r>
            <a:r>
              <a:rPr lang="fr-FR" sz="2000" i="1" dirty="0"/>
              <a:t>v, </a:t>
            </a:r>
            <a:r>
              <a:rPr lang="fr-FR" sz="2000" dirty="0"/>
              <a:t>la relation sera </a:t>
            </a:r>
          </a:p>
          <a:p>
            <a:endParaRPr lang="fr-FR" sz="2000" dirty="0"/>
          </a:p>
          <a:p>
            <a:endParaRPr lang="fr-FR" sz="2000" dirty="0"/>
          </a:p>
          <a:p>
            <a:endParaRPr lang="fr-FR" sz="2000" dirty="0"/>
          </a:p>
          <a:p>
            <a:r>
              <a:rPr lang="fr-FR" sz="2000" dirty="0"/>
              <a:t>Toute application ultérieure de </a:t>
            </a:r>
            <a:r>
              <a:rPr lang="fr-FR" sz="2000" i="1" dirty="0"/>
              <a:t>a</a:t>
            </a:r>
            <a:r>
              <a:rPr lang="fr-FR" sz="2000" dirty="0"/>
              <a:t> sera également nulle car </a:t>
            </a:r>
            <a:endParaRPr lang="fr-FR" sz="2000" i="1" dirty="0"/>
          </a:p>
        </p:txBody>
      </p:sp>
      <p:graphicFrame>
        <p:nvGraphicFramePr>
          <p:cNvPr id="153603" name="Object 3"/>
          <p:cNvGraphicFramePr>
            <a:graphicFrameLocks noChangeAspect="1"/>
          </p:cNvGraphicFramePr>
          <p:nvPr/>
        </p:nvGraphicFramePr>
        <p:xfrm>
          <a:off x="2830513" y="3657600"/>
          <a:ext cx="1393825" cy="631825"/>
        </p:xfrm>
        <a:graphic>
          <a:graphicData uri="http://schemas.openxmlformats.org/presentationml/2006/ole">
            <mc:AlternateContent xmlns:mc="http://schemas.openxmlformats.org/markup-compatibility/2006">
              <mc:Choice xmlns:v="urn:schemas-microsoft-com:vml" Requires="v">
                <p:oleObj spid="_x0000_s151569" name="Equation" r:id="rId4" imgW="672840" imgH="304560" progId="">
                  <p:embed/>
                </p:oleObj>
              </mc:Choice>
              <mc:Fallback>
                <p:oleObj name="Equation" r:id="rId4" imgW="672840" imgH="3045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513" y="3657600"/>
                        <a:ext cx="139382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04" name="Text Box 4"/>
          <p:cNvSpPr txBox="1">
            <a:spLocks noChangeArrowheads="1"/>
          </p:cNvSpPr>
          <p:nvPr/>
        </p:nvSpPr>
        <p:spPr bwMode="auto">
          <a:xfrm>
            <a:off x="2743200" y="2819400"/>
            <a:ext cx="184150" cy="396875"/>
          </a:xfrm>
          <a:prstGeom prst="rect">
            <a:avLst/>
          </a:prstGeom>
          <a:noFill/>
          <a:ln w="9525">
            <a:noFill/>
            <a:miter lim="800000"/>
            <a:headEnd/>
            <a:tailEnd/>
          </a:ln>
          <a:effectLst/>
        </p:spPr>
        <p:txBody>
          <a:bodyPr wrap="none">
            <a:spAutoFit/>
          </a:bodyPr>
          <a:lstStyle/>
          <a:p>
            <a:endParaRPr lang="fr-FR" sz="2000"/>
          </a:p>
        </p:txBody>
      </p:sp>
      <p:graphicFrame>
        <p:nvGraphicFramePr>
          <p:cNvPr id="153605" name="Object 5"/>
          <p:cNvGraphicFramePr>
            <a:graphicFrameLocks noChangeAspect="1"/>
          </p:cNvGraphicFramePr>
          <p:nvPr/>
        </p:nvGraphicFramePr>
        <p:xfrm>
          <a:off x="2971800" y="4876800"/>
          <a:ext cx="4102100" cy="684213"/>
        </p:xfrm>
        <a:graphic>
          <a:graphicData uri="http://schemas.openxmlformats.org/presentationml/2006/ole">
            <mc:AlternateContent xmlns:mc="http://schemas.openxmlformats.org/markup-compatibility/2006">
              <mc:Choice xmlns:v="urn:schemas-microsoft-com:vml" Requires="v">
                <p:oleObj spid="_x0000_s151570" name="Equation" r:id="rId6" imgW="1981080" imgH="330120" progId="">
                  <p:embed/>
                </p:oleObj>
              </mc:Choice>
              <mc:Fallback>
                <p:oleObj name="Equation" r:id="rId6" imgW="1981080" imgH="33012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876800"/>
                        <a:ext cx="4102100"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06" name="Object 6"/>
          <p:cNvGraphicFramePr>
            <a:graphicFrameLocks noChangeAspect="1"/>
          </p:cNvGraphicFramePr>
          <p:nvPr/>
        </p:nvGraphicFramePr>
        <p:xfrm>
          <a:off x="2514600" y="1219200"/>
          <a:ext cx="3981450" cy="708025"/>
        </p:xfrm>
        <a:graphic>
          <a:graphicData uri="http://schemas.openxmlformats.org/presentationml/2006/ole">
            <mc:AlternateContent xmlns:mc="http://schemas.openxmlformats.org/markup-compatibility/2006">
              <mc:Choice xmlns:v="urn:schemas-microsoft-com:vml" Requires="v">
                <p:oleObj spid="_x0000_s151571" name="Equation" r:id="rId8" imgW="1714320" imgH="304560" progId="">
                  <p:embed/>
                </p:oleObj>
              </mc:Choice>
              <mc:Fallback>
                <p:oleObj name="Equation" r:id="rId8" imgW="1714320" imgH="30456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1219200"/>
                        <a:ext cx="398145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07" name="Text Box 7"/>
          <p:cNvSpPr txBox="1">
            <a:spLocks noChangeArrowheads="1"/>
          </p:cNvSpPr>
          <p:nvPr/>
        </p:nvSpPr>
        <p:spPr bwMode="auto">
          <a:xfrm>
            <a:off x="822325" y="1309688"/>
            <a:ext cx="735013" cy="396875"/>
          </a:xfrm>
          <a:prstGeom prst="rect">
            <a:avLst/>
          </a:prstGeom>
          <a:noFill/>
          <a:ln w="9525">
            <a:noFill/>
            <a:miter lim="800000"/>
            <a:headEnd/>
            <a:tailEnd/>
          </a:ln>
          <a:effectLst/>
        </p:spPr>
        <p:txBody>
          <a:bodyPr wrap="none">
            <a:spAutoFit/>
          </a:bodyPr>
          <a:lstStyle/>
          <a:p>
            <a:r>
              <a:rPr lang="fr-FR" sz="2000"/>
              <a:t>On a </a:t>
            </a:r>
          </a:p>
        </p:txBody>
      </p:sp>
      <p:sp>
        <p:nvSpPr>
          <p:cNvPr id="153608" name="Text Box 8"/>
          <p:cNvSpPr txBox="1">
            <a:spLocks noChangeArrowheads="1"/>
          </p:cNvSpPr>
          <p:nvPr/>
        </p:nvSpPr>
        <p:spPr bwMode="auto">
          <a:xfrm>
            <a:off x="533400" y="5715000"/>
            <a:ext cx="7793038" cy="396875"/>
          </a:xfrm>
          <a:prstGeom prst="rect">
            <a:avLst/>
          </a:prstGeom>
          <a:noFill/>
          <a:ln w="9525">
            <a:noFill/>
            <a:miter lim="800000"/>
            <a:headEnd/>
            <a:tailEnd/>
          </a:ln>
          <a:effectLst/>
        </p:spPr>
        <p:txBody>
          <a:bodyPr wrap="none">
            <a:spAutoFit/>
          </a:bodyPr>
          <a:lstStyle/>
          <a:p>
            <a:r>
              <a:rPr lang="fr-FR" sz="2000"/>
              <a:t>Et toutes les valeurs propres seront bien positives ou nulles, comme requis.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500034" y="623888"/>
            <a:ext cx="8286808" cy="701675"/>
          </a:xfrm>
          <a:prstGeom prst="rect">
            <a:avLst/>
          </a:prstGeom>
          <a:noFill/>
          <a:ln w="9525">
            <a:noFill/>
            <a:miter lim="800000"/>
            <a:headEnd/>
            <a:tailEnd/>
          </a:ln>
          <a:effectLst/>
        </p:spPr>
        <p:txBody>
          <a:bodyPr wrap="square">
            <a:spAutoFit/>
          </a:bodyPr>
          <a:lstStyle/>
          <a:p>
            <a:r>
              <a:rPr lang="fr-FR" sz="2000" dirty="0"/>
              <a:t>Nous avons montré que l’énergie de l’oscillateur harmonique est quantifiée et que ses niveaux d’énergie sont donnés par la relation</a:t>
            </a:r>
          </a:p>
        </p:txBody>
      </p:sp>
      <p:graphicFrame>
        <p:nvGraphicFramePr>
          <p:cNvPr id="154627" name="Object 3"/>
          <p:cNvGraphicFramePr>
            <a:graphicFrameLocks noChangeAspect="1"/>
          </p:cNvGraphicFramePr>
          <p:nvPr/>
        </p:nvGraphicFramePr>
        <p:xfrm>
          <a:off x="2414588" y="1600200"/>
          <a:ext cx="5243512" cy="815975"/>
        </p:xfrm>
        <a:graphic>
          <a:graphicData uri="http://schemas.openxmlformats.org/presentationml/2006/ole">
            <mc:AlternateContent xmlns:mc="http://schemas.openxmlformats.org/markup-compatibility/2006">
              <mc:Choice xmlns:v="urn:schemas-microsoft-com:vml" Requires="v">
                <p:oleObj spid="_x0000_s152593" name="Equation" r:id="rId3" imgW="2527200" imgH="393480" progId="">
                  <p:embed/>
                </p:oleObj>
              </mc:Choice>
              <mc:Fallback>
                <p:oleObj name="Equation" r:id="rId3" imgW="252720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588" y="1600200"/>
                        <a:ext cx="5243512" cy="8159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1219200" y="2743200"/>
            <a:ext cx="2460625" cy="3252788"/>
            <a:chOff x="2047" y="393"/>
            <a:chExt cx="1550" cy="2049"/>
          </a:xfrm>
        </p:grpSpPr>
        <p:grpSp>
          <p:nvGrpSpPr>
            <p:cNvPr id="3" name="Group 5"/>
            <p:cNvGrpSpPr>
              <a:grpSpLocks/>
            </p:cNvGrpSpPr>
            <p:nvPr/>
          </p:nvGrpSpPr>
          <p:grpSpPr bwMode="auto">
            <a:xfrm>
              <a:off x="2047" y="432"/>
              <a:ext cx="1550" cy="2010"/>
              <a:chOff x="2047" y="432"/>
              <a:chExt cx="1550" cy="2010"/>
            </a:xfrm>
          </p:grpSpPr>
          <p:pic>
            <p:nvPicPr>
              <p:cNvPr id="154630" name="Picture 6"/>
              <p:cNvPicPr>
                <a:picLocks noChangeAspect="1" noChangeArrowheads="1"/>
              </p:cNvPicPr>
              <p:nvPr/>
            </p:nvPicPr>
            <p:blipFill>
              <a:blip r:embed="rId5"/>
              <a:srcRect l="23227" r="21808"/>
              <a:stretch>
                <a:fillRect/>
              </a:stretch>
            </p:blipFill>
            <p:spPr bwMode="auto">
              <a:xfrm>
                <a:off x="2047" y="432"/>
                <a:ext cx="1550" cy="2010"/>
              </a:xfrm>
              <a:prstGeom prst="rect">
                <a:avLst/>
              </a:prstGeom>
              <a:noFill/>
              <a:ln w="9525">
                <a:noFill/>
                <a:miter lim="800000"/>
                <a:headEnd/>
                <a:tailEnd/>
              </a:ln>
              <a:effectLst/>
            </p:spPr>
          </p:pic>
          <p:sp>
            <p:nvSpPr>
              <p:cNvPr id="154631" name="Line 7"/>
              <p:cNvSpPr>
                <a:spLocks noChangeShapeType="1"/>
              </p:cNvSpPr>
              <p:nvPr/>
            </p:nvSpPr>
            <p:spPr bwMode="auto">
              <a:xfrm flipV="1">
                <a:off x="2736" y="480"/>
                <a:ext cx="0" cy="1584"/>
              </a:xfrm>
              <a:prstGeom prst="line">
                <a:avLst/>
              </a:prstGeom>
              <a:noFill/>
              <a:ln w="9525">
                <a:solidFill>
                  <a:schemeClr val="tx1"/>
                </a:solidFill>
                <a:round/>
                <a:headEnd/>
                <a:tailEnd type="triangle" w="med" len="med"/>
              </a:ln>
              <a:effectLst/>
            </p:spPr>
            <p:txBody>
              <a:bodyPr wrap="none">
                <a:spAutoFit/>
              </a:bodyPr>
              <a:lstStyle/>
              <a:p>
                <a:endParaRPr lang="fr-FR"/>
              </a:p>
            </p:txBody>
          </p:sp>
        </p:grpSp>
        <p:sp>
          <p:nvSpPr>
            <p:cNvPr id="154632" name="Text Box 8"/>
            <p:cNvSpPr txBox="1">
              <a:spLocks noChangeArrowheads="1"/>
            </p:cNvSpPr>
            <p:nvPr/>
          </p:nvSpPr>
          <p:spPr bwMode="auto">
            <a:xfrm>
              <a:off x="2534" y="393"/>
              <a:ext cx="232" cy="250"/>
            </a:xfrm>
            <a:prstGeom prst="rect">
              <a:avLst/>
            </a:prstGeom>
            <a:noFill/>
            <a:ln w="9525">
              <a:noFill/>
              <a:miter lim="800000"/>
              <a:headEnd/>
              <a:tailEnd/>
            </a:ln>
            <a:effectLst/>
          </p:spPr>
          <p:txBody>
            <a:bodyPr wrap="none">
              <a:spAutoFit/>
            </a:bodyPr>
            <a:lstStyle/>
            <a:p>
              <a:r>
                <a:rPr lang="fr-FR" sz="2000"/>
                <a:t>V</a:t>
              </a:r>
            </a:p>
          </p:txBody>
        </p:sp>
        <p:sp>
          <p:nvSpPr>
            <p:cNvPr id="154633" name="Text Box 9"/>
            <p:cNvSpPr txBox="1">
              <a:spLocks noChangeArrowheads="1"/>
            </p:cNvSpPr>
            <p:nvPr/>
          </p:nvSpPr>
          <p:spPr bwMode="auto">
            <a:xfrm>
              <a:off x="3408" y="2046"/>
              <a:ext cx="180" cy="212"/>
            </a:xfrm>
            <a:prstGeom prst="rect">
              <a:avLst/>
            </a:prstGeom>
            <a:noFill/>
            <a:ln w="9525">
              <a:noFill/>
              <a:miter lim="800000"/>
              <a:headEnd/>
              <a:tailEnd/>
            </a:ln>
            <a:effectLst/>
          </p:spPr>
          <p:txBody>
            <a:bodyPr wrap="none">
              <a:spAutoFit/>
            </a:bodyPr>
            <a:lstStyle/>
            <a:p>
              <a:r>
                <a:rPr lang="fr-FR" sz="1600"/>
                <a:t>x</a:t>
              </a:r>
            </a:p>
          </p:txBody>
        </p:sp>
      </p:grpSp>
      <p:sp>
        <p:nvSpPr>
          <p:cNvPr id="154634" name="Rectangle 10"/>
          <p:cNvSpPr>
            <a:spLocks noChangeArrowheads="1"/>
          </p:cNvSpPr>
          <p:nvPr/>
        </p:nvSpPr>
        <p:spPr bwMode="auto">
          <a:xfrm>
            <a:off x="6400800" y="5715000"/>
            <a:ext cx="914400" cy="914400"/>
          </a:xfrm>
          <a:prstGeom prst="rect">
            <a:avLst/>
          </a:prstGeom>
          <a:noFill/>
          <a:ln w="9525">
            <a:noFill/>
            <a:miter lim="800000"/>
            <a:headEnd/>
            <a:tailEnd/>
          </a:ln>
          <a:effectLst/>
        </p:spPr>
        <p:txBody>
          <a:bodyPr wrap="none" anchor="ctr">
            <a:spAutoFit/>
          </a:bodyPr>
          <a:lstStyle/>
          <a:p>
            <a:endParaRPr lang="fr-FR"/>
          </a:p>
        </p:txBody>
      </p:sp>
      <p:sp>
        <p:nvSpPr>
          <p:cNvPr id="154635" name="Text Box 11"/>
          <p:cNvSpPr txBox="1">
            <a:spLocks noChangeArrowheads="1"/>
          </p:cNvSpPr>
          <p:nvPr/>
        </p:nvSpPr>
        <p:spPr bwMode="auto">
          <a:xfrm>
            <a:off x="3810000" y="2819400"/>
            <a:ext cx="4984750" cy="1920875"/>
          </a:xfrm>
          <a:prstGeom prst="rect">
            <a:avLst/>
          </a:prstGeom>
          <a:noFill/>
          <a:ln w="9525">
            <a:noFill/>
            <a:miter lim="800000"/>
            <a:headEnd/>
            <a:tailEnd/>
          </a:ln>
          <a:effectLst/>
        </p:spPr>
        <p:txBody>
          <a:bodyPr wrap="none">
            <a:spAutoFit/>
          </a:bodyPr>
          <a:lstStyle/>
          <a:p>
            <a:pPr algn="just"/>
            <a:r>
              <a:rPr lang="fr-FR" sz="2000" dirty="0">
                <a:solidFill>
                  <a:srgbClr val="C00000"/>
                </a:solidFill>
              </a:rPr>
              <a:t>Les niveaux sont équidistants et séparés de </a:t>
            </a:r>
          </a:p>
          <a:p>
            <a:endParaRPr lang="fr-FR" sz="2000" dirty="0"/>
          </a:p>
          <a:p>
            <a:endParaRPr lang="fr-FR" sz="2000" dirty="0"/>
          </a:p>
          <a:p>
            <a:endParaRPr lang="fr-FR" sz="2000" dirty="0"/>
          </a:p>
          <a:p>
            <a:pPr algn="just"/>
            <a:r>
              <a:rPr lang="fr-FR" sz="2000" dirty="0">
                <a:solidFill>
                  <a:srgbClr val="C00000"/>
                </a:solidFill>
              </a:rPr>
              <a:t>Il y a une énergie de point zéro (c’est l’énergie </a:t>
            </a:r>
          </a:p>
          <a:p>
            <a:r>
              <a:rPr lang="fr-FR" sz="2000" dirty="0">
                <a:solidFill>
                  <a:srgbClr val="C00000"/>
                </a:solidFill>
              </a:rPr>
              <a:t>minimale de l’oscillateur) qui vaut :</a:t>
            </a:r>
          </a:p>
        </p:txBody>
      </p:sp>
      <p:graphicFrame>
        <p:nvGraphicFramePr>
          <p:cNvPr id="154636" name="Object 12"/>
          <p:cNvGraphicFramePr>
            <a:graphicFrameLocks noChangeAspect="1"/>
          </p:cNvGraphicFramePr>
          <p:nvPr/>
        </p:nvGraphicFramePr>
        <p:xfrm>
          <a:off x="4724400" y="3429000"/>
          <a:ext cx="1435100" cy="436563"/>
        </p:xfrm>
        <a:graphic>
          <a:graphicData uri="http://schemas.openxmlformats.org/presentationml/2006/ole">
            <mc:AlternateContent xmlns:mc="http://schemas.openxmlformats.org/markup-compatibility/2006">
              <mc:Choice xmlns:v="urn:schemas-microsoft-com:vml" Requires="v">
                <p:oleObj spid="_x0000_s152594" name="Equation" r:id="rId6" imgW="583920" imgH="177480" progId="">
                  <p:embed/>
                </p:oleObj>
              </mc:Choice>
              <mc:Fallback>
                <p:oleObj name="Equation" r:id="rId6" imgW="583920" imgH="17748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429000"/>
                        <a:ext cx="14351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637" name="Object 13"/>
          <p:cNvGraphicFramePr>
            <a:graphicFrameLocks noChangeAspect="1"/>
          </p:cNvGraphicFramePr>
          <p:nvPr/>
        </p:nvGraphicFramePr>
        <p:xfrm>
          <a:off x="4876800" y="4724400"/>
          <a:ext cx="2716213" cy="936625"/>
        </p:xfrm>
        <a:graphic>
          <a:graphicData uri="http://schemas.openxmlformats.org/presentationml/2006/ole">
            <mc:AlternateContent xmlns:mc="http://schemas.openxmlformats.org/markup-compatibility/2006">
              <mc:Choice xmlns:v="urn:schemas-microsoft-com:vml" Requires="v">
                <p:oleObj spid="_x0000_s152595" name="Equation" r:id="rId8" imgW="1143000" imgH="393480" progId="">
                  <p:embed/>
                </p:oleObj>
              </mc:Choice>
              <mc:Fallback>
                <p:oleObj name="Equation" r:id="rId8" imgW="1143000" imgH="39348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724400"/>
                        <a:ext cx="2716213"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38" name="Line 14"/>
          <p:cNvSpPr>
            <a:spLocks noChangeShapeType="1"/>
          </p:cNvSpPr>
          <p:nvPr/>
        </p:nvSpPr>
        <p:spPr bwMode="auto">
          <a:xfrm>
            <a:off x="3505200" y="3962400"/>
            <a:ext cx="0" cy="609600"/>
          </a:xfrm>
          <a:prstGeom prst="line">
            <a:avLst/>
          </a:prstGeom>
          <a:noFill/>
          <a:ln w="9525">
            <a:solidFill>
              <a:srgbClr val="FF3300"/>
            </a:solidFill>
            <a:round/>
            <a:headEnd type="triangle" w="med" len="med"/>
            <a:tailEnd type="triangle" w="med" len="med"/>
          </a:ln>
          <a:effectLst/>
        </p:spPr>
        <p:txBody>
          <a:bodyPr wrap="none">
            <a:spAutoFit/>
          </a:bodyPr>
          <a:lstStyle/>
          <a:p>
            <a:endParaRPr lang="fr-FR"/>
          </a:p>
        </p:txBody>
      </p:sp>
      <p:sp>
        <p:nvSpPr>
          <p:cNvPr id="154639" name="Line 15"/>
          <p:cNvSpPr>
            <a:spLocks noChangeShapeType="1"/>
          </p:cNvSpPr>
          <p:nvPr/>
        </p:nvSpPr>
        <p:spPr bwMode="auto">
          <a:xfrm flipV="1">
            <a:off x="3581400" y="3733800"/>
            <a:ext cx="990600" cy="5334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54640" name="Line 16"/>
          <p:cNvSpPr>
            <a:spLocks noChangeShapeType="1"/>
          </p:cNvSpPr>
          <p:nvPr/>
        </p:nvSpPr>
        <p:spPr bwMode="auto">
          <a:xfrm>
            <a:off x="3581400" y="5105400"/>
            <a:ext cx="1219200" cy="0"/>
          </a:xfrm>
          <a:prstGeom prst="line">
            <a:avLst/>
          </a:prstGeom>
          <a:noFill/>
          <a:ln w="9525">
            <a:solidFill>
              <a:schemeClr val="tx1"/>
            </a:solidFill>
            <a:round/>
            <a:headEnd/>
            <a:tailEnd type="triangle" w="med" len="med"/>
          </a:ln>
          <a:effectLst/>
        </p:spPr>
        <p:txBody>
          <a:bodyPr wrap="none">
            <a:spAutoFit/>
          </a:bodyPr>
          <a:lstStyle/>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190569"/>
            <a:ext cx="8358246" cy="6247864"/>
          </a:xfrm>
          <a:prstGeom prst="rect">
            <a:avLst/>
          </a:prstGeom>
        </p:spPr>
        <p:txBody>
          <a:bodyPr wrap="square">
            <a:spAutoFit/>
          </a:bodyPr>
          <a:lstStyle/>
          <a:p>
            <a:pPr lvl="0" indent="238125" algn="just" fontAlgn="base">
              <a:spcBef>
                <a:spcPct val="0"/>
              </a:spcBef>
              <a:spcAft>
                <a:spcPct val="0"/>
              </a:spcAft>
            </a:pPr>
            <a:r>
              <a:rPr lang="fr-FR" altLang="zh-CN" sz="2400" b="1" dirty="0" smtClean="0">
                <a:solidFill>
                  <a:srgbClr val="FF0000"/>
                </a:solidFill>
                <a:latin typeface="Times New Roman" pitchFamily="18" charset="0"/>
                <a:cs typeface="Times New Roman" pitchFamily="18" charset="0"/>
              </a:rPr>
              <a:t>Introduction</a:t>
            </a:r>
          </a:p>
          <a:p>
            <a:pPr lvl="0" indent="238125" algn="just" fontAlgn="base">
              <a:spcBef>
                <a:spcPct val="0"/>
              </a:spcBef>
              <a:spcAft>
                <a:spcPct val="0"/>
              </a:spcAft>
            </a:pPr>
            <a:r>
              <a:rPr lang="fr-FR" dirty="0" smtClean="0"/>
              <a:t>L'oscillateur harmonique est le modèle le plus simple qu'on puisse utiliser pour décrire les états de vibration d'un système physique.</a:t>
            </a:r>
          </a:p>
          <a:p>
            <a:pPr lvl="0" indent="247650" algn="just" eaLnBrk="0" fontAlgn="base" hangingPunct="0">
              <a:spcBef>
                <a:spcPct val="0"/>
              </a:spcBef>
              <a:spcAft>
                <a:spcPct val="0"/>
              </a:spcAft>
            </a:pPr>
            <a:r>
              <a:rPr lang="fr-FR" dirty="0" smtClean="0"/>
              <a:t>Un grand nombre de systèmes sont régis, au moins d'une manière approchée par les équations de l'oscillateur harmonique et chaque fois qu'on étudie le comportement d'un système au voisinage d'une position d'équilibre stable </a:t>
            </a:r>
            <a:r>
              <a:rPr lang="fr-FR" dirty="0" err="1" smtClean="0"/>
              <a:t>x</a:t>
            </a:r>
            <a:r>
              <a:rPr lang="fr-FR" baseline="-25000" dirty="0" err="1" smtClean="0"/>
              <a:t>o</a:t>
            </a:r>
            <a:r>
              <a:rPr lang="fr-FR" baseline="-25000" dirty="0" smtClean="0"/>
              <a:t> </a:t>
            </a:r>
            <a:r>
              <a:rPr lang="fr-FR" dirty="0" smtClean="0"/>
              <a:t>, correspondante à un minimum du potentiel on aboutit à des équations qui à la limite des petites oscillations sont celles de l'oscillateur harmonique.</a:t>
            </a:r>
          </a:p>
          <a:p>
            <a:pPr indent="247650" algn="just" eaLnBrk="0" fontAlgn="base" hangingPunct="0">
              <a:spcBef>
                <a:spcPct val="0"/>
              </a:spcBef>
              <a:spcAft>
                <a:spcPct val="0"/>
              </a:spcAft>
            </a:pPr>
            <a:r>
              <a:rPr lang="fr-FR" dirty="0" smtClean="0"/>
              <a:t>En effet dans ces cas on peut développer le potentiel V(x) au voisinage de </a:t>
            </a:r>
            <a:r>
              <a:rPr lang="fr-FR" dirty="0" err="1" smtClean="0"/>
              <a:t>x</a:t>
            </a:r>
            <a:r>
              <a:rPr lang="fr-FR" baseline="-25000" dirty="0" err="1" smtClean="0"/>
              <a:t>o</a:t>
            </a:r>
            <a:r>
              <a:rPr lang="fr-FR" dirty="0" smtClean="0"/>
              <a:t>  en série de Taylor jusqu'au second ordre :</a:t>
            </a:r>
          </a:p>
          <a:p>
            <a:pPr lvl="0" indent="247650" algn="just" eaLnBrk="0" fontAlgn="base" hangingPunct="0">
              <a:spcBef>
                <a:spcPct val="0"/>
              </a:spcBef>
              <a:spcAft>
                <a:spcPct val="0"/>
              </a:spcAft>
            </a:pPr>
            <a:endParaRPr lang="fr-FR" dirty="0" smtClean="0"/>
          </a:p>
          <a:p>
            <a:pPr lvl="0" indent="247650" algn="just" eaLnBrk="0" fontAlgn="base" hangingPunct="0">
              <a:spcBef>
                <a:spcPct val="0"/>
              </a:spcBef>
              <a:spcAft>
                <a:spcPct val="0"/>
              </a:spcAft>
            </a:pPr>
            <a:endParaRPr lang="fr-FR" dirty="0" smtClean="0"/>
          </a:p>
          <a:p>
            <a:r>
              <a:rPr lang="fr-FR" dirty="0" smtClean="0"/>
              <a:t>Dans ce développement :</a:t>
            </a:r>
            <a:endParaRPr lang="fr-FR" i="1" dirty="0" smtClean="0"/>
          </a:p>
          <a:p>
            <a:r>
              <a:rPr lang="fr-FR" dirty="0" smtClean="0"/>
              <a:t>-Le premier terme </a:t>
            </a:r>
            <a:r>
              <a:rPr lang="fr-FR" i="1" dirty="0" smtClean="0"/>
              <a:t>V(</a:t>
            </a:r>
            <a:r>
              <a:rPr lang="fr-FR" dirty="0" err="1" smtClean="0"/>
              <a:t>x</a:t>
            </a:r>
            <a:r>
              <a:rPr lang="fr-FR" baseline="-25000" dirty="0" err="1" smtClean="0"/>
              <a:t>o</a:t>
            </a:r>
            <a:r>
              <a:rPr lang="fr-FR" i="1" dirty="0" smtClean="0"/>
              <a:t>) </a:t>
            </a:r>
            <a:r>
              <a:rPr lang="fr-FR" dirty="0" smtClean="0"/>
              <a:t>est constant et correspond à la valeur de V(x) au point </a:t>
            </a:r>
            <a:r>
              <a:rPr lang="fr-FR" dirty="0" err="1" smtClean="0"/>
              <a:t>x</a:t>
            </a:r>
            <a:r>
              <a:rPr lang="fr-FR" baseline="-25000" dirty="0" err="1" smtClean="0"/>
              <a:t>o</a:t>
            </a:r>
            <a:r>
              <a:rPr lang="fr-FR" i="1" dirty="0" smtClean="0"/>
              <a:t>.</a:t>
            </a:r>
          </a:p>
          <a:p>
            <a:r>
              <a:rPr lang="fr-FR" dirty="0" smtClean="0"/>
              <a:t>-Le deuxième terme est nul car la dérivée première de </a:t>
            </a:r>
            <a:r>
              <a:rPr lang="fr-FR" i="1" dirty="0" smtClean="0"/>
              <a:t>V(x) </a:t>
            </a:r>
            <a:r>
              <a:rPr lang="fr-FR" dirty="0" smtClean="0"/>
              <a:t>s'annule en </a:t>
            </a:r>
            <a:r>
              <a:rPr lang="fr-FR" dirty="0" err="1" smtClean="0"/>
              <a:t>x</a:t>
            </a:r>
            <a:r>
              <a:rPr lang="fr-FR" baseline="-25000" dirty="0" err="1" smtClean="0"/>
              <a:t>o</a:t>
            </a:r>
            <a:r>
              <a:rPr lang="fr-FR" i="1" cap="small" dirty="0" smtClean="0"/>
              <a:t> </a:t>
            </a:r>
            <a:r>
              <a:rPr lang="fr-FR" dirty="0" smtClean="0"/>
              <a:t>puisque </a:t>
            </a:r>
            <a:r>
              <a:rPr lang="fr-FR" i="1" dirty="0" smtClean="0"/>
              <a:t>V(x) </a:t>
            </a:r>
            <a:r>
              <a:rPr lang="fr-FR" dirty="0" smtClean="0"/>
              <a:t>est minimal en ce point.</a:t>
            </a:r>
            <a:r>
              <a:rPr lang="fr-FR" sz="900" i="1" dirty="0" smtClean="0">
                <a:latin typeface="Arial" pitchFamily="34" charset="0"/>
                <a:ea typeface="Times New Roman" pitchFamily="18" charset="0"/>
                <a:cs typeface="Arial" pitchFamily="34" charset="0"/>
              </a:rPr>
              <a:t> </a:t>
            </a:r>
          </a:p>
          <a:p>
            <a:pPr>
              <a:buFontTx/>
              <a:buChar char="-"/>
            </a:pPr>
            <a:r>
              <a:rPr lang="fr-FR" dirty="0" smtClean="0"/>
              <a:t>Dans le troisième terme la quantité               </a:t>
            </a:r>
            <a:r>
              <a:rPr lang="fr-FR" sz="1600" dirty="0" smtClean="0"/>
              <a:t>est une constante positive,</a:t>
            </a:r>
            <a:r>
              <a:rPr lang="fr-FR" sz="1600" i="1" dirty="0" smtClean="0"/>
              <a:t>  </a:t>
            </a:r>
            <a:r>
              <a:rPr lang="fr-FR" sz="1600" dirty="0" smtClean="0"/>
              <a:t>c'est la dérivée </a:t>
            </a:r>
          </a:p>
          <a:p>
            <a:endParaRPr lang="fr-FR" sz="800" dirty="0" smtClean="0"/>
          </a:p>
          <a:p>
            <a:r>
              <a:rPr lang="fr-FR" sz="1600" dirty="0" smtClean="0"/>
              <a:t>seconde du potentiel </a:t>
            </a:r>
            <a:r>
              <a:rPr lang="fr-FR" sz="1600" i="1" dirty="0" smtClean="0"/>
              <a:t>V(x) </a:t>
            </a:r>
            <a:r>
              <a:rPr lang="fr-FR" sz="1600" dirty="0" smtClean="0"/>
              <a:t>au point </a:t>
            </a:r>
            <a:r>
              <a:rPr lang="fr-FR" sz="1600" dirty="0" err="1" smtClean="0"/>
              <a:t>x</a:t>
            </a:r>
            <a:r>
              <a:rPr lang="fr-FR" sz="1600" baseline="-25000" dirty="0" err="1" smtClean="0"/>
              <a:t>o</a:t>
            </a:r>
            <a:r>
              <a:rPr lang="fr-FR" sz="1600" baseline="-25000" dirty="0" smtClean="0"/>
              <a:t>   </a:t>
            </a:r>
            <a:r>
              <a:rPr lang="fr-FR" sz="1600" dirty="0" smtClean="0"/>
              <a:t>où il est minimal.</a:t>
            </a:r>
          </a:p>
          <a:p>
            <a:endParaRPr lang="fr-FR" sz="1600" dirty="0" smtClean="0"/>
          </a:p>
          <a:p>
            <a:r>
              <a:rPr lang="fr-FR" sz="1600" dirty="0" smtClean="0"/>
              <a:t>En posant :</a:t>
            </a:r>
          </a:p>
          <a:p>
            <a:endParaRPr lang="fr-FR" sz="1600" dirty="0" smtClean="0">
              <a:latin typeface="Arial" pitchFamily="34" charset="0"/>
              <a:cs typeface="Arial" pitchFamily="34" charset="0"/>
            </a:endParaRPr>
          </a:p>
          <a:p>
            <a:endParaRPr lang="fr-FR" sz="1600" dirty="0" smtClean="0">
              <a:latin typeface="Arial" pitchFamily="34" charset="0"/>
              <a:cs typeface="Arial" pitchFamily="34" charset="0"/>
            </a:endParaRPr>
          </a:p>
        </p:txBody>
      </p:sp>
      <p:pic>
        <p:nvPicPr>
          <p:cNvPr id="178178" name="Picture 2"/>
          <p:cNvPicPr>
            <a:picLocks noChangeAspect="1" noChangeArrowheads="1"/>
          </p:cNvPicPr>
          <p:nvPr/>
        </p:nvPicPr>
        <p:blipFill>
          <a:blip r:embed="rId3">
            <a:lum bright="-10000" contrast="30000"/>
          </a:blip>
          <a:srcRect/>
          <a:stretch>
            <a:fillRect/>
          </a:stretch>
        </p:blipFill>
        <p:spPr bwMode="auto">
          <a:xfrm>
            <a:off x="2454275" y="3071811"/>
            <a:ext cx="5260997" cy="642941"/>
          </a:xfrm>
          <a:prstGeom prst="rect">
            <a:avLst/>
          </a:prstGeom>
          <a:noFill/>
          <a:ln w="9525">
            <a:noFill/>
            <a:miter lim="800000"/>
            <a:headEnd/>
            <a:tailEnd/>
          </a:ln>
          <a:effectLst/>
        </p:spPr>
      </p:pic>
      <p:pic>
        <p:nvPicPr>
          <p:cNvPr id="178179" name="Picture 3"/>
          <p:cNvPicPr>
            <a:picLocks noChangeAspect="1" noChangeArrowheads="1"/>
          </p:cNvPicPr>
          <p:nvPr/>
        </p:nvPicPr>
        <p:blipFill>
          <a:blip r:embed="rId4">
            <a:lum bright="-10000" contrast="30000"/>
          </a:blip>
          <a:srcRect/>
          <a:stretch>
            <a:fillRect/>
          </a:stretch>
        </p:blipFill>
        <p:spPr bwMode="auto">
          <a:xfrm>
            <a:off x="3923672" y="4643446"/>
            <a:ext cx="507037" cy="471488"/>
          </a:xfrm>
          <a:prstGeom prst="rect">
            <a:avLst/>
          </a:prstGeom>
          <a:noFill/>
          <a:ln w="9525">
            <a:noFill/>
            <a:miter lim="800000"/>
            <a:headEnd/>
            <a:tailEnd/>
          </a:ln>
          <a:effectLst/>
        </p:spPr>
      </p:pic>
      <p:sp>
        <p:nvSpPr>
          <p:cNvPr id="8" name="Rectangle 7"/>
          <p:cNvSpPr/>
          <p:nvPr/>
        </p:nvSpPr>
        <p:spPr>
          <a:xfrm>
            <a:off x="4357686" y="4786322"/>
            <a:ext cx="359586" cy="369332"/>
          </a:xfrm>
          <a:prstGeom prst="rect">
            <a:avLst/>
          </a:prstGeom>
        </p:spPr>
        <p:txBody>
          <a:bodyPr wrap="none">
            <a:spAutoFit/>
          </a:bodyPr>
          <a:lstStyle/>
          <a:p>
            <a:r>
              <a:rPr lang="fr-FR" dirty="0" err="1" smtClean="0"/>
              <a:t>x</a:t>
            </a:r>
            <a:r>
              <a:rPr lang="fr-FR" baseline="-25000" dirty="0" err="1" smtClean="0"/>
              <a:t>o</a:t>
            </a:r>
            <a:endParaRPr lang="fr-FR" dirty="0"/>
          </a:p>
        </p:txBody>
      </p:sp>
      <p:pic>
        <p:nvPicPr>
          <p:cNvPr id="178180" name="Picture 4"/>
          <p:cNvPicPr>
            <a:picLocks noChangeAspect="1" noChangeArrowheads="1"/>
          </p:cNvPicPr>
          <p:nvPr/>
        </p:nvPicPr>
        <p:blipFill>
          <a:blip r:embed="rId5">
            <a:lum bright="-10000" contrast="30000"/>
          </a:blip>
          <a:srcRect/>
          <a:stretch>
            <a:fillRect/>
          </a:stretch>
        </p:blipFill>
        <p:spPr bwMode="auto">
          <a:xfrm>
            <a:off x="3500429" y="5718820"/>
            <a:ext cx="1356537" cy="639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685800" y="457200"/>
            <a:ext cx="4428072" cy="400110"/>
          </a:xfrm>
          <a:prstGeom prst="rect">
            <a:avLst/>
          </a:prstGeom>
          <a:noFill/>
          <a:ln w="9525">
            <a:noFill/>
            <a:miter lim="800000"/>
            <a:headEnd/>
            <a:tailEnd/>
          </a:ln>
          <a:effectLst/>
        </p:spPr>
        <p:txBody>
          <a:bodyPr wrap="none">
            <a:spAutoFit/>
          </a:bodyPr>
          <a:lstStyle/>
          <a:p>
            <a:r>
              <a:rPr lang="fr-FR" sz="2000" b="1" u="sng" dirty="0" smtClean="0">
                <a:solidFill>
                  <a:srgbClr val="0070C0"/>
                </a:solidFill>
              </a:rPr>
              <a:t>2-3 Recherche  </a:t>
            </a:r>
            <a:r>
              <a:rPr lang="fr-FR" sz="2000" b="1" u="sng" dirty="0">
                <a:solidFill>
                  <a:srgbClr val="0070C0"/>
                </a:solidFill>
              </a:rPr>
              <a:t>des fonctions propres de</a:t>
            </a:r>
          </a:p>
        </p:txBody>
      </p:sp>
      <p:graphicFrame>
        <p:nvGraphicFramePr>
          <p:cNvPr id="155651" name="Object 3"/>
          <p:cNvGraphicFramePr>
            <a:graphicFrameLocks noChangeAspect="1"/>
          </p:cNvGraphicFramePr>
          <p:nvPr/>
        </p:nvGraphicFramePr>
        <p:xfrm>
          <a:off x="2605088" y="1143000"/>
          <a:ext cx="3167062" cy="576263"/>
        </p:xfrm>
        <a:graphic>
          <a:graphicData uri="http://schemas.openxmlformats.org/presentationml/2006/ole">
            <mc:AlternateContent xmlns:mc="http://schemas.openxmlformats.org/markup-compatibility/2006">
              <mc:Choice xmlns:v="urn:schemas-microsoft-com:vml" Requires="v">
                <p:oleObj spid="_x0000_s153623" name="Equation" r:id="rId4" imgW="1676160" imgH="304560" progId="">
                  <p:embed/>
                </p:oleObj>
              </mc:Choice>
              <mc:Fallback>
                <p:oleObj name="Equation" r:id="rId4" imgW="1676160" imgH="3045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088" y="1143000"/>
                        <a:ext cx="3167062"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2" name="Text Box 4"/>
          <p:cNvSpPr txBox="1">
            <a:spLocks noChangeArrowheads="1"/>
          </p:cNvSpPr>
          <p:nvPr/>
        </p:nvSpPr>
        <p:spPr bwMode="auto">
          <a:xfrm>
            <a:off x="746125" y="1912938"/>
            <a:ext cx="6523038" cy="396875"/>
          </a:xfrm>
          <a:prstGeom prst="rect">
            <a:avLst/>
          </a:prstGeom>
          <a:noFill/>
          <a:ln w="9525">
            <a:noFill/>
            <a:miter lim="800000"/>
            <a:headEnd/>
            <a:tailEnd/>
          </a:ln>
          <a:effectLst/>
        </p:spPr>
        <p:txBody>
          <a:bodyPr wrap="none">
            <a:spAutoFit/>
          </a:bodyPr>
          <a:lstStyle/>
          <a:p>
            <a:r>
              <a:rPr lang="fr-FR" sz="2000"/>
              <a:t>Mais </a:t>
            </a:r>
            <a:r>
              <a:rPr lang="fr-FR" sz="2000" i="1"/>
              <a:t>(v+1)</a:t>
            </a:r>
            <a:r>
              <a:rPr lang="fr-FR" sz="2000"/>
              <a:t> est une valeur propre de </a:t>
            </a:r>
            <a:r>
              <a:rPr lang="fr-FR" sz="2000" i="1"/>
              <a:t>a</a:t>
            </a:r>
            <a:r>
              <a:rPr lang="fr-FR" sz="2000" i="1" baseline="30000"/>
              <a:t>+</a:t>
            </a:r>
            <a:r>
              <a:rPr lang="fr-FR" sz="2000" i="1"/>
              <a:t>a</a:t>
            </a:r>
            <a:r>
              <a:rPr lang="fr-FR" sz="2000"/>
              <a:t> associée au ket |</a:t>
            </a:r>
            <a:r>
              <a:rPr lang="fr-FR" sz="2000">
                <a:latin typeface="Symbol" pitchFamily="18" charset="2"/>
              </a:rPr>
              <a:t>j</a:t>
            </a:r>
            <a:r>
              <a:rPr lang="fr-FR" sz="2000" i="1" baseline="-25000"/>
              <a:t>v+1</a:t>
            </a:r>
            <a:r>
              <a:rPr lang="fr-FR" sz="2000"/>
              <a:t>&gt;</a:t>
            </a:r>
          </a:p>
        </p:txBody>
      </p:sp>
      <p:graphicFrame>
        <p:nvGraphicFramePr>
          <p:cNvPr id="155653" name="Object 5"/>
          <p:cNvGraphicFramePr>
            <a:graphicFrameLocks noChangeAspect="1"/>
          </p:cNvGraphicFramePr>
          <p:nvPr/>
        </p:nvGraphicFramePr>
        <p:xfrm>
          <a:off x="2667000" y="2362200"/>
          <a:ext cx="2838450" cy="554038"/>
        </p:xfrm>
        <a:graphic>
          <a:graphicData uri="http://schemas.openxmlformats.org/presentationml/2006/ole">
            <mc:AlternateContent xmlns:mc="http://schemas.openxmlformats.org/markup-compatibility/2006">
              <mc:Choice xmlns:v="urn:schemas-microsoft-com:vml" Requires="v">
                <p:oleObj spid="_x0000_s153624" name="Equation" r:id="rId6" imgW="1562040" imgH="304560" progId="">
                  <p:embed/>
                </p:oleObj>
              </mc:Choice>
              <mc:Fallback>
                <p:oleObj name="Equation" r:id="rId6" imgW="1562040" imgH="30456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362200"/>
                        <a:ext cx="2838450"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4" name="Text Box 6"/>
          <p:cNvSpPr txBox="1">
            <a:spLocks noChangeArrowheads="1"/>
          </p:cNvSpPr>
          <p:nvPr/>
        </p:nvSpPr>
        <p:spPr bwMode="auto">
          <a:xfrm>
            <a:off x="838200" y="3124200"/>
            <a:ext cx="7864475" cy="396875"/>
          </a:xfrm>
          <a:prstGeom prst="rect">
            <a:avLst/>
          </a:prstGeom>
          <a:noFill/>
          <a:ln w="9525">
            <a:noFill/>
            <a:miter lim="800000"/>
            <a:headEnd/>
            <a:tailEnd/>
          </a:ln>
          <a:effectLst/>
        </p:spPr>
        <p:txBody>
          <a:bodyPr>
            <a:spAutoFit/>
          </a:bodyPr>
          <a:lstStyle/>
          <a:p>
            <a:r>
              <a:rPr lang="fr-FR" sz="2000" dirty="0"/>
              <a:t>On en déduit que </a:t>
            </a:r>
            <a:r>
              <a:rPr lang="fr-FR" sz="2000" i="1" dirty="0"/>
              <a:t>a</a:t>
            </a:r>
            <a:r>
              <a:rPr lang="fr-FR" sz="2000" i="1" baseline="30000" dirty="0" smtClean="0"/>
              <a:t>+</a:t>
            </a:r>
            <a:r>
              <a:rPr lang="fr-FR" sz="2000" dirty="0" smtClean="0"/>
              <a:t>|</a:t>
            </a:r>
            <a:r>
              <a:rPr lang="fr-FR" sz="2000" dirty="0" err="1" smtClean="0">
                <a:latin typeface="Symbol" pitchFamily="18" charset="2"/>
              </a:rPr>
              <a:t>j</a:t>
            </a:r>
            <a:r>
              <a:rPr lang="fr-FR" sz="2000" i="1" baseline="-25000" dirty="0" err="1" smtClean="0"/>
              <a:t>v</a:t>
            </a:r>
            <a:r>
              <a:rPr lang="fr-FR" sz="2000" dirty="0"/>
              <a:t>&gt; et |</a:t>
            </a:r>
            <a:r>
              <a:rPr lang="fr-FR" sz="2000" dirty="0" err="1">
                <a:latin typeface="Symbol" pitchFamily="18" charset="2"/>
              </a:rPr>
              <a:t>j</a:t>
            </a:r>
            <a:r>
              <a:rPr lang="fr-FR" sz="2000" i="1" baseline="-25000" dirty="0" err="1"/>
              <a:t>v</a:t>
            </a:r>
            <a:r>
              <a:rPr lang="fr-FR" sz="2000" i="1" baseline="-25000" dirty="0"/>
              <a:t>+1</a:t>
            </a:r>
            <a:r>
              <a:rPr lang="fr-FR" sz="2000" dirty="0"/>
              <a:t>&gt;  sont proportionnels </a:t>
            </a:r>
          </a:p>
        </p:txBody>
      </p:sp>
      <p:graphicFrame>
        <p:nvGraphicFramePr>
          <p:cNvPr id="155655" name="Object 7"/>
          <p:cNvGraphicFramePr>
            <a:graphicFrameLocks noChangeAspect="1"/>
          </p:cNvGraphicFramePr>
          <p:nvPr/>
        </p:nvGraphicFramePr>
        <p:xfrm>
          <a:off x="2809875" y="3708400"/>
          <a:ext cx="2516188" cy="654050"/>
        </p:xfrm>
        <a:graphic>
          <a:graphicData uri="http://schemas.openxmlformats.org/presentationml/2006/ole">
            <mc:AlternateContent xmlns:mc="http://schemas.openxmlformats.org/markup-compatibility/2006">
              <mc:Choice xmlns:v="urn:schemas-microsoft-com:vml" Requires="v">
                <p:oleObj spid="_x0000_s153625" name="Equation" r:id="rId8" imgW="1269720" imgH="330120" progId="">
                  <p:embed/>
                </p:oleObj>
              </mc:Choice>
              <mc:Fallback>
                <p:oleObj name="Equation" r:id="rId8" imgW="1269720" imgH="33012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9875" y="3708400"/>
                        <a:ext cx="2516188"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60" name="Text Box 12"/>
          <p:cNvSpPr txBox="1">
            <a:spLocks noChangeArrowheads="1"/>
          </p:cNvSpPr>
          <p:nvPr/>
        </p:nvSpPr>
        <p:spPr bwMode="auto">
          <a:xfrm>
            <a:off x="914400" y="1219200"/>
            <a:ext cx="1419225" cy="396875"/>
          </a:xfrm>
          <a:prstGeom prst="rect">
            <a:avLst/>
          </a:prstGeom>
          <a:noFill/>
          <a:ln w="9525">
            <a:noFill/>
            <a:miter lim="800000"/>
            <a:headEnd/>
            <a:tailEnd/>
          </a:ln>
          <a:effectLst/>
        </p:spPr>
        <p:txBody>
          <a:bodyPr wrap="none">
            <a:spAutoFit/>
          </a:bodyPr>
          <a:lstStyle/>
          <a:p>
            <a:r>
              <a:rPr lang="fr-FR" sz="2000"/>
              <a:t>On a vu que</a:t>
            </a:r>
          </a:p>
        </p:txBody>
      </p:sp>
      <p:graphicFrame>
        <p:nvGraphicFramePr>
          <p:cNvPr id="155661" name="Object 13"/>
          <p:cNvGraphicFramePr>
            <a:graphicFrameLocks noChangeAspect="1"/>
          </p:cNvGraphicFramePr>
          <p:nvPr/>
        </p:nvGraphicFramePr>
        <p:xfrm>
          <a:off x="5143504" y="368283"/>
          <a:ext cx="2052638" cy="631825"/>
        </p:xfrm>
        <a:graphic>
          <a:graphicData uri="http://schemas.openxmlformats.org/presentationml/2006/ole">
            <mc:AlternateContent xmlns:mc="http://schemas.openxmlformats.org/markup-compatibility/2006">
              <mc:Choice xmlns:v="urn:schemas-microsoft-com:vml" Requires="v">
                <p:oleObj spid="_x0000_s153626" name="Equation" r:id="rId10" imgW="990360" imgH="304560" progId="">
                  <p:embed/>
                </p:oleObj>
              </mc:Choice>
              <mc:Fallback>
                <p:oleObj name="Equation" r:id="rId10" imgW="990360" imgH="304560" progId="">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3504" y="368283"/>
                        <a:ext cx="2052638"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62" name="Rectangle 14"/>
          <p:cNvSpPr>
            <a:spLocks noChangeArrowheads="1"/>
          </p:cNvSpPr>
          <p:nvPr/>
        </p:nvSpPr>
        <p:spPr bwMode="auto">
          <a:xfrm>
            <a:off x="457200" y="228600"/>
            <a:ext cx="7315200" cy="838200"/>
          </a:xfrm>
          <a:prstGeom prst="rect">
            <a:avLst/>
          </a:prstGeom>
          <a:noFill/>
          <a:ln w="9525">
            <a:solidFill>
              <a:srgbClr val="FF0000"/>
            </a:solidFill>
            <a:miter lim="800000"/>
            <a:headEnd/>
            <a:tailEnd/>
          </a:ln>
          <a:effectLst/>
        </p:spPr>
        <p:txBody>
          <a:bodyPr wrap="none" anchor="ctr"/>
          <a:lstStyle/>
          <a:p>
            <a:endParaRPr lang="fr-FR"/>
          </a:p>
        </p:txBody>
      </p:sp>
      <p:sp>
        <p:nvSpPr>
          <p:cNvPr id="155663" name="Line 15"/>
          <p:cNvSpPr>
            <a:spLocks noChangeShapeType="1"/>
          </p:cNvSpPr>
          <p:nvPr/>
        </p:nvSpPr>
        <p:spPr bwMode="auto">
          <a:xfrm flipV="1">
            <a:off x="6400800" y="1143000"/>
            <a:ext cx="304800" cy="685800"/>
          </a:xfrm>
          <a:prstGeom prst="line">
            <a:avLst/>
          </a:prstGeom>
          <a:noFill/>
          <a:ln w="9525">
            <a:solidFill>
              <a:schemeClr val="tx1"/>
            </a:solidFill>
            <a:round/>
            <a:headEnd/>
            <a:tailEnd type="triangle" w="med" len="med"/>
          </a:ln>
          <a:effectLst/>
        </p:spPr>
        <p:txBody>
          <a:bodyPr/>
          <a:lstStyle/>
          <a:p>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1050925" y="700088"/>
            <a:ext cx="1311275" cy="396875"/>
          </a:xfrm>
          <a:prstGeom prst="rect">
            <a:avLst/>
          </a:prstGeom>
          <a:noFill/>
          <a:ln w="9525">
            <a:noFill/>
            <a:miter lim="800000"/>
            <a:headEnd/>
            <a:tailEnd/>
          </a:ln>
          <a:effectLst/>
        </p:spPr>
        <p:txBody>
          <a:bodyPr wrap="none">
            <a:spAutoFit/>
          </a:bodyPr>
          <a:lstStyle/>
          <a:p>
            <a:r>
              <a:rPr lang="fr-FR" sz="2000"/>
              <a:t>Partons de </a:t>
            </a:r>
          </a:p>
        </p:txBody>
      </p:sp>
      <p:graphicFrame>
        <p:nvGraphicFramePr>
          <p:cNvPr id="156675" name="Object 3"/>
          <p:cNvGraphicFramePr>
            <a:graphicFrameLocks noChangeAspect="1"/>
          </p:cNvGraphicFramePr>
          <p:nvPr/>
        </p:nvGraphicFramePr>
        <p:xfrm>
          <a:off x="2719388" y="1143000"/>
          <a:ext cx="1919287" cy="631825"/>
        </p:xfrm>
        <a:graphic>
          <a:graphicData uri="http://schemas.openxmlformats.org/presentationml/2006/ole">
            <mc:AlternateContent xmlns:mc="http://schemas.openxmlformats.org/markup-compatibility/2006">
              <mc:Choice xmlns:v="urn:schemas-microsoft-com:vml" Requires="v">
                <p:oleObj spid="_x0000_s154651" name="Equation" r:id="rId4" imgW="927000" imgH="304560" progId="">
                  <p:embed/>
                </p:oleObj>
              </mc:Choice>
              <mc:Fallback>
                <p:oleObj name="Equation" r:id="rId4" imgW="927000" imgH="3045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388" y="1143000"/>
                        <a:ext cx="1919287"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76" name="Text Box 4"/>
          <p:cNvSpPr txBox="1">
            <a:spLocks noChangeArrowheads="1"/>
          </p:cNvSpPr>
          <p:nvPr/>
        </p:nvSpPr>
        <p:spPr bwMode="auto">
          <a:xfrm>
            <a:off x="990600" y="1822450"/>
            <a:ext cx="2266950" cy="396875"/>
          </a:xfrm>
          <a:prstGeom prst="rect">
            <a:avLst/>
          </a:prstGeom>
          <a:noFill/>
          <a:ln w="9525">
            <a:noFill/>
            <a:miter lim="800000"/>
            <a:headEnd/>
            <a:tailEnd/>
          </a:ln>
          <a:effectLst/>
        </p:spPr>
        <p:txBody>
          <a:bodyPr>
            <a:spAutoFit/>
          </a:bodyPr>
          <a:lstStyle/>
          <a:p>
            <a:r>
              <a:rPr lang="fr-FR" sz="2000"/>
              <a:t>Et normalisons |</a:t>
            </a:r>
            <a:r>
              <a:rPr lang="fr-FR" sz="2000">
                <a:latin typeface="Symbol" pitchFamily="18" charset="2"/>
              </a:rPr>
              <a:t>j</a:t>
            </a:r>
            <a:r>
              <a:rPr lang="fr-FR" sz="2000" baseline="-25000"/>
              <a:t>1</a:t>
            </a:r>
            <a:r>
              <a:rPr lang="fr-FR" sz="2000"/>
              <a:t>&gt; </a:t>
            </a:r>
          </a:p>
        </p:txBody>
      </p:sp>
      <p:sp>
        <p:nvSpPr>
          <p:cNvPr id="156677" name="Text Box 5"/>
          <p:cNvSpPr txBox="1">
            <a:spLocks noChangeArrowheads="1"/>
          </p:cNvSpPr>
          <p:nvPr/>
        </p:nvSpPr>
        <p:spPr bwMode="auto">
          <a:xfrm>
            <a:off x="5165725" y="1303338"/>
            <a:ext cx="2393950" cy="396875"/>
          </a:xfrm>
          <a:prstGeom prst="rect">
            <a:avLst/>
          </a:prstGeom>
          <a:noFill/>
          <a:ln w="9525">
            <a:noFill/>
            <a:miter lim="800000"/>
            <a:headEnd/>
            <a:tailEnd/>
          </a:ln>
          <a:effectLst/>
        </p:spPr>
        <p:txBody>
          <a:bodyPr>
            <a:spAutoFit/>
          </a:bodyPr>
          <a:lstStyle/>
          <a:p>
            <a:r>
              <a:rPr lang="fr-FR" sz="2000"/>
              <a:t>Où |</a:t>
            </a:r>
            <a:r>
              <a:rPr lang="fr-FR" sz="2000">
                <a:latin typeface="Symbol" pitchFamily="18" charset="2"/>
              </a:rPr>
              <a:t>j</a:t>
            </a:r>
            <a:r>
              <a:rPr lang="fr-FR" sz="2000" baseline="-25000"/>
              <a:t>0</a:t>
            </a:r>
            <a:r>
              <a:rPr lang="fr-FR" sz="2000"/>
              <a:t>&gt; est normalisé</a:t>
            </a:r>
          </a:p>
        </p:txBody>
      </p:sp>
      <p:graphicFrame>
        <p:nvGraphicFramePr>
          <p:cNvPr id="156678" name="Object 6"/>
          <p:cNvGraphicFramePr>
            <a:graphicFrameLocks noChangeAspect="1"/>
          </p:cNvGraphicFramePr>
          <p:nvPr/>
        </p:nvGraphicFramePr>
        <p:xfrm>
          <a:off x="1768475" y="2347913"/>
          <a:ext cx="5600700" cy="684212"/>
        </p:xfrm>
        <a:graphic>
          <a:graphicData uri="http://schemas.openxmlformats.org/presentationml/2006/ole">
            <mc:AlternateContent xmlns:mc="http://schemas.openxmlformats.org/markup-compatibility/2006">
              <mc:Choice xmlns:v="urn:schemas-microsoft-com:vml" Requires="v">
                <p:oleObj spid="_x0000_s154652" name="Equation" r:id="rId6" imgW="2705040" imgH="330120" progId="">
                  <p:embed/>
                </p:oleObj>
              </mc:Choice>
              <mc:Fallback>
                <p:oleObj name="Equation" r:id="rId6" imgW="2705040" imgH="33012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8475" y="2347913"/>
                        <a:ext cx="5600700"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79" name="Text Box 7"/>
          <p:cNvSpPr txBox="1">
            <a:spLocks noChangeArrowheads="1"/>
          </p:cNvSpPr>
          <p:nvPr/>
        </p:nvSpPr>
        <p:spPr bwMode="auto">
          <a:xfrm>
            <a:off x="1066800" y="3276600"/>
            <a:ext cx="2432050" cy="396875"/>
          </a:xfrm>
          <a:prstGeom prst="rect">
            <a:avLst/>
          </a:prstGeom>
          <a:noFill/>
          <a:ln w="9525">
            <a:noFill/>
            <a:miter lim="800000"/>
            <a:headEnd/>
            <a:tailEnd/>
          </a:ln>
          <a:effectLst/>
        </p:spPr>
        <p:txBody>
          <a:bodyPr wrap="none">
            <a:spAutoFit/>
          </a:bodyPr>
          <a:lstStyle/>
          <a:p>
            <a:r>
              <a:rPr lang="fr-FR" sz="2000"/>
              <a:t>On a déjà montré que </a:t>
            </a:r>
          </a:p>
        </p:txBody>
      </p:sp>
      <p:graphicFrame>
        <p:nvGraphicFramePr>
          <p:cNvPr id="156680" name="Object 8"/>
          <p:cNvGraphicFramePr>
            <a:graphicFrameLocks noChangeAspect="1"/>
          </p:cNvGraphicFramePr>
          <p:nvPr/>
        </p:nvGraphicFramePr>
        <p:xfrm>
          <a:off x="3749675" y="3186113"/>
          <a:ext cx="2514600" cy="508000"/>
        </p:xfrm>
        <a:graphic>
          <a:graphicData uri="http://schemas.openxmlformats.org/presentationml/2006/ole">
            <mc:AlternateContent xmlns:mc="http://schemas.openxmlformats.org/markup-compatibility/2006">
              <mc:Choice xmlns:v="urn:schemas-microsoft-com:vml" Requires="v">
                <p:oleObj spid="_x0000_s154653" name="Equation" r:id="rId8" imgW="1384200" imgH="279360" progId="">
                  <p:embed/>
                </p:oleObj>
              </mc:Choice>
              <mc:Fallback>
                <p:oleObj name="Equation" r:id="rId8" imgW="1384200" imgH="27936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9675" y="3186113"/>
                        <a:ext cx="25146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81" name="Text Box 9"/>
          <p:cNvSpPr txBox="1">
            <a:spLocks noChangeArrowheads="1"/>
          </p:cNvSpPr>
          <p:nvPr/>
        </p:nvSpPr>
        <p:spPr bwMode="auto">
          <a:xfrm>
            <a:off x="1143000" y="3962400"/>
            <a:ext cx="735013" cy="396875"/>
          </a:xfrm>
          <a:prstGeom prst="rect">
            <a:avLst/>
          </a:prstGeom>
          <a:noFill/>
          <a:ln w="9525">
            <a:noFill/>
            <a:miter lim="800000"/>
            <a:headEnd/>
            <a:tailEnd/>
          </a:ln>
          <a:effectLst/>
        </p:spPr>
        <p:txBody>
          <a:bodyPr wrap="none">
            <a:spAutoFit/>
          </a:bodyPr>
          <a:lstStyle/>
          <a:p>
            <a:r>
              <a:rPr lang="fr-FR" sz="2000"/>
              <a:t>Donc</a:t>
            </a:r>
          </a:p>
        </p:txBody>
      </p:sp>
      <p:graphicFrame>
        <p:nvGraphicFramePr>
          <p:cNvPr id="156682" name="Object 10"/>
          <p:cNvGraphicFramePr>
            <a:graphicFrameLocks noChangeAspect="1"/>
          </p:cNvGraphicFramePr>
          <p:nvPr/>
        </p:nvGraphicFramePr>
        <p:xfrm>
          <a:off x="717550" y="4468813"/>
          <a:ext cx="7704138" cy="711200"/>
        </p:xfrm>
        <a:graphic>
          <a:graphicData uri="http://schemas.openxmlformats.org/presentationml/2006/ole">
            <mc:AlternateContent xmlns:mc="http://schemas.openxmlformats.org/markup-compatibility/2006">
              <mc:Choice xmlns:v="urn:schemas-microsoft-com:vml" Requires="v">
                <p:oleObj spid="_x0000_s154654" name="Equation" r:id="rId10" imgW="3720960" imgH="342720" progId="">
                  <p:embed/>
                </p:oleObj>
              </mc:Choice>
              <mc:Fallback>
                <p:oleObj name="Equation" r:id="rId10" imgW="3720960" imgH="34272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550" y="4468813"/>
                        <a:ext cx="770413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83" name="Line 11"/>
          <p:cNvSpPr>
            <a:spLocks noChangeShapeType="1"/>
          </p:cNvSpPr>
          <p:nvPr/>
        </p:nvSpPr>
        <p:spPr bwMode="auto">
          <a:xfrm>
            <a:off x="6035675" y="5167313"/>
            <a:ext cx="76200" cy="3810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56684" name="Text Box 12"/>
          <p:cNvSpPr txBox="1">
            <a:spLocks noChangeArrowheads="1"/>
          </p:cNvSpPr>
          <p:nvPr/>
        </p:nvSpPr>
        <p:spPr bwMode="auto">
          <a:xfrm>
            <a:off x="3749675" y="5486400"/>
            <a:ext cx="3413125" cy="1311275"/>
          </a:xfrm>
          <a:prstGeom prst="rect">
            <a:avLst/>
          </a:prstGeom>
          <a:noFill/>
          <a:ln w="9525">
            <a:noFill/>
            <a:miter lim="800000"/>
            <a:headEnd/>
            <a:tailEnd/>
          </a:ln>
          <a:effectLst/>
        </p:spPr>
        <p:txBody>
          <a:bodyPr>
            <a:spAutoFit/>
          </a:bodyPr>
          <a:lstStyle/>
          <a:p>
            <a:r>
              <a:rPr lang="fr-FR" sz="2000"/>
              <a:t>		     =0</a:t>
            </a:r>
          </a:p>
          <a:p>
            <a:r>
              <a:rPr lang="fr-FR" sz="2000"/>
              <a:t>	Car |</a:t>
            </a:r>
            <a:r>
              <a:rPr lang="fr-FR" sz="2000">
                <a:latin typeface="Symbol" pitchFamily="18" charset="2"/>
              </a:rPr>
              <a:t>j</a:t>
            </a:r>
            <a:r>
              <a:rPr lang="fr-FR" sz="2000" baseline="-25000"/>
              <a:t>0</a:t>
            </a:r>
            <a:r>
              <a:rPr lang="fr-FR" sz="2000"/>
              <a:t>&gt; est fonction 	propre de </a:t>
            </a:r>
            <a:r>
              <a:rPr lang="fr-FR" sz="2000" i="1"/>
              <a:t>a</a:t>
            </a:r>
            <a:r>
              <a:rPr lang="fr-FR" sz="2000" i="1" baseline="30000"/>
              <a:t>+</a:t>
            </a:r>
            <a:r>
              <a:rPr lang="fr-FR" sz="2000" i="1"/>
              <a:t>a</a:t>
            </a:r>
            <a:r>
              <a:rPr lang="fr-FR" sz="2000"/>
              <a:t> avec la 	valeur propre 0 </a:t>
            </a:r>
          </a:p>
        </p:txBody>
      </p:sp>
      <p:sp>
        <p:nvSpPr>
          <p:cNvPr id="156685" name="Line 13"/>
          <p:cNvSpPr>
            <a:spLocks noChangeShapeType="1"/>
          </p:cNvSpPr>
          <p:nvPr/>
        </p:nvSpPr>
        <p:spPr bwMode="auto">
          <a:xfrm>
            <a:off x="7788275" y="5319713"/>
            <a:ext cx="381000" cy="3048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56686" name="Text Box 14"/>
          <p:cNvSpPr txBox="1">
            <a:spLocks noChangeArrowheads="1"/>
          </p:cNvSpPr>
          <p:nvPr/>
        </p:nvSpPr>
        <p:spPr bwMode="auto">
          <a:xfrm>
            <a:off x="7848600" y="5638800"/>
            <a:ext cx="454025" cy="396875"/>
          </a:xfrm>
          <a:prstGeom prst="rect">
            <a:avLst/>
          </a:prstGeom>
          <a:noFill/>
          <a:ln w="9525">
            <a:noFill/>
            <a:miter lim="800000"/>
            <a:headEnd/>
            <a:tailEnd/>
          </a:ln>
          <a:effectLst/>
        </p:spPr>
        <p:txBody>
          <a:bodyPr wrap="none">
            <a:spAutoFit/>
          </a:bodyPr>
          <a:lstStyle/>
          <a:p>
            <a:r>
              <a:rPr lang="fr-FR" sz="2000"/>
              <a:t>=1</a:t>
            </a:r>
          </a:p>
        </p:txBody>
      </p:sp>
      <p:graphicFrame>
        <p:nvGraphicFramePr>
          <p:cNvPr id="156687" name="Object 15"/>
          <p:cNvGraphicFramePr>
            <a:graphicFrameLocks noChangeAspect="1"/>
          </p:cNvGraphicFramePr>
          <p:nvPr/>
        </p:nvGraphicFramePr>
        <p:xfrm>
          <a:off x="1692275" y="4994275"/>
          <a:ext cx="1143000" cy="1146175"/>
        </p:xfrm>
        <a:graphic>
          <a:graphicData uri="http://schemas.openxmlformats.org/presentationml/2006/ole">
            <mc:AlternateContent xmlns:mc="http://schemas.openxmlformats.org/markup-compatibility/2006">
              <mc:Choice xmlns:v="urn:schemas-microsoft-com:vml" Requires="v">
                <p:oleObj spid="_x0000_s154655" name="Equation" r:id="rId12" imgW="583920" imgH="583920" progId="">
                  <p:embed/>
                </p:oleObj>
              </mc:Choice>
              <mc:Fallback>
                <p:oleObj name="Equation" r:id="rId12" imgW="583920" imgH="58392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2275" y="4994275"/>
                        <a:ext cx="1143000"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88" name="Rectangle 16"/>
          <p:cNvSpPr>
            <a:spLocks noChangeArrowheads="1"/>
          </p:cNvSpPr>
          <p:nvPr/>
        </p:nvSpPr>
        <p:spPr bwMode="auto">
          <a:xfrm>
            <a:off x="2057400" y="5638800"/>
            <a:ext cx="762000" cy="533400"/>
          </a:xfrm>
          <a:prstGeom prst="rect">
            <a:avLst/>
          </a:prstGeom>
          <a:noFill/>
          <a:ln w="9525">
            <a:solidFill>
              <a:srgbClr val="FF3300"/>
            </a:solidFill>
            <a:miter lim="800000"/>
            <a:headEnd/>
            <a:tailEnd/>
          </a:ln>
          <a:effectLst/>
        </p:spPr>
        <p:txBody>
          <a:bodyPr wrap="none" anchor="ctr">
            <a:spAutoFit/>
          </a:bodyPr>
          <a:lstStyle/>
          <a:p>
            <a:endParaRPr lang="fr-FR"/>
          </a:p>
        </p:txBody>
      </p:sp>
      <p:sp>
        <p:nvSpPr>
          <p:cNvPr id="156689" name="Rectangle 17"/>
          <p:cNvSpPr>
            <a:spLocks noChangeArrowheads="1"/>
          </p:cNvSpPr>
          <p:nvPr/>
        </p:nvSpPr>
        <p:spPr bwMode="auto">
          <a:xfrm>
            <a:off x="3924300" y="2420938"/>
            <a:ext cx="1079500" cy="647700"/>
          </a:xfrm>
          <a:prstGeom prst="rect">
            <a:avLst/>
          </a:prstGeom>
          <a:noFill/>
          <a:ln w="9525">
            <a:solidFill>
              <a:srgbClr val="FF3300"/>
            </a:solidFill>
            <a:miter lim="800000"/>
            <a:headEnd/>
            <a:tailEnd/>
          </a:ln>
          <a:effectLst/>
        </p:spPr>
        <p:txBody>
          <a:bodyPr wrap="none" anchor="ctr">
            <a:spAutoFit/>
          </a:bodyPr>
          <a:lstStyle/>
          <a:p>
            <a:endParaRPr lang="fr-FR"/>
          </a:p>
        </p:txBody>
      </p:sp>
      <p:sp>
        <p:nvSpPr>
          <p:cNvPr id="156690" name="Rectangle 18"/>
          <p:cNvSpPr>
            <a:spLocks noChangeArrowheads="1"/>
          </p:cNvSpPr>
          <p:nvPr/>
        </p:nvSpPr>
        <p:spPr bwMode="auto">
          <a:xfrm>
            <a:off x="2987675" y="2420938"/>
            <a:ext cx="936625" cy="647700"/>
          </a:xfrm>
          <a:prstGeom prst="rect">
            <a:avLst/>
          </a:prstGeom>
          <a:noFill/>
          <a:ln w="9525">
            <a:solidFill>
              <a:srgbClr val="CC00FF"/>
            </a:solidFill>
            <a:miter lim="800000"/>
            <a:headEnd/>
            <a:tailEnd/>
          </a:ln>
          <a:effectLst/>
        </p:spPr>
        <p:txBody>
          <a:bodyPr wrap="none" anchor="ctr">
            <a:spAutoFit/>
          </a:bodyPr>
          <a:lstStyle/>
          <a:p>
            <a:endParaRPr lang="fr-FR"/>
          </a:p>
        </p:txBody>
      </p:sp>
      <p:sp>
        <p:nvSpPr>
          <p:cNvPr id="156691" name="Text Box 19"/>
          <p:cNvSpPr txBox="1">
            <a:spLocks noChangeArrowheads="1"/>
          </p:cNvSpPr>
          <p:nvPr/>
        </p:nvSpPr>
        <p:spPr bwMode="auto">
          <a:xfrm>
            <a:off x="857224" y="6248400"/>
            <a:ext cx="3288144" cy="276999"/>
          </a:xfrm>
          <a:prstGeom prst="rect">
            <a:avLst/>
          </a:prstGeom>
          <a:noFill/>
          <a:ln w="9525">
            <a:noFill/>
            <a:miter lim="800000"/>
            <a:headEnd/>
            <a:tailEnd/>
          </a:ln>
          <a:effectLst/>
        </p:spPr>
        <p:txBody>
          <a:bodyPr wrap="none">
            <a:spAutoFit/>
          </a:bodyPr>
          <a:lstStyle/>
          <a:p>
            <a:r>
              <a:rPr lang="fr-FR" sz="1200" dirty="0">
                <a:solidFill>
                  <a:srgbClr val="FF0000"/>
                </a:solidFill>
              </a:rPr>
              <a:t>(à une phase complexe près que l’on choisit nulle</a:t>
            </a:r>
            <a:r>
              <a:rPr lang="fr-FR" sz="1100" dirty="0">
                <a:solidFill>
                  <a:srgbClr val="FF0000"/>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050925" y="700088"/>
            <a:ext cx="2571750" cy="396875"/>
          </a:xfrm>
          <a:prstGeom prst="rect">
            <a:avLst/>
          </a:prstGeom>
          <a:noFill/>
          <a:ln w="9525">
            <a:noFill/>
            <a:miter lim="800000"/>
            <a:headEnd/>
            <a:tailEnd/>
          </a:ln>
          <a:effectLst/>
        </p:spPr>
        <p:txBody>
          <a:bodyPr wrap="none">
            <a:spAutoFit/>
          </a:bodyPr>
          <a:lstStyle/>
          <a:p>
            <a:r>
              <a:rPr lang="fr-FR" sz="2000"/>
              <a:t>Continuons à partir de  </a:t>
            </a:r>
          </a:p>
        </p:txBody>
      </p:sp>
      <p:graphicFrame>
        <p:nvGraphicFramePr>
          <p:cNvPr id="157699" name="Object 3"/>
          <p:cNvGraphicFramePr>
            <a:graphicFrameLocks noChangeAspect="1"/>
          </p:cNvGraphicFramePr>
          <p:nvPr/>
        </p:nvGraphicFramePr>
        <p:xfrm>
          <a:off x="2706688" y="1143000"/>
          <a:ext cx="1946275" cy="631825"/>
        </p:xfrm>
        <a:graphic>
          <a:graphicData uri="http://schemas.openxmlformats.org/presentationml/2006/ole">
            <mc:AlternateContent xmlns:mc="http://schemas.openxmlformats.org/markup-compatibility/2006">
              <mc:Choice xmlns:v="urn:schemas-microsoft-com:vml" Requires="v">
                <p:oleObj spid="_x0000_s155675" name="Equation" r:id="rId4" imgW="939600" imgH="304560" progId="">
                  <p:embed/>
                </p:oleObj>
              </mc:Choice>
              <mc:Fallback>
                <p:oleObj name="Equation" r:id="rId4" imgW="939600" imgH="3045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143000"/>
                        <a:ext cx="194627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0" name="Text Box 4"/>
          <p:cNvSpPr txBox="1">
            <a:spLocks noChangeArrowheads="1"/>
          </p:cNvSpPr>
          <p:nvPr/>
        </p:nvSpPr>
        <p:spPr bwMode="auto">
          <a:xfrm>
            <a:off x="990600" y="1822450"/>
            <a:ext cx="2266950" cy="396875"/>
          </a:xfrm>
          <a:prstGeom prst="rect">
            <a:avLst/>
          </a:prstGeom>
          <a:noFill/>
          <a:ln w="9525">
            <a:noFill/>
            <a:miter lim="800000"/>
            <a:headEnd/>
            <a:tailEnd/>
          </a:ln>
          <a:effectLst/>
        </p:spPr>
        <p:txBody>
          <a:bodyPr>
            <a:spAutoFit/>
          </a:bodyPr>
          <a:lstStyle/>
          <a:p>
            <a:r>
              <a:rPr lang="fr-FR" sz="2000"/>
              <a:t>Et normalisons |</a:t>
            </a:r>
            <a:r>
              <a:rPr lang="fr-FR" sz="2000">
                <a:latin typeface="Symbol" pitchFamily="18" charset="2"/>
              </a:rPr>
              <a:t>j</a:t>
            </a:r>
            <a:r>
              <a:rPr lang="fr-FR" sz="2000" baseline="-25000"/>
              <a:t>2</a:t>
            </a:r>
            <a:r>
              <a:rPr lang="fr-FR" sz="2000"/>
              <a:t>&gt; </a:t>
            </a:r>
          </a:p>
        </p:txBody>
      </p:sp>
      <p:graphicFrame>
        <p:nvGraphicFramePr>
          <p:cNvPr id="157701" name="Object 5"/>
          <p:cNvGraphicFramePr>
            <a:graphicFrameLocks noChangeAspect="1"/>
          </p:cNvGraphicFramePr>
          <p:nvPr/>
        </p:nvGraphicFramePr>
        <p:xfrm>
          <a:off x="1755775" y="2347913"/>
          <a:ext cx="5627688" cy="684212"/>
        </p:xfrm>
        <a:graphic>
          <a:graphicData uri="http://schemas.openxmlformats.org/presentationml/2006/ole">
            <mc:AlternateContent xmlns:mc="http://schemas.openxmlformats.org/markup-compatibility/2006">
              <mc:Choice xmlns:v="urn:schemas-microsoft-com:vml" Requires="v">
                <p:oleObj spid="_x0000_s155676" name="Equation" r:id="rId6" imgW="2717640" imgH="330120" progId="">
                  <p:embed/>
                </p:oleObj>
              </mc:Choice>
              <mc:Fallback>
                <p:oleObj name="Equation" r:id="rId6" imgW="2717640" imgH="33012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5775" y="2347913"/>
                        <a:ext cx="5627688"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2" name="Text Box 6"/>
          <p:cNvSpPr txBox="1">
            <a:spLocks noChangeArrowheads="1"/>
          </p:cNvSpPr>
          <p:nvPr/>
        </p:nvSpPr>
        <p:spPr bwMode="auto">
          <a:xfrm>
            <a:off x="1066800" y="3276600"/>
            <a:ext cx="2432050" cy="396875"/>
          </a:xfrm>
          <a:prstGeom prst="rect">
            <a:avLst/>
          </a:prstGeom>
          <a:noFill/>
          <a:ln w="9525">
            <a:noFill/>
            <a:miter lim="800000"/>
            <a:headEnd/>
            <a:tailEnd/>
          </a:ln>
          <a:effectLst/>
        </p:spPr>
        <p:txBody>
          <a:bodyPr wrap="none">
            <a:spAutoFit/>
          </a:bodyPr>
          <a:lstStyle/>
          <a:p>
            <a:r>
              <a:rPr lang="fr-FR" sz="2000"/>
              <a:t>On a déjà montré que </a:t>
            </a:r>
          </a:p>
        </p:txBody>
      </p:sp>
      <p:graphicFrame>
        <p:nvGraphicFramePr>
          <p:cNvPr id="157703" name="Object 7"/>
          <p:cNvGraphicFramePr>
            <a:graphicFrameLocks noChangeAspect="1"/>
          </p:cNvGraphicFramePr>
          <p:nvPr/>
        </p:nvGraphicFramePr>
        <p:xfrm>
          <a:off x="3749675" y="3186113"/>
          <a:ext cx="2514600" cy="508000"/>
        </p:xfrm>
        <a:graphic>
          <a:graphicData uri="http://schemas.openxmlformats.org/presentationml/2006/ole">
            <mc:AlternateContent xmlns:mc="http://schemas.openxmlformats.org/markup-compatibility/2006">
              <mc:Choice xmlns:v="urn:schemas-microsoft-com:vml" Requires="v">
                <p:oleObj spid="_x0000_s155677" name="Equation" r:id="rId8" imgW="1384200" imgH="279360" progId="">
                  <p:embed/>
                </p:oleObj>
              </mc:Choice>
              <mc:Fallback>
                <p:oleObj name="Equation" r:id="rId8" imgW="1384200" imgH="27936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9675" y="3186113"/>
                        <a:ext cx="25146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4" name="Text Box 8"/>
          <p:cNvSpPr txBox="1">
            <a:spLocks noChangeArrowheads="1"/>
          </p:cNvSpPr>
          <p:nvPr/>
        </p:nvSpPr>
        <p:spPr bwMode="auto">
          <a:xfrm>
            <a:off x="1143000" y="3962400"/>
            <a:ext cx="735013" cy="396875"/>
          </a:xfrm>
          <a:prstGeom prst="rect">
            <a:avLst/>
          </a:prstGeom>
          <a:noFill/>
          <a:ln w="9525">
            <a:noFill/>
            <a:miter lim="800000"/>
            <a:headEnd/>
            <a:tailEnd/>
          </a:ln>
          <a:effectLst/>
        </p:spPr>
        <p:txBody>
          <a:bodyPr wrap="none">
            <a:spAutoFit/>
          </a:bodyPr>
          <a:lstStyle/>
          <a:p>
            <a:r>
              <a:rPr lang="fr-FR" sz="2000"/>
              <a:t>Donc</a:t>
            </a:r>
          </a:p>
        </p:txBody>
      </p:sp>
      <p:graphicFrame>
        <p:nvGraphicFramePr>
          <p:cNvPr id="157705" name="Object 9"/>
          <p:cNvGraphicFramePr>
            <a:graphicFrameLocks noChangeAspect="1"/>
          </p:cNvGraphicFramePr>
          <p:nvPr/>
        </p:nvGraphicFramePr>
        <p:xfrm>
          <a:off x="742950" y="4468813"/>
          <a:ext cx="7651750" cy="711200"/>
        </p:xfrm>
        <a:graphic>
          <a:graphicData uri="http://schemas.openxmlformats.org/presentationml/2006/ole">
            <mc:AlternateContent xmlns:mc="http://schemas.openxmlformats.org/markup-compatibility/2006">
              <mc:Choice xmlns:v="urn:schemas-microsoft-com:vml" Requires="v">
                <p:oleObj spid="_x0000_s155678" name="Equation" r:id="rId10" imgW="3695400" imgH="342720" progId="">
                  <p:embed/>
                </p:oleObj>
              </mc:Choice>
              <mc:Fallback>
                <p:oleObj name="Equation" r:id="rId10" imgW="3695400" imgH="34272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950" y="4468813"/>
                        <a:ext cx="765175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6" name="Line 10"/>
          <p:cNvSpPr>
            <a:spLocks noChangeShapeType="1"/>
          </p:cNvSpPr>
          <p:nvPr/>
        </p:nvSpPr>
        <p:spPr bwMode="auto">
          <a:xfrm>
            <a:off x="6035675" y="5167313"/>
            <a:ext cx="76200" cy="3810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57707" name="Text Box 11"/>
          <p:cNvSpPr txBox="1">
            <a:spLocks noChangeArrowheads="1"/>
          </p:cNvSpPr>
          <p:nvPr/>
        </p:nvSpPr>
        <p:spPr bwMode="auto">
          <a:xfrm>
            <a:off x="3749675" y="5486400"/>
            <a:ext cx="4327525" cy="1006475"/>
          </a:xfrm>
          <a:prstGeom prst="rect">
            <a:avLst/>
          </a:prstGeom>
          <a:noFill/>
          <a:ln w="9525">
            <a:noFill/>
            <a:miter lim="800000"/>
            <a:headEnd/>
            <a:tailEnd/>
          </a:ln>
          <a:effectLst/>
        </p:spPr>
        <p:txBody>
          <a:bodyPr>
            <a:spAutoFit/>
          </a:bodyPr>
          <a:lstStyle/>
          <a:p>
            <a:r>
              <a:rPr lang="fr-FR" sz="2000"/>
              <a:t>		     =1</a:t>
            </a:r>
          </a:p>
          <a:p>
            <a:r>
              <a:rPr lang="fr-FR" sz="2000"/>
              <a:t>	Car |</a:t>
            </a:r>
            <a:r>
              <a:rPr lang="fr-FR" sz="2000">
                <a:latin typeface="Symbol" pitchFamily="18" charset="2"/>
              </a:rPr>
              <a:t>j</a:t>
            </a:r>
            <a:r>
              <a:rPr lang="fr-FR" sz="2000" baseline="-25000"/>
              <a:t>1</a:t>
            </a:r>
            <a:r>
              <a:rPr lang="fr-FR" sz="2000"/>
              <a:t>&gt; est fonction propre 	de </a:t>
            </a:r>
            <a:r>
              <a:rPr lang="fr-FR" sz="2000" i="1"/>
              <a:t>a</a:t>
            </a:r>
            <a:r>
              <a:rPr lang="fr-FR" sz="2000" i="1" baseline="30000"/>
              <a:t>+</a:t>
            </a:r>
            <a:r>
              <a:rPr lang="fr-FR" sz="2000" i="1"/>
              <a:t>a</a:t>
            </a:r>
            <a:r>
              <a:rPr lang="fr-FR" sz="2000"/>
              <a:t> avec la valeur propre 1</a:t>
            </a:r>
          </a:p>
        </p:txBody>
      </p:sp>
      <p:sp>
        <p:nvSpPr>
          <p:cNvPr id="157708" name="Line 12"/>
          <p:cNvSpPr>
            <a:spLocks noChangeShapeType="1"/>
          </p:cNvSpPr>
          <p:nvPr/>
        </p:nvSpPr>
        <p:spPr bwMode="auto">
          <a:xfrm>
            <a:off x="7788275" y="5319713"/>
            <a:ext cx="381000" cy="3048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57709" name="Text Box 13"/>
          <p:cNvSpPr txBox="1">
            <a:spLocks noChangeArrowheads="1"/>
          </p:cNvSpPr>
          <p:nvPr/>
        </p:nvSpPr>
        <p:spPr bwMode="auto">
          <a:xfrm>
            <a:off x="7848600" y="5638800"/>
            <a:ext cx="454025" cy="396875"/>
          </a:xfrm>
          <a:prstGeom prst="rect">
            <a:avLst/>
          </a:prstGeom>
          <a:noFill/>
          <a:ln w="9525">
            <a:noFill/>
            <a:miter lim="800000"/>
            <a:headEnd/>
            <a:tailEnd/>
          </a:ln>
          <a:effectLst/>
        </p:spPr>
        <p:txBody>
          <a:bodyPr wrap="none">
            <a:spAutoFit/>
          </a:bodyPr>
          <a:lstStyle/>
          <a:p>
            <a:r>
              <a:rPr lang="fr-FR" sz="2000"/>
              <a:t>=1</a:t>
            </a:r>
          </a:p>
        </p:txBody>
      </p:sp>
      <p:graphicFrame>
        <p:nvGraphicFramePr>
          <p:cNvPr id="157710" name="Object 14"/>
          <p:cNvGraphicFramePr>
            <a:graphicFrameLocks noChangeAspect="1"/>
          </p:cNvGraphicFramePr>
          <p:nvPr/>
        </p:nvGraphicFramePr>
        <p:xfrm>
          <a:off x="1676400" y="5105400"/>
          <a:ext cx="1416050" cy="1495425"/>
        </p:xfrm>
        <a:graphic>
          <a:graphicData uri="http://schemas.openxmlformats.org/presentationml/2006/ole">
            <mc:AlternateContent xmlns:mc="http://schemas.openxmlformats.org/markup-compatibility/2006">
              <mc:Choice xmlns:v="urn:schemas-microsoft-com:vml" Requires="v">
                <p:oleObj spid="_x0000_s155679" name="Equation" r:id="rId12" imgW="723600" imgH="761760" progId="">
                  <p:embed/>
                </p:oleObj>
              </mc:Choice>
              <mc:Fallback>
                <p:oleObj name="Equation" r:id="rId12" imgW="723600" imgH="76176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5105400"/>
                        <a:ext cx="1416050"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11" name="Rectangle 15"/>
          <p:cNvSpPr>
            <a:spLocks noChangeArrowheads="1"/>
          </p:cNvSpPr>
          <p:nvPr/>
        </p:nvSpPr>
        <p:spPr bwMode="auto">
          <a:xfrm>
            <a:off x="2057400" y="5791200"/>
            <a:ext cx="1143000" cy="838200"/>
          </a:xfrm>
          <a:prstGeom prst="rect">
            <a:avLst/>
          </a:prstGeom>
          <a:noFill/>
          <a:ln w="9525">
            <a:solidFill>
              <a:srgbClr val="FF3300"/>
            </a:solidFill>
            <a:miter lim="800000"/>
            <a:headEnd/>
            <a:tailEnd/>
          </a:ln>
          <a:effectLst/>
        </p:spPr>
        <p:txBody>
          <a:bodyPr anchor="ctr">
            <a:spAutoFit/>
          </a:bodyPr>
          <a:lstStyle/>
          <a:p>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822325" y="623888"/>
            <a:ext cx="4394200" cy="396875"/>
          </a:xfrm>
          <a:prstGeom prst="rect">
            <a:avLst/>
          </a:prstGeom>
          <a:noFill/>
          <a:ln w="9525">
            <a:noFill/>
            <a:miter lim="800000"/>
            <a:headEnd/>
            <a:tailEnd/>
          </a:ln>
          <a:effectLst/>
        </p:spPr>
        <p:txBody>
          <a:bodyPr wrap="none">
            <a:spAutoFit/>
          </a:bodyPr>
          <a:lstStyle/>
          <a:p>
            <a:r>
              <a:rPr lang="fr-FR" sz="2000"/>
              <a:t>En généralisant, on voit que l’on obtient :</a:t>
            </a:r>
          </a:p>
        </p:txBody>
      </p:sp>
      <p:graphicFrame>
        <p:nvGraphicFramePr>
          <p:cNvPr id="158723" name="Object 3"/>
          <p:cNvGraphicFramePr>
            <a:graphicFrameLocks noChangeAspect="1"/>
          </p:cNvGraphicFramePr>
          <p:nvPr/>
        </p:nvGraphicFramePr>
        <p:xfrm>
          <a:off x="5410200" y="457200"/>
          <a:ext cx="1143000" cy="877888"/>
        </p:xfrm>
        <a:graphic>
          <a:graphicData uri="http://schemas.openxmlformats.org/presentationml/2006/ole">
            <mc:AlternateContent xmlns:mc="http://schemas.openxmlformats.org/markup-compatibility/2006">
              <mc:Choice xmlns:v="urn:schemas-microsoft-com:vml" Requires="v">
                <p:oleObj spid="_x0000_s156691" name="Equation" r:id="rId3" imgW="545760" imgH="419040" progId="">
                  <p:embed/>
                </p:oleObj>
              </mc:Choice>
              <mc:Fallback>
                <p:oleObj name="Equation" r:id="rId3" imgW="545760" imgH="419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57200"/>
                        <a:ext cx="1143000"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8724" name="Object 4"/>
          <p:cNvGraphicFramePr>
            <a:graphicFrameLocks noChangeAspect="1"/>
          </p:cNvGraphicFramePr>
          <p:nvPr/>
        </p:nvGraphicFramePr>
        <p:xfrm>
          <a:off x="1905000" y="2057400"/>
          <a:ext cx="3128963" cy="1738313"/>
        </p:xfrm>
        <a:graphic>
          <a:graphicData uri="http://schemas.openxmlformats.org/presentationml/2006/ole">
            <mc:AlternateContent xmlns:mc="http://schemas.openxmlformats.org/markup-compatibility/2006">
              <mc:Choice xmlns:v="urn:schemas-microsoft-com:vml" Requires="v">
                <p:oleObj spid="_x0000_s156692" name="Equation" r:id="rId5" imgW="1511280" imgH="838080" progId="">
                  <p:embed/>
                </p:oleObj>
              </mc:Choice>
              <mc:Fallback>
                <p:oleObj name="Equation" r:id="rId5" imgW="1511280" imgH="8380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057400"/>
                        <a:ext cx="3128963" cy="173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25" name="Text Box 5"/>
          <p:cNvSpPr txBox="1">
            <a:spLocks noChangeArrowheads="1"/>
          </p:cNvSpPr>
          <p:nvPr/>
        </p:nvSpPr>
        <p:spPr bwMode="auto">
          <a:xfrm>
            <a:off x="822325" y="1538288"/>
            <a:ext cx="1262063" cy="396875"/>
          </a:xfrm>
          <a:prstGeom prst="rect">
            <a:avLst/>
          </a:prstGeom>
          <a:noFill/>
          <a:ln w="9525">
            <a:noFill/>
            <a:miter lim="800000"/>
            <a:headEnd/>
            <a:tailEnd/>
          </a:ln>
          <a:effectLst/>
        </p:spPr>
        <p:txBody>
          <a:bodyPr wrap="none">
            <a:spAutoFit/>
          </a:bodyPr>
          <a:lstStyle/>
          <a:p>
            <a:r>
              <a:rPr lang="fr-FR" sz="2000"/>
              <a:t>Et donc, si</a:t>
            </a:r>
          </a:p>
        </p:txBody>
      </p:sp>
      <p:sp>
        <p:nvSpPr>
          <p:cNvPr id="158726" name="Rectangle 6"/>
          <p:cNvSpPr>
            <a:spLocks noChangeArrowheads="1"/>
          </p:cNvSpPr>
          <p:nvPr/>
        </p:nvSpPr>
        <p:spPr bwMode="auto">
          <a:xfrm>
            <a:off x="2286000" y="2971800"/>
            <a:ext cx="2819400" cy="1066800"/>
          </a:xfrm>
          <a:prstGeom prst="rect">
            <a:avLst/>
          </a:prstGeom>
          <a:noFill/>
          <a:ln w="9525">
            <a:solidFill>
              <a:srgbClr val="FF3300"/>
            </a:solidFill>
            <a:miter lim="800000"/>
            <a:headEnd/>
            <a:tailEnd/>
          </a:ln>
          <a:effectLst/>
        </p:spPr>
        <p:txBody>
          <a:bodyPr wrap="none" anchor="ctr">
            <a:spAutoFit/>
          </a:bodyPr>
          <a:lstStyle/>
          <a:p>
            <a:endParaRPr lang="fr-FR"/>
          </a:p>
        </p:txBody>
      </p:sp>
      <p:sp>
        <p:nvSpPr>
          <p:cNvPr id="158727" name="Text Box 7"/>
          <p:cNvSpPr txBox="1">
            <a:spLocks noChangeArrowheads="1"/>
          </p:cNvSpPr>
          <p:nvPr/>
        </p:nvSpPr>
        <p:spPr bwMode="auto">
          <a:xfrm>
            <a:off x="898525" y="4357688"/>
            <a:ext cx="2825750" cy="396875"/>
          </a:xfrm>
          <a:prstGeom prst="rect">
            <a:avLst/>
          </a:prstGeom>
          <a:noFill/>
          <a:ln w="9525">
            <a:noFill/>
            <a:miter lim="800000"/>
            <a:headEnd/>
            <a:tailEnd/>
          </a:ln>
          <a:effectLst/>
        </p:spPr>
        <p:txBody>
          <a:bodyPr wrap="none">
            <a:spAutoFit/>
          </a:bodyPr>
          <a:lstStyle/>
          <a:p>
            <a:r>
              <a:rPr lang="fr-FR" sz="2000"/>
              <a:t>On montre de même que :</a:t>
            </a:r>
          </a:p>
        </p:txBody>
      </p:sp>
      <p:graphicFrame>
        <p:nvGraphicFramePr>
          <p:cNvPr id="158728" name="Object 8"/>
          <p:cNvGraphicFramePr>
            <a:graphicFrameLocks noChangeAspect="1"/>
          </p:cNvGraphicFramePr>
          <p:nvPr/>
        </p:nvGraphicFramePr>
        <p:xfrm>
          <a:off x="2514600" y="5105400"/>
          <a:ext cx="2365375" cy="631825"/>
        </p:xfrm>
        <a:graphic>
          <a:graphicData uri="http://schemas.openxmlformats.org/presentationml/2006/ole">
            <mc:AlternateContent xmlns:mc="http://schemas.openxmlformats.org/markup-compatibility/2006">
              <mc:Choice xmlns:v="urn:schemas-microsoft-com:vml" Requires="v">
                <p:oleObj spid="_x0000_s156693" name="Equation" r:id="rId7" imgW="1143000" imgH="304560" progId="">
                  <p:embed/>
                </p:oleObj>
              </mc:Choice>
              <mc:Fallback>
                <p:oleObj name="Equation" r:id="rId7" imgW="1143000" imgH="30456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105400"/>
                        <a:ext cx="236537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29" name="Rectangle 9"/>
          <p:cNvSpPr>
            <a:spLocks noChangeArrowheads="1"/>
          </p:cNvSpPr>
          <p:nvPr/>
        </p:nvSpPr>
        <p:spPr bwMode="auto">
          <a:xfrm>
            <a:off x="2286000" y="4876800"/>
            <a:ext cx="2895600" cy="1219200"/>
          </a:xfrm>
          <a:prstGeom prst="rect">
            <a:avLst/>
          </a:prstGeom>
          <a:noFill/>
          <a:ln w="9525">
            <a:solidFill>
              <a:srgbClr val="FF3300"/>
            </a:solidFill>
            <a:miter lim="800000"/>
            <a:headEnd/>
            <a:tailEnd/>
          </a:ln>
          <a:effectLst/>
        </p:spPr>
        <p:txBody>
          <a:bodyPr wrap="none" anchor="ctr">
            <a:spAutoFit/>
          </a:bodyPr>
          <a:lstStyle/>
          <a:p>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85794"/>
            <a:ext cx="8358246" cy="1631216"/>
          </a:xfrm>
          <a:prstGeom prst="rect">
            <a:avLst/>
          </a:prstGeom>
        </p:spPr>
        <p:txBody>
          <a:bodyPr wrap="square">
            <a:spAutoFit/>
          </a:bodyPr>
          <a:lstStyle/>
          <a:p>
            <a:pPr algn="just"/>
            <a:r>
              <a:rPr lang="fr-FR" sz="2000" i="1" dirty="0" smtClean="0">
                <a:solidFill>
                  <a:srgbClr val="FF3300"/>
                </a:solidFill>
              </a:rPr>
              <a:t>a</a:t>
            </a:r>
            <a:r>
              <a:rPr lang="fr-FR" sz="2000" baseline="30000" dirty="0" smtClean="0">
                <a:solidFill>
                  <a:srgbClr val="FF3300"/>
                </a:solidFill>
              </a:rPr>
              <a:t>+</a:t>
            </a:r>
            <a:r>
              <a:rPr lang="fr-FR" sz="2000" dirty="0" smtClean="0">
                <a:solidFill>
                  <a:srgbClr val="FF3300"/>
                </a:solidFill>
              </a:rPr>
              <a:t> est l’opérateur création</a:t>
            </a:r>
            <a:r>
              <a:rPr lang="fr-FR" sz="2000" dirty="0" smtClean="0"/>
              <a:t>, il fait passer le système d’un état |</a:t>
            </a:r>
            <a:r>
              <a:rPr lang="fr-FR" sz="2000" dirty="0" err="1" smtClean="0">
                <a:latin typeface="Symbol" pitchFamily="18" charset="2"/>
              </a:rPr>
              <a:t>j</a:t>
            </a:r>
            <a:r>
              <a:rPr lang="fr-FR" sz="2000" baseline="-25000" dirty="0" err="1" smtClean="0"/>
              <a:t>n</a:t>
            </a:r>
            <a:r>
              <a:rPr lang="fr-FR" sz="2000" dirty="0" smtClean="0"/>
              <a:t>&gt; d’énergie E</a:t>
            </a:r>
            <a:r>
              <a:rPr lang="fr-FR" sz="2000" baseline="-25000" dirty="0" smtClean="0"/>
              <a:t>n</a:t>
            </a:r>
            <a:r>
              <a:rPr lang="fr-FR" sz="2000" dirty="0" smtClean="0"/>
              <a:t> à un état |</a:t>
            </a:r>
            <a:r>
              <a:rPr lang="fr-FR" sz="2000" dirty="0" err="1" smtClean="0">
                <a:latin typeface="Symbol" pitchFamily="18" charset="2"/>
              </a:rPr>
              <a:t>j</a:t>
            </a:r>
            <a:r>
              <a:rPr lang="fr-FR" sz="2000" baseline="-25000" dirty="0" err="1" smtClean="0"/>
              <a:t>n</a:t>
            </a:r>
            <a:r>
              <a:rPr lang="fr-FR" sz="2000" baseline="-25000" dirty="0" smtClean="0"/>
              <a:t>+1</a:t>
            </a:r>
            <a:r>
              <a:rPr lang="fr-FR" sz="2000" dirty="0" smtClean="0"/>
              <a:t>&gt; d’énergie E</a:t>
            </a:r>
            <a:r>
              <a:rPr lang="fr-FR" sz="2000" baseline="-25000" dirty="0" smtClean="0"/>
              <a:t>n</a:t>
            </a:r>
            <a:r>
              <a:rPr lang="fr-FR" sz="2000" dirty="0" smtClean="0"/>
              <a:t>+   </a:t>
            </a:r>
            <a:r>
              <a:rPr lang="fr-FR" sz="2000" dirty="0" smtClean="0">
                <a:latin typeface="Symbol" pitchFamily="18" charset="2"/>
              </a:rPr>
              <a:t>w</a:t>
            </a:r>
          </a:p>
          <a:p>
            <a:pPr algn="just"/>
            <a:endParaRPr lang="fr-FR" sz="2000" dirty="0" smtClean="0">
              <a:latin typeface="Symbol" pitchFamily="18" charset="2"/>
            </a:endParaRPr>
          </a:p>
          <a:p>
            <a:pPr algn="just"/>
            <a:endParaRPr lang="fr-FR" sz="2000" dirty="0" smtClean="0">
              <a:latin typeface="Symbol" pitchFamily="18" charset="2"/>
            </a:endParaRPr>
          </a:p>
          <a:p>
            <a:pPr algn="just"/>
            <a:endParaRPr lang="fr-FR" sz="2000" dirty="0">
              <a:latin typeface="Symbol" pitchFamily="18" charset="2"/>
            </a:endParaRPr>
          </a:p>
        </p:txBody>
      </p:sp>
      <p:graphicFrame>
        <p:nvGraphicFramePr>
          <p:cNvPr id="185346" name="Object 2"/>
          <p:cNvGraphicFramePr>
            <a:graphicFrameLocks noChangeAspect="1"/>
          </p:cNvGraphicFramePr>
          <p:nvPr/>
        </p:nvGraphicFramePr>
        <p:xfrm>
          <a:off x="3357554" y="1142984"/>
          <a:ext cx="234950" cy="304800"/>
        </p:xfrm>
        <a:graphic>
          <a:graphicData uri="http://schemas.openxmlformats.org/presentationml/2006/ole">
            <mc:AlternateContent xmlns:mc="http://schemas.openxmlformats.org/markup-compatibility/2006">
              <mc:Choice xmlns:v="urn:schemas-microsoft-com:vml" Requires="v">
                <p:oleObj spid="_x0000_s185356" name="Equation" r:id="rId3" imgW="126720" imgH="164880" progId="">
                  <p:embed/>
                </p:oleObj>
              </mc:Choice>
              <mc:Fallback>
                <p:oleObj name="Equation" r:id="rId3" imgW="126720" imgH="1648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54" y="1142984"/>
                        <a:ext cx="2349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Box 12"/>
          <p:cNvSpPr txBox="1">
            <a:spLocks noChangeArrowheads="1"/>
          </p:cNvSpPr>
          <p:nvPr/>
        </p:nvSpPr>
        <p:spPr bwMode="auto">
          <a:xfrm>
            <a:off x="360363" y="1643050"/>
            <a:ext cx="8283603" cy="707886"/>
          </a:xfrm>
          <a:prstGeom prst="rect">
            <a:avLst/>
          </a:prstGeom>
          <a:noFill/>
          <a:ln w="9525">
            <a:noFill/>
            <a:miter lim="800000"/>
            <a:headEnd/>
            <a:tailEnd/>
          </a:ln>
          <a:effectLst/>
        </p:spPr>
        <p:txBody>
          <a:bodyPr wrap="square">
            <a:spAutoFit/>
          </a:bodyPr>
          <a:lstStyle/>
          <a:p>
            <a:pPr algn="just"/>
            <a:r>
              <a:rPr lang="fr-FR" sz="2000" i="1" dirty="0">
                <a:solidFill>
                  <a:srgbClr val="FF3300"/>
                </a:solidFill>
              </a:rPr>
              <a:t>a</a:t>
            </a:r>
            <a:r>
              <a:rPr lang="fr-FR" sz="2000" dirty="0">
                <a:solidFill>
                  <a:srgbClr val="FF3300"/>
                </a:solidFill>
              </a:rPr>
              <a:t> est l’opérateur annihilation</a:t>
            </a:r>
            <a:r>
              <a:rPr lang="fr-FR" sz="2000" dirty="0"/>
              <a:t>, il fait passer le système d’un état |</a:t>
            </a:r>
            <a:r>
              <a:rPr lang="fr-FR" sz="2000" dirty="0" err="1">
                <a:latin typeface="Symbol" pitchFamily="18" charset="2"/>
              </a:rPr>
              <a:t>j</a:t>
            </a:r>
            <a:r>
              <a:rPr lang="fr-FR" sz="2000" baseline="-25000" dirty="0" err="1"/>
              <a:t>n</a:t>
            </a:r>
            <a:r>
              <a:rPr lang="fr-FR" sz="2000" dirty="0"/>
              <a:t>&gt; d’énergie E</a:t>
            </a:r>
            <a:r>
              <a:rPr lang="fr-FR" sz="2000" baseline="-25000" dirty="0"/>
              <a:t>n</a:t>
            </a:r>
            <a:r>
              <a:rPr lang="fr-FR" sz="2000" dirty="0"/>
              <a:t> à un état |</a:t>
            </a:r>
            <a:r>
              <a:rPr lang="fr-FR" sz="2000" dirty="0" err="1">
                <a:latin typeface="Symbol" pitchFamily="18" charset="2"/>
              </a:rPr>
              <a:t>j</a:t>
            </a:r>
            <a:r>
              <a:rPr lang="fr-FR" sz="2000" baseline="-25000" dirty="0" err="1"/>
              <a:t>n</a:t>
            </a:r>
            <a:r>
              <a:rPr lang="fr-FR" sz="2000" baseline="-25000" dirty="0"/>
              <a:t>-1</a:t>
            </a:r>
            <a:r>
              <a:rPr lang="fr-FR" sz="2000" dirty="0"/>
              <a:t>&gt; d’énergie E</a:t>
            </a:r>
            <a:r>
              <a:rPr lang="fr-FR" sz="2000" baseline="-25000" dirty="0"/>
              <a:t>n</a:t>
            </a:r>
            <a:r>
              <a:rPr lang="fr-FR" sz="2000" dirty="0"/>
              <a:t>-   </a:t>
            </a:r>
            <a:r>
              <a:rPr lang="fr-FR" sz="2000" dirty="0">
                <a:latin typeface="Symbol" pitchFamily="18" charset="2"/>
              </a:rPr>
              <a:t>w</a:t>
            </a:r>
          </a:p>
        </p:txBody>
      </p:sp>
      <p:graphicFrame>
        <p:nvGraphicFramePr>
          <p:cNvPr id="185347" name="Object 3"/>
          <p:cNvGraphicFramePr>
            <a:graphicFrameLocks noChangeAspect="1"/>
          </p:cNvGraphicFramePr>
          <p:nvPr/>
        </p:nvGraphicFramePr>
        <p:xfrm>
          <a:off x="3622670" y="1981192"/>
          <a:ext cx="234950" cy="304800"/>
        </p:xfrm>
        <a:graphic>
          <a:graphicData uri="http://schemas.openxmlformats.org/presentationml/2006/ole">
            <mc:AlternateContent xmlns:mc="http://schemas.openxmlformats.org/markup-compatibility/2006">
              <mc:Choice xmlns:v="urn:schemas-microsoft-com:vml" Requires="v">
                <p:oleObj spid="_x0000_s185357" name="Equation" r:id="rId5" imgW="126720" imgH="164880" progId="">
                  <p:embed/>
                </p:oleObj>
              </mc:Choice>
              <mc:Fallback>
                <p:oleObj name="Equation" r:id="rId5" imgW="126720" imgH="16488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670" y="1981192"/>
                        <a:ext cx="2349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5348" name="Picture 4"/>
          <p:cNvPicPr>
            <a:picLocks noChangeAspect="1" noChangeArrowheads="1"/>
          </p:cNvPicPr>
          <p:nvPr/>
        </p:nvPicPr>
        <p:blipFill>
          <a:blip r:embed="rId6"/>
          <a:srcRect/>
          <a:stretch>
            <a:fillRect/>
          </a:stretch>
        </p:blipFill>
        <p:spPr bwMode="auto">
          <a:xfrm>
            <a:off x="2143108" y="2820988"/>
            <a:ext cx="4786346" cy="2536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428596" y="571480"/>
            <a:ext cx="8358245" cy="1631216"/>
          </a:xfrm>
          <a:prstGeom prst="rect">
            <a:avLst/>
          </a:prstGeom>
          <a:noFill/>
          <a:ln w="9525">
            <a:noFill/>
            <a:miter lim="800000"/>
            <a:headEnd/>
            <a:tailEnd/>
          </a:ln>
          <a:effectLst/>
        </p:spPr>
        <p:txBody>
          <a:bodyPr wrap="square">
            <a:spAutoFit/>
          </a:bodyPr>
          <a:lstStyle/>
          <a:p>
            <a:pPr algn="just"/>
            <a:r>
              <a:rPr lang="fr-FR" sz="2000" dirty="0" smtClean="0">
                <a:solidFill>
                  <a:srgbClr val="C00000"/>
                </a:solidFill>
              </a:rPr>
              <a:t>Pour déterminer les fonctions propres, Il </a:t>
            </a:r>
            <a:r>
              <a:rPr lang="fr-FR" sz="2000" dirty="0">
                <a:solidFill>
                  <a:srgbClr val="C00000"/>
                </a:solidFill>
              </a:rPr>
              <a:t>suffit donc de connaître UNE fonction propre de </a:t>
            </a:r>
            <a:r>
              <a:rPr lang="fr-FR" sz="2000" i="1" dirty="0">
                <a:solidFill>
                  <a:srgbClr val="C00000"/>
                </a:solidFill>
              </a:rPr>
              <a:t>a</a:t>
            </a:r>
            <a:r>
              <a:rPr lang="fr-FR" sz="2000" i="1" baseline="30000" dirty="0">
                <a:solidFill>
                  <a:srgbClr val="C00000"/>
                </a:solidFill>
              </a:rPr>
              <a:t>+</a:t>
            </a:r>
            <a:r>
              <a:rPr lang="fr-FR" sz="2000" i="1" dirty="0">
                <a:solidFill>
                  <a:srgbClr val="C00000"/>
                </a:solidFill>
              </a:rPr>
              <a:t>a</a:t>
            </a:r>
            <a:r>
              <a:rPr lang="fr-FR" sz="2000" dirty="0">
                <a:solidFill>
                  <a:srgbClr val="C00000"/>
                </a:solidFill>
              </a:rPr>
              <a:t> pour </a:t>
            </a:r>
            <a:r>
              <a:rPr lang="fr-FR" sz="2000" dirty="0" smtClean="0">
                <a:solidFill>
                  <a:srgbClr val="C00000"/>
                </a:solidFill>
              </a:rPr>
              <a:t>en déduire toutes les autres en </a:t>
            </a:r>
            <a:r>
              <a:rPr lang="fr-FR" sz="2000" dirty="0">
                <a:solidFill>
                  <a:srgbClr val="C00000"/>
                </a:solidFill>
              </a:rPr>
              <a:t>utilisant les opérateurs création et annihilation.</a:t>
            </a:r>
          </a:p>
          <a:p>
            <a:pPr algn="just"/>
            <a:r>
              <a:rPr lang="fr-FR" sz="2000" b="1" dirty="0"/>
              <a:t>NB </a:t>
            </a:r>
            <a:r>
              <a:rPr lang="fr-FR" sz="2000" dirty="0"/>
              <a:t>: On avait montré que les fonctions propres de </a:t>
            </a:r>
            <a:r>
              <a:rPr lang="fr-FR" sz="2000" i="1" dirty="0"/>
              <a:t>a</a:t>
            </a:r>
            <a:r>
              <a:rPr lang="fr-FR" sz="2000" i="1" baseline="30000" dirty="0"/>
              <a:t>+</a:t>
            </a:r>
            <a:r>
              <a:rPr lang="fr-FR" sz="2000" i="1" dirty="0"/>
              <a:t>a</a:t>
            </a:r>
            <a:r>
              <a:rPr lang="fr-FR" sz="2000" dirty="0"/>
              <a:t> sont aussi fonctions propres de </a:t>
            </a:r>
            <a:r>
              <a:rPr lang="fr-FR" sz="2000" b="1" i="1" dirty="0"/>
              <a:t>H</a:t>
            </a:r>
            <a:r>
              <a:rPr lang="fr-FR" sz="2000" dirty="0"/>
              <a:t>.</a:t>
            </a:r>
          </a:p>
        </p:txBody>
      </p:sp>
      <p:sp>
        <p:nvSpPr>
          <p:cNvPr id="159747" name="Text Box 3"/>
          <p:cNvSpPr txBox="1">
            <a:spLocks noChangeArrowheads="1"/>
          </p:cNvSpPr>
          <p:nvPr/>
        </p:nvSpPr>
        <p:spPr bwMode="auto">
          <a:xfrm>
            <a:off x="914400" y="2209800"/>
            <a:ext cx="5387975" cy="396875"/>
          </a:xfrm>
          <a:prstGeom prst="rect">
            <a:avLst/>
          </a:prstGeom>
          <a:noFill/>
          <a:ln w="9525">
            <a:noFill/>
            <a:miter lim="800000"/>
            <a:headEnd/>
            <a:tailEnd/>
          </a:ln>
          <a:effectLst/>
        </p:spPr>
        <p:txBody>
          <a:bodyPr wrap="none">
            <a:spAutoFit/>
          </a:bodyPr>
          <a:lstStyle/>
          <a:p>
            <a:r>
              <a:rPr lang="fr-FR" sz="2000"/>
              <a:t>Recherchons la plus simple ! On avait montré que :</a:t>
            </a:r>
          </a:p>
        </p:txBody>
      </p:sp>
      <p:graphicFrame>
        <p:nvGraphicFramePr>
          <p:cNvPr id="159748" name="Object 4"/>
          <p:cNvGraphicFramePr>
            <a:graphicFrameLocks noChangeAspect="1"/>
          </p:cNvGraphicFramePr>
          <p:nvPr/>
        </p:nvGraphicFramePr>
        <p:xfrm>
          <a:off x="3597275" y="2728913"/>
          <a:ext cx="1262063" cy="631825"/>
        </p:xfrm>
        <a:graphic>
          <a:graphicData uri="http://schemas.openxmlformats.org/presentationml/2006/ole">
            <mc:AlternateContent xmlns:mc="http://schemas.openxmlformats.org/markup-compatibility/2006">
              <mc:Choice xmlns:v="urn:schemas-microsoft-com:vml" Requires="v">
                <p:oleObj spid="_x0000_s157718" name="Equation" r:id="rId3" imgW="609480" imgH="304560" progId="">
                  <p:embed/>
                </p:oleObj>
              </mc:Choice>
              <mc:Fallback>
                <p:oleObj name="Equation" r:id="rId3" imgW="609480" imgH="304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2728913"/>
                        <a:ext cx="1262063"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49" name="Text Box 5"/>
          <p:cNvSpPr txBox="1">
            <a:spLocks noChangeArrowheads="1"/>
          </p:cNvSpPr>
          <p:nvPr/>
        </p:nvSpPr>
        <p:spPr bwMode="auto">
          <a:xfrm>
            <a:off x="1082675" y="3414713"/>
            <a:ext cx="903288" cy="396875"/>
          </a:xfrm>
          <a:prstGeom prst="rect">
            <a:avLst/>
          </a:prstGeom>
          <a:noFill/>
          <a:ln w="9525">
            <a:noFill/>
            <a:miter lim="800000"/>
            <a:headEnd/>
            <a:tailEnd/>
          </a:ln>
          <a:effectLst/>
        </p:spPr>
        <p:txBody>
          <a:bodyPr wrap="none">
            <a:spAutoFit/>
          </a:bodyPr>
          <a:lstStyle/>
          <a:p>
            <a:r>
              <a:rPr lang="fr-FR" sz="2000"/>
              <a:t>Et que </a:t>
            </a:r>
          </a:p>
        </p:txBody>
      </p:sp>
      <p:graphicFrame>
        <p:nvGraphicFramePr>
          <p:cNvPr id="159750" name="Object 6"/>
          <p:cNvGraphicFramePr>
            <a:graphicFrameLocks noChangeAspect="1"/>
          </p:cNvGraphicFramePr>
          <p:nvPr/>
        </p:nvGraphicFramePr>
        <p:xfrm>
          <a:off x="2530475" y="3262313"/>
          <a:ext cx="1981200" cy="808037"/>
        </p:xfrm>
        <a:graphic>
          <a:graphicData uri="http://schemas.openxmlformats.org/presentationml/2006/ole">
            <mc:AlternateContent xmlns:mc="http://schemas.openxmlformats.org/markup-compatibility/2006">
              <mc:Choice xmlns:v="urn:schemas-microsoft-com:vml" Requires="v">
                <p:oleObj spid="_x0000_s157719" name="Equation" r:id="rId5" imgW="1028520" imgH="419040" progId="">
                  <p:embed/>
                </p:oleObj>
              </mc:Choice>
              <mc:Fallback>
                <p:oleObj name="Equation" r:id="rId5" imgW="1028520" imgH="419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0475" y="3262313"/>
                        <a:ext cx="19812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159751" name="Object 7"/>
          <p:cNvGraphicFramePr>
            <a:graphicFrameLocks noChangeAspect="1"/>
          </p:cNvGraphicFramePr>
          <p:nvPr/>
        </p:nvGraphicFramePr>
        <p:xfrm>
          <a:off x="2005013" y="4481513"/>
          <a:ext cx="2881312" cy="915987"/>
        </p:xfrm>
        <a:graphic>
          <a:graphicData uri="http://schemas.openxmlformats.org/presentationml/2006/ole">
            <mc:AlternateContent xmlns:mc="http://schemas.openxmlformats.org/markup-compatibility/2006">
              <mc:Choice xmlns:v="urn:schemas-microsoft-com:vml" Requires="v">
                <p:oleObj spid="_x0000_s157720" name="Equation" r:id="rId7" imgW="1396800" imgH="444240" progId="">
                  <p:embed/>
                </p:oleObj>
              </mc:Choice>
              <mc:Fallback>
                <p:oleObj name="Equation" r:id="rId7" imgW="1396800" imgH="4442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5013" y="4481513"/>
                        <a:ext cx="2881312"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52" name="Object 8"/>
          <p:cNvGraphicFramePr>
            <a:graphicFrameLocks noChangeAspect="1"/>
          </p:cNvGraphicFramePr>
          <p:nvPr/>
        </p:nvGraphicFramePr>
        <p:xfrm>
          <a:off x="1997075" y="5548313"/>
          <a:ext cx="4022725" cy="1008062"/>
        </p:xfrm>
        <a:graphic>
          <a:graphicData uri="http://schemas.openxmlformats.org/presentationml/2006/ole">
            <mc:AlternateContent xmlns:mc="http://schemas.openxmlformats.org/markup-compatibility/2006">
              <mc:Choice xmlns:v="urn:schemas-microsoft-com:vml" Requires="v">
                <p:oleObj spid="_x0000_s157721" name="Equation" r:id="rId9" imgW="1676160" imgH="419040" progId="">
                  <p:embed/>
                </p:oleObj>
              </mc:Choice>
              <mc:Fallback>
                <p:oleObj name="Equation" r:id="rId9" imgW="1676160" imgH="4190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7075" y="5548313"/>
                        <a:ext cx="4022725"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3" name="Text Box 9"/>
          <p:cNvSpPr txBox="1">
            <a:spLocks noChangeArrowheads="1"/>
          </p:cNvSpPr>
          <p:nvPr/>
        </p:nvSpPr>
        <p:spPr bwMode="auto">
          <a:xfrm>
            <a:off x="1066800" y="4648200"/>
            <a:ext cx="649288" cy="396875"/>
          </a:xfrm>
          <a:prstGeom prst="rect">
            <a:avLst/>
          </a:prstGeom>
          <a:noFill/>
          <a:ln w="9525">
            <a:noFill/>
            <a:miter lim="800000"/>
            <a:headEnd/>
            <a:tailEnd/>
          </a:ln>
          <a:effectLst/>
        </p:spPr>
        <p:txBody>
          <a:bodyPr wrap="none">
            <a:spAutoFit/>
          </a:bodyPr>
          <a:lstStyle/>
          <a:p>
            <a:r>
              <a:rPr lang="fr-FR" sz="2000"/>
              <a:t>avec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642910" y="852488"/>
            <a:ext cx="5965479" cy="400110"/>
          </a:xfrm>
          <a:prstGeom prst="rect">
            <a:avLst/>
          </a:prstGeom>
          <a:noFill/>
          <a:ln w="9525">
            <a:noFill/>
            <a:miter lim="800000"/>
            <a:headEnd/>
            <a:tailEnd/>
          </a:ln>
          <a:effectLst/>
        </p:spPr>
        <p:txBody>
          <a:bodyPr wrap="none">
            <a:spAutoFit/>
          </a:bodyPr>
          <a:lstStyle/>
          <a:p>
            <a:r>
              <a:rPr lang="fr-FR" sz="2000" dirty="0"/>
              <a:t>On a donc </a:t>
            </a:r>
            <a:r>
              <a:rPr lang="fr-FR" sz="2000" dirty="0" smtClean="0"/>
              <a:t>à </a:t>
            </a:r>
            <a:r>
              <a:rPr lang="fr-FR" sz="2000" dirty="0"/>
              <a:t>résoudre l’équation différentielle suivante :</a:t>
            </a:r>
          </a:p>
        </p:txBody>
      </p:sp>
      <p:graphicFrame>
        <p:nvGraphicFramePr>
          <p:cNvPr id="160771" name="Object 3"/>
          <p:cNvGraphicFramePr>
            <a:graphicFrameLocks noChangeAspect="1"/>
          </p:cNvGraphicFramePr>
          <p:nvPr/>
        </p:nvGraphicFramePr>
        <p:xfrm>
          <a:off x="2133600" y="2971800"/>
          <a:ext cx="2463800" cy="747713"/>
        </p:xfrm>
        <a:graphic>
          <a:graphicData uri="http://schemas.openxmlformats.org/presentationml/2006/ole">
            <mc:AlternateContent xmlns:mc="http://schemas.openxmlformats.org/markup-compatibility/2006">
              <mc:Choice xmlns:v="urn:schemas-microsoft-com:vml" Requires="v">
                <p:oleObj spid="_x0000_s158742" name="Equation" r:id="rId3" imgW="1422360" imgH="431640" progId="">
                  <p:embed/>
                </p:oleObj>
              </mc:Choice>
              <mc:Fallback>
                <p:oleObj name="Equation" r:id="rId3" imgW="1422360" imgH="431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971800"/>
                        <a:ext cx="2463800"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0772" name="Object 4"/>
          <p:cNvGraphicFramePr>
            <a:graphicFrameLocks noChangeAspect="1"/>
          </p:cNvGraphicFramePr>
          <p:nvPr/>
        </p:nvGraphicFramePr>
        <p:xfrm>
          <a:off x="1985963" y="1457325"/>
          <a:ext cx="3675062" cy="881063"/>
        </p:xfrm>
        <a:graphic>
          <a:graphicData uri="http://schemas.openxmlformats.org/presentationml/2006/ole">
            <mc:AlternateContent xmlns:mc="http://schemas.openxmlformats.org/markup-compatibility/2006">
              <mc:Choice xmlns:v="urn:schemas-microsoft-com:vml" Requires="v">
                <p:oleObj spid="_x0000_s158743" name="Equation" r:id="rId5" imgW="2120760" imgH="507960" progId="">
                  <p:embed/>
                </p:oleObj>
              </mc:Choice>
              <mc:Fallback>
                <p:oleObj name="Equation" r:id="rId5" imgW="2120760" imgH="5079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5963" y="1457325"/>
                        <a:ext cx="3675062"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0773" name="Text Box 5"/>
          <p:cNvSpPr txBox="1">
            <a:spLocks noChangeArrowheads="1"/>
          </p:cNvSpPr>
          <p:nvPr/>
        </p:nvSpPr>
        <p:spPr bwMode="auto">
          <a:xfrm>
            <a:off x="642910" y="2376488"/>
            <a:ext cx="2105025" cy="396875"/>
          </a:xfrm>
          <a:prstGeom prst="rect">
            <a:avLst/>
          </a:prstGeom>
          <a:noFill/>
          <a:ln w="9525">
            <a:noFill/>
            <a:miter lim="800000"/>
            <a:headEnd/>
            <a:tailEnd/>
          </a:ln>
          <a:effectLst/>
        </p:spPr>
        <p:txBody>
          <a:bodyPr wrap="none">
            <a:spAutoFit/>
          </a:bodyPr>
          <a:lstStyle/>
          <a:p>
            <a:r>
              <a:rPr lang="fr-FR" sz="2000" dirty="0" smtClean="0"/>
              <a:t>qui </a:t>
            </a:r>
            <a:r>
              <a:rPr lang="fr-FR" sz="2000" dirty="0"/>
              <a:t>se simplifie en</a:t>
            </a:r>
          </a:p>
        </p:txBody>
      </p:sp>
      <p:sp>
        <p:nvSpPr>
          <p:cNvPr id="160774" name="Text Box 6"/>
          <p:cNvSpPr txBox="1">
            <a:spLocks noChangeArrowheads="1"/>
          </p:cNvSpPr>
          <p:nvPr/>
        </p:nvSpPr>
        <p:spPr bwMode="auto">
          <a:xfrm>
            <a:off x="709620" y="4052888"/>
            <a:ext cx="4933950" cy="396875"/>
          </a:xfrm>
          <a:prstGeom prst="rect">
            <a:avLst/>
          </a:prstGeom>
          <a:noFill/>
          <a:ln w="9525">
            <a:noFill/>
            <a:miter lim="800000"/>
            <a:headEnd/>
            <a:tailEnd/>
          </a:ln>
          <a:effectLst/>
        </p:spPr>
        <p:txBody>
          <a:bodyPr wrap="none">
            <a:spAutoFit/>
          </a:bodyPr>
          <a:lstStyle/>
          <a:p>
            <a:r>
              <a:rPr lang="fr-FR" sz="2000" dirty="0"/>
              <a:t>La solution (normalisée) de cette équation est :</a:t>
            </a:r>
          </a:p>
        </p:txBody>
      </p:sp>
      <p:graphicFrame>
        <p:nvGraphicFramePr>
          <p:cNvPr id="160775" name="Object 7"/>
          <p:cNvGraphicFramePr>
            <a:graphicFrameLocks noChangeAspect="1"/>
          </p:cNvGraphicFramePr>
          <p:nvPr/>
        </p:nvGraphicFramePr>
        <p:xfrm>
          <a:off x="1828800" y="4800600"/>
          <a:ext cx="4114800" cy="1325563"/>
        </p:xfrm>
        <a:graphic>
          <a:graphicData uri="http://schemas.openxmlformats.org/presentationml/2006/ole">
            <mc:AlternateContent xmlns:mc="http://schemas.openxmlformats.org/markup-compatibility/2006">
              <mc:Choice xmlns:v="urn:schemas-microsoft-com:vml" Requires="v">
                <p:oleObj spid="_x0000_s158744" name="Equation" r:id="rId7" imgW="1498320" imgH="482400" progId="">
                  <p:embed/>
                </p:oleObj>
              </mc:Choice>
              <mc:Fallback>
                <p:oleObj name="Equation" r:id="rId7" imgW="1498320" imgH="4824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800600"/>
                        <a:ext cx="4114800" cy="13255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0776" name="Rectangle 8"/>
          <p:cNvSpPr>
            <a:spLocks noChangeArrowheads="1"/>
          </p:cNvSpPr>
          <p:nvPr/>
        </p:nvSpPr>
        <p:spPr bwMode="auto">
          <a:xfrm>
            <a:off x="7391400" y="5791200"/>
            <a:ext cx="914400" cy="914400"/>
          </a:xfrm>
          <a:prstGeom prst="rect">
            <a:avLst/>
          </a:prstGeom>
          <a:noFill/>
          <a:ln w="9525">
            <a:noFill/>
            <a:miter lim="800000"/>
            <a:headEnd/>
            <a:tailEnd/>
          </a:ln>
          <a:effectLst/>
        </p:spPr>
        <p:txBody>
          <a:bodyPr wrap="none" anchor="ctr">
            <a:spAutoFit/>
          </a:bodyPr>
          <a:lstStyle/>
          <a:p>
            <a:endParaRPr lang="fr-FR"/>
          </a:p>
        </p:txBody>
      </p:sp>
      <p:sp>
        <p:nvSpPr>
          <p:cNvPr id="160777" name="Line 9"/>
          <p:cNvSpPr>
            <a:spLocks noChangeShapeType="1"/>
          </p:cNvSpPr>
          <p:nvPr/>
        </p:nvSpPr>
        <p:spPr bwMode="auto">
          <a:xfrm flipV="1">
            <a:off x="5943600" y="4724400"/>
            <a:ext cx="762000" cy="533400"/>
          </a:xfrm>
          <a:prstGeom prst="line">
            <a:avLst/>
          </a:prstGeom>
          <a:noFill/>
          <a:ln w="9525">
            <a:solidFill>
              <a:srgbClr val="FF3300"/>
            </a:solidFill>
            <a:round/>
            <a:headEnd/>
            <a:tailEnd type="triangle" w="med" len="med"/>
          </a:ln>
          <a:effectLst/>
        </p:spPr>
        <p:txBody>
          <a:bodyPr wrap="none">
            <a:spAutoFit/>
          </a:bodyPr>
          <a:lstStyle/>
          <a:p>
            <a:endParaRPr lang="fr-FR"/>
          </a:p>
        </p:txBody>
      </p:sp>
      <p:sp>
        <p:nvSpPr>
          <p:cNvPr id="160778" name="Text Box 10"/>
          <p:cNvSpPr txBox="1">
            <a:spLocks noChangeArrowheads="1"/>
          </p:cNvSpPr>
          <p:nvPr/>
        </p:nvSpPr>
        <p:spPr bwMode="auto">
          <a:xfrm>
            <a:off x="6705600" y="3810000"/>
            <a:ext cx="2225675" cy="1631216"/>
          </a:xfrm>
          <a:prstGeom prst="rect">
            <a:avLst/>
          </a:prstGeom>
          <a:noFill/>
          <a:ln w="9525">
            <a:noFill/>
            <a:miter lim="800000"/>
            <a:headEnd/>
            <a:tailEnd/>
          </a:ln>
          <a:effectLst/>
        </p:spPr>
        <p:txBody>
          <a:bodyPr>
            <a:spAutoFit/>
          </a:bodyPr>
          <a:lstStyle/>
          <a:p>
            <a:pPr algn="ctr"/>
            <a:r>
              <a:rPr lang="fr-FR" sz="2000" dirty="0">
                <a:solidFill>
                  <a:srgbClr val="FF0000"/>
                </a:solidFill>
              </a:rPr>
              <a:t>Cette fonction en</a:t>
            </a:r>
          </a:p>
          <a:p>
            <a:pPr algn="ctr"/>
            <a:endParaRPr lang="fr-FR" sz="2000" dirty="0">
              <a:solidFill>
                <a:srgbClr val="FF0000"/>
              </a:solidFill>
            </a:endParaRPr>
          </a:p>
          <a:p>
            <a:pPr algn="ctr"/>
            <a:endParaRPr lang="fr-FR" sz="2000" dirty="0">
              <a:solidFill>
                <a:srgbClr val="FF0000"/>
              </a:solidFill>
            </a:endParaRPr>
          </a:p>
          <a:p>
            <a:pPr algn="ctr"/>
            <a:r>
              <a:rPr lang="fr-FR" sz="2000" dirty="0">
                <a:solidFill>
                  <a:srgbClr val="FF0000"/>
                </a:solidFill>
              </a:rPr>
              <a:t>est </a:t>
            </a:r>
            <a:r>
              <a:rPr lang="fr-FR" sz="2000" dirty="0" smtClean="0">
                <a:solidFill>
                  <a:srgbClr val="FF0000"/>
                </a:solidFill>
              </a:rPr>
              <a:t> un </a:t>
            </a:r>
            <a:r>
              <a:rPr lang="fr-FR" sz="2000" dirty="0">
                <a:solidFill>
                  <a:srgbClr val="FF0000"/>
                </a:solidFill>
              </a:rPr>
              <a:t>« Gaussienne »</a:t>
            </a:r>
          </a:p>
        </p:txBody>
      </p:sp>
      <p:graphicFrame>
        <p:nvGraphicFramePr>
          <p:cNvPr id="160779" name="Object 11"/>
          <p:cNvGraphicFramePr>
            <a:graphicFrameLocks noChangeAspect="1"/>
          </p:cNvGraphicFramePr>
          <p:nvPr/>
        </p:nvGraphicFramePr>
        <p:xfrm>
          <a:off x="7162800" y="4191000"/>
          <a:ext cx="977900" cy="517525"/>
        </p:xfrm>
        <a:graphic>
          <a:graphicData uri="http://schemas.openxmlformats.org/presentationml/2006/ole">
            <mc:AlternateContent xmlns:mc="http://schemas.openxmlformats.org/markup-compatibility/2006">
              <mc:Choice xmlns:v="urn:schemas-microsoft-com:vml" Requires="v">
                <p:oleObj spid="_x0000_s158745" name="Equation" r:id="rId9" imgW="431640" imgH="228600" progId="">
                  <p:embed/>
                </p:oleObj>
              </mc:Choice>
              <mc:Fallback>
                <p:oleObj name="Equation" r:id="rId9" imgW="431640" imgH="2286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4191000"/>
                        <a:ext cx="97790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0780" name="Picture 12"/>
          <p:cNvPicPr>
            <a:picLocks noChangeAspect="1" noChangeArrowheads="1"/>
          </p:cNvPicPr>
          <p:nvPr/>
        </p:nvPicPr>
        <p:blipFill>
          <a:blip r:embed="rId11"/>
          <a:srcRect/>
          <a:stretch>
            <a:fillRect/>
          </a:stretch>
        </p:blipFill>
        <p:spPr bwMode="auto">
          <a:xfrm>
            <a:off x="7010400" y="5410200"/>
            <a:ext cx="1600200" cy="1204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517525" y="547688"/>
            <a:ext cx="8016875" cy="1006475"/>
          </a:xfrm>
          <a:prstGeom prst="rect">
            <a:avLst/>
          </a:prstGeom>
          <a:noFill/>
          <a:ln w="9525">
            <a:noFill/>
            <a:miter lim="800000"/>
            <a:headEnd/>
            <a:tailEnd/>
          </a:ln>
          <a:effectLst/>
        </p:spPr>
        <p:txBody>
          <a:bodyPr>
            <a:spAutoFit/>
          </a:bodyPr>
          <a:lstStyle/>
          <a:p>
            <a:pPr algn="just"/>
            <a:r>
              <a:rPr lang="fr-FR" sz="2000" dirty="0"/>
              <a:t>Les autres fonctions propres de </a:t>
            </a:r>
            <a:r>
              <a:rPr lang="fr-FR" sz="2000" b="1" i="1" dirty="0"/>
              <a:t>H</a:t>
            </a:r>
            <a:r>
              <a:rPr lang="fr-FR" sz="2000" dirty="0"/>
              <a:t> que l’on obtient à partir de </a:t>
            </a:r>
            <a:r>
              <a:rPr lang="fr-FR" sz="2000" dirty="0">
                <a:latin typeface="Symbol" pitchFamily="18" charset="2"/>
              </a:rPr>
              <a:t>j</a:t>
            </a:r>
            <a:r>
              <a:rPr lang="fr-FR" sz="2000" baseline="-25000" dirty="0"/>
              <a:t>0</a:t>
            </a:r>
            <a:r>
              <a:rPr lang="fr-FR" sz="2000" dirty="0"/>
              <a:t>(x) sont des fonctions mathématiques qui s’expriment en fonction des polynômes d’Hermite </a:t>
            </a:r>
            <a:r>
              <a:rPr lang="fr-FR" sz="2000" i="1" dirty="0" err="1"/>
              <a:t>H</a:t>
            </a:r>
            <a:r>
              <a:rPr lang="fr-FR" sz="2000" baseline="-25000" dirty="0" err="1"/>
              <a:t>n</a:t>
            </a:r>
            <a:endParaRPr lang="fr-FR" sz="2000" b="1" i="1" baseline="-25000" dirty="0"/>
          </a:p>
        </p:txBody>
      </p:sp>
      <p:pic>
        <p:nvPicPr>
          <p:cNvPr id="161795" name="Picture 3" descr="L'image “http://upload.wikimedia.org/math/3/3/0/330d4ffa8b08ff51ed8a178f6fc3af7b.png” ne peut être affichée car elle contient des erreurs."/>
          <p:cNvPicPr>
            <a:picLocks noChangeAspect="1" noChangeArrowheads="1"/>
          </p:cNvPicPr>
          <p:nvPr/>
        </p:nvPicPr>
        <p:blipFill>
          <a:blip r:embed="rId3"/>
          <a:srcRect l="11749"/>
          <a:stretch>
            <a:fillRect/>
          </a:stretch>
        </p:blipFill>
        <p:spPr bwMode="auto">
          <a:xfrm>
            <a:off x="2057400" y="1905000"/>
            <a:ext cx="6126163" cy="833438"/>
          </a:xfrm>
          <a:prstGeom prst="rect">
            <a:avLst/>
          </a:prstGeom>
          <a:noFill/>
        </p:spPr>
      </p:pic>
      <p:graphicFrame>
        <p:nvGraphicFramePr>
          <p:cNvPr id="161796" name="Object 4"/>
          <p:cNvGraphicFramePr>
            <a:graphicFrameLocks noChangeAspect="1"/>
          </p:cNvGraphicFramePr>
          <p:nvPr/>
        </p:nvGraphicFramePr>
        <p:xfrm>
          <a:off x="1066800" y="1981200"/>
          <a:ext cx="990600" cy="660400"/>
        </p:xfrm>
        <a:graphic>
          <a:graphicData uri="http://schemas.openxmlformats.org/presentationml/2006/ole">
            <mc:AlternateContent xmlns:mc="http://schemas.openxmlformats.org/markup-compatibility/2006">
              <mc:Choice xmlns:v="urn:schemas-microsoft-com:vml" Requires="v">
                <p:oleObj spid="_x0000_s159756" name="Equation" r:id="rId4" imgW="380880" imgH="253800" progId="">
                  <p:embed/>
                </p:oleObj>
              </mc:Choice>
              <mc:Fallback>
                <p:oleObj name="Equation" r:id="rId4" imgW="380880" imgH="253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981200"/>
                        <a:ext cx="990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1797" name="Picture 5" descr="L'image “http://upload.wikimedia.org/math/2/e/b/2ebfff5cf804432caac4f533ce2928d7.png” ne peut être affichée car elle contient des erreurs."/>
          <p:cNvPicPr>
            <a:picLocks noChangeAspect="1" noChangeArrowheads="1"/>
          </p:cNvPicPr>
          <p:nvPr/>
        </p:nvPicPr>
        <p:blipFill>
          <a:blip r:embed="rId6"/>
          <a:srcRect/>
          <a:stretch>
            <a:fillRect/>
          </a:stretch>
        </p:blipFill>
        <p:spPr bwMode="auto">
          <a:xfrm>
            <a:off x="1752600" y="3200400"/>
            <a:ext cx="3429000" cy="655638"/>
          </a:xfrm>
          <a:prstGeom prst="rect">
            <a:avLst/>
          </a:prstGeom>
          <a:noFill/>
        </p:spPr>
      </p:pic>
      <p:sp>
        <p:nvSpPr>
          <p:cNvPr id="161799" name="Text Box 7"/>
          <p:cNvSpPr txBox="1">
            <a:spLocks noChangeArrowheads="1"/>
          </p:cNvSpPr>
          <p:nvPr/>
        </p:nvSpPr>
        <p:spPr bwMode="auto">
          <a:xfrm>
            <a:off x="914400" y="3352800"/>
            <a:ext cx="720725" cy="396875"/>
          </a:xfrm>
          <a:prstGeom prst="rect">
            <a:avLst/>
          </a:prstGeom>
          <a:noFill/>
          <a:ln w="9525">
            <a:noFill/>
            <a:miter lim="800000"/>
            <a:headEnd/>
            <a:tailEnd/>
          </a:ln>
          <a:effectLst/>
        </p:spPr>
        <p:txBody>
          <a:bodyPr wrap="none">
            <a:spAutoFit/>
          </a:bodyPr>
          <a:lstStyle/>
          <a:p>
            <a:r>
              <a:rPr lang="fr-FR" sz="2000"/>
              <a:t>Avec</a:t>
            </a:r>
          </a:p>
        </p:txBody>
      </p:sp>
      <p:pic>
        <p:nvPicPr>
          <p:cNvPr id="161800" name="Picture 8" descr="L'image “http://hyperphysics.phy-astr.gsu.edu/hbase/quantum/imgqua/hermite.gif” ne peut être affichée car elle contient des erreurs."/>
          <p:cNvPicPr>
            <a:picLocks noChangeAspect="1" noChangeArrowheads="1"/>
          </p:cNvPicPr>
          <p:nvPr/>
        </p:nvPicPr>
        <p:blipFill>
          <a:blip r:embed="rId7"/>
          <a:srcRect/>
          <a:stretch>
            <a:fillRect/>
          </a:stretch>
        </p:blipFill>
        <p:spPr bwMode="auto">
          <a:xfrm>
            <a:off x="5807113" y="2971800"/>
            <a:ext cx="3265481" cy="3352800"/>
          </a:xfrm>
          <a:prstGeom prst="rect">
            <a:avLst/>
          </a:prstGeom>
          <a:noFill/>
        </p:spPr>
      </p:pic>
      <p:sp>
        <p:nvSpPr>
          <p:cNvPr id="161801" name="Text Box 9"/>
          <p:cNvSpPr txBox="1">
            <a:spLocks noChangeArrowheads="1"/>
          </p:cNvSpPr>
          <p:nvPr/>
        </p:nvSpPr>
        <p:spPr bwMode="auto">
          <a:xfrm>
            <a:off x="5638800" y="6324600"/>
            <a:ext cx="3428246" cy="400110"/>
          </a:xfrm>
          <a:prstGeom prst="rect">
            <a:avLst/>
          </a:prstGeom>
          <a:noFill/>
          <a:ln w="9525">
            <a:noFill/>
            <a:miter lim="800000"/>
            <a:headEnd/>
            <a:tailEnd/>
          </a:ln>
          <a:effectLst/>
        </p:spPr>
        <p:txBody>
          <a:bodyPr wrap="none">
            <a:spAutoFit/>
          </a:bodyPr>
          <a:lstStyle/>
          <a:p>
            <a:r>
              <a:rPr lang="fr-FR" sz="2000" dirty="0">
                <a:solidFill>
                  <a:srgbClr val="FF0000"/>
                </a:solidFill>
              </a:rPr>
              <a:t>Premiers polynômes d’Hermite</a:t>
            </a:r>
          </a:p>
        </p:txBody>
      </p:sp>
      <p:sp>
        <p:nvSpPr>
          <p:cNvPr id="161802" name="Line 10"/>
          <p:cNvSpPr>
            <a:spLocks noChangeShapeType="1"/>
          </p:cNvSpPr>
          <p:nvPr/>
        </p:nvSpPr>
        <p:spPr bwMode="auto">
          <a:xfrm flipH="1">
            <a:off x="3786182" y="4648200"/>
            <a:ext cx="2005018" cy="423874"/>
          </a:xfrm>
          <a:prstGeom prst="line">
            <a:avLst/>
          </a:prstGeom>
          <a:noFill/>
          <a:ln w="9525">
            <a:solidFill>
              <a:srgbClr val="FF3300"/>
            </a:solidFill>
            <a:round/>
            <a:headEnd/>
            <a:tailEnd type="triangle" w="med" len="med"/>
          </a:ln>
          <a:effectLst/>
        </p:spPr>
        <p:txBody>
          <a:bodyPr wrap="square">
            <a:spAutoFit/>
          </a:bodyPr>
          <a:lstStyle/>
          <a:p>
            <a:endParaRPr lang="fr-FR"/>
          </a:p>
        </p:txBody>
      </p:sp>
      <p:sp>
        <p:nvSpPr>
          <p:cNvPr id="161803" name="Text Box 11"/>
          <p:cNvSpPr txBox="1">
            <a:spLocks noChangeArrowheads="1"/>
          </p:cNvSpPr>
          <p:nvPr/>
        </p:nvSpPr>
        <p:spPr bwMode="auto">
          <a:xfrm>
            <a:off x="214282" y="5072074"/>
            <a:ext cx="5579413" cy="400110"/>
          </a:xfrm>
          <a:prstGeom prst="rect">
            <a:avLst/>
          </a:prstGeom>
          <a:noFill/>
          <a:ln w="9525">
            <a:noFill/>
            <a:miter lim="800000"/>
            <a:headEnd/>
            <a:tailEnd/>
          </a:ln>
          <a:effectLst/>
        </p:spPr>
        <p:txBody>
          <a:bodyPr wrap="none">
            <a:spAutoFit/>
          </a:bodyPr>
          <a:lstStyle/>
          <a:p>
            <a:r>
              <a:rPr lang="fr-FR" sz="2000" dirty="0" smtClean="0">
                <a:solidFill>
                  <a:srgbClr val="FF0000"/>
                </a:solidFill>
              </a:rPr>
              <a:t>C’est une succession </a:t>
            </a:r>
            <a:r>
              <a:rPr lang="fr-FR" sz="2000" dirty="0">
                <a:solidFill>
                  <a:srgbClr val="FF0000"/>
                </a:solidFill>
              </a:rPr>
              <a:t>de fonctions </a:t>
            </a:r>
            <a:r>
              <a:rPr lang="fr-FR" sz="2000" u="sng" dirty="0">
                <a:solidFill>
                  <a:srgbClr val="FF0000"/>
                </a:solidFill>
              </a:rPr>
              <a:t>paires</a:t>
            </a:r>
            <a:r>
              <a:rPr lang="fr-FR" sz="2000" dirty="0">
                <a:solidFill>
                  <a:srgbClr val="FF0000"/>
                </a:solidFill>
              </a:rPr>
              <a:t> et </a:t>
            </a:r>
            <a:r>
              <a:rPr lang="fr-FR" sz="2000" u="sng" dirty="0">
                <a:solidFill>
                  <a:srgbClr val="FF0000"/>
                </a:solidFill>
              </a:rPr>
              <a:t>impaires</a:t>
            </a:r>
          </a:p>
        </p:txBody>
      </p:sp>
      <p:sp>
        <p:nvSpPr>
          <p:cNvPr id="161804" name="Line 12"/>
          <p:cNvSpPr>
            <a:spLocks noChangeShapeType="1"/>
          </p:cNvSpPr>
          <p:nvPr/>
        </p:nvSpPr>
        <p:spPr bwMode="auto">
          <a:xfrm>
            <a:off x="3505200" y="1828800"/>
            <a:ext cx="2743200" cy="0"/>
          </a:xfrm>
          <a:prstGeom prst="line">
            <a:avLst/>
          </a:prstGeom>
          <a:noFill/>
          <a:ln w="9525">
            <a:solidFill>
              <a:srgbClr val="FF0000"/>
            </a:solidFill>
            <a:round/>
            <a:headEnd/>
            <a:tailEnd/>
          </a:ln>
          <a:effectLst/>
        </p:spPr>
        <p:txBody>
          <a:bodyPr/>
          <a:lstStyle/>
          <a:p>
            <a:endParaRPr lang="fr-FR"/>
          </a:p>
        </p:txBody>
      </p:sp>
      <p:graphicFrame>
        <p:nvGraphicFramePr>
          <p:cNvPr id="161805" name="Object 13"/>
          <p:cNvGraphicFramePr>
            <a:graphicFrameLocks noChangeAspect="1"/>
          </p:cNvGraphicFramePr>
          <p:nvPr/>
        </p:nvGraphicFramePr>
        <p:xfrm>
          <a:off x="4362450" y="1524000"/>
          <a:ext cx="495300" cy="254000"/>
        </p:xfrm>
        <a:graphic>
          <a:graphicData uri="http://schemas.openxmlformats.org/presentationml/2006/ole">
            <mc:AlternateContent xmlns:mc="http://schemas.openxmlformats.org/markup-compatibility/2006">
              <mc:Choice xmlns:v="urn:schemas-microsoft-com:vml" Requires="v">
                <p:oleObj spid="_x0000_s159757" name="Equation" r:id="rId8" imgW="495000" imgH="253800" progId="">
                  <p:embed/>
                </p:oleObj>
              </mc:Choice>
              <mc:Fallback>
                <p:oleObj name="Equation" r:id="rId8" imgW="495000" imgH="25380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2450" y="1524000"/>
                        <a:ext cx="4953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L'image “http://hyperphysics.phy-astr.gsu.edu/hbase/quantum/imgqua/hoscom2.gif” ne peut être affichée car elle contient des erreurs."/>
          <p:cNvPicPr>
            <a:picLocks noChangeAspect="1" noChangeArrowheads="1"/>
          </p:cNvPicPr>
          <p:nvPr/>
        </p:nvPicPr>
        <p:blipFill>
          <a:blip r:embed="rId2"/>
          <a:srcRect/>
          <a:stretch>
            <a:fillRect/>
          </a:stretch>
        </p:blipFill>
        <p:spPr bwMode="auto">
          <a:xfrm>
            <a:off x="3124200" y="285728"/>
            <a:ext cx="5851525" cy="5786478"/>
          </a:xfrm>
          <a:prstGeom prst="rect">
            <a:avLst/>
          </a:prstGeom>
          <a:noFill/>
        </p:spPr>
      </p:pic>
      <p:pic>
        <p:nvPicPr>
          <p:cNvPr id="162819" name="Picture 3" descr="L'image “http://hyperphysics.phy-astr.gsu.edu/hbase/quantum/imgqua/hoscwf4.gif” ne peut être affichée car elle contient des erreurs."/>
          <p:cNvPicPr>
            <a:picLocks noChangeAspect="1" noChangeArrowheads="1"/>
          </p:cNvPicPr>
          <p:nvPr/>
        </p:nvPicPr>
        <p:blipFill>
          <a:blip r:embed="rId3"/>
          <a:srcRect/>
          <a:stretch>
            <a:fillRect/>
          </a:stretch>
        </p:blipFill>
        <p:spPr bwMode="auto">
          <a:xfrm>
            <a:off x="381000" y="571480"/>
            <a:ext cx="2697163" cy="53578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Picture 2" descr="C:\Documents and Settings\lequere\Bureau\hoscprob.gif"/>
          <p:cNvPicPr>
            <a:picLocks noChangeAspect="1" noChangeArrowheads="1"/>
          </p:cNvPicPr>
          <p:nvPr/>
        </p:nvPicPr>
        <p:blipFill>
          <a:blip r:embed="rId2"/>
          <a:srcRect/>
          <a:stretch>
            <a:fillRect/>
          </a:stretch>
        </p:blipFill>
        <p:spPr bwMode="auto">
          <a:xfrm>
            <a:off x="4572000" y="714356"/>
            <a:ext cx="4357718" cy="5143536"/>
          </a:xfrm>
          <a:prstGeom prst="rect">
            <a:avLst/>
          </a:prstGeom>
          <a:noFill/>
        </p:spPr>
      </p:pic>
      <p:sp>
        <p:nvSpPr>
          <p:cNvPr id="459779" name="Text Box 3"/>
          <p:cNvSpPr txBox="1">
            <a:spLocks noChangeArrowheads="1"/>
          </p:cNvSpPr>
          <p:nvPr/>
        </p:nvSpPr>
        <p:spPr bwMode="auto">
          <a:xfrm>
            <a:off x="285720" y="1000108"/>
            <a:ext cx="4130675" cy="4678204"/>
          </a:xfrm>
          <a:prstGeom prst="rect">
            <a:avLst/>
          </a:prstGeom>
          <a:noFill/>
          <a:ln w="9525">
            <a:noFill/>
            <a:miter lim="800000"/>
            <a:headEnd/>
            <a:tailEnd/>
          </a:ln>
          <a:effectLst/>
        </p:spPr>
        <p:txBody>
          <a:bodyPr wrap="square">
            <a:spAutoFit/>
          </a:bodyPr>
          <a:lstStyle/>
          <a:p>
            <a:endParaRPr lang="fr-FR" sz="1800" u="sng" dirty="0"/>
          </a:p>
          <a:p>
            <a:pPr algn="just"/>
            <a:r>
              <a:rPr lang="fr-FR" sz="2000" dirty="0"/>
              <a:t>Une bille oscillant dans un bol de forme parabolique passe d’avantage de temps près des points de rebroussement où sa vitesse est faible qu’au fond du </a:t>
            </a:r>
            <a:r>
              <a:rPr lang="fr-FR" sz="2000" dirty="0" smtClean="0"/>
              <a:t>puits </a:t>
            </a:r>
            <a:r>
              <a:rPr lang="fr-FR" sz="2000" dirty="0"/>
              <a:t>où sa vitesse est élevée. </a:t>
            </a:r>
            <a:r>
              <a:rPr lang="fr-FR" sz="2000" u="sng" dirty="0"/>
              <a:t>Sa « probabilité de présence » est donc plus faible au fond du </a:t>
            </a:r>
            <a:r>
              <a:rPr lang="fr-FR" sz="2000" u="sng" dirty="0" smtClean="0"/>
              <a:t>puits </a:t>
            </a:r>
            <a:r>
              <a:rPr lang="fr-FR" sz="2000" u="sng" dirty="0"/>
              <a:t>que sur les bords</a:t>
            </a:r>
            <a:r>
              <a:rPr lang="fr-FR" sz="2000" dirty="0" smtClean="0"/>
              <a:t>.</a:t>
            </a:r>
          </a:p>
          <a:p>
            <a:pPr algn="just"/>
            <a:endParaRPr lang="fr-FR" sz="2000" dirty="0" smtClean="0"/>
          </a:p>
          <a:p>
            <a:pPr algn="just"/>
            <a:endParaRPr lang="fr-FR" sz="2000" dirty="0"/>
          </a:p>
          <a:p>
            <a:pPr algn="just"/>
            <a:r>
              <a:rPr lang="fr-FR" sz="2000" b="1" dirty="0">
                <a:solidFill>
                  <a:srgbClr val="C00000"/>
                </a:solidFill>
              </a:rPr>
              <a:t>La mécanique quantique tend vers ce résultat </a:t>
            </a:r>
            <a:r>
              <a:rPr lang="fr-FR" sz="2000" dirty="0">
                <a:solidFill>
                  <a:srgbClr val="C00000"/>
                </a:solidFill>
              </a:rPr>
              <a:t>lorsque l’énergie augmente, mais l’état fondamental a un comportement opposé.</a:t>
            </a:r>
          </a:p>
        </p:txBody>
      </p:sp>
      <p:sp>
        <p:nvSpPr>
          <p:cNvPr id="4" name="Rectangle 3"/>
          <p:cNvSpPr/>
          <p:nvPr/>
        </p:nvSpPr>
        <p:spPr>
          <a:xfrm>
            <a:off x="357158" y="428604"/>
            <a:ext cx="4346190" cy="400110"/>
          </a:xfrm>
          <a:prstGeom prst="rect">
            <a:avLst/>
          </a:prstGeom>
        </p:spPr>
        <p:txBody>
          <a:bodyPr wrap="none">
            <a:spAutoFit/>
          </a:bodyPr>
          <a:lstStyle/>
          <a:p>
            <a:r>
              <a:rPr lang="fr-FR" sz="2000" b="1" u="sng" dirty="0" smtClean="0">
                <a:solidFill>
                  <a:srgbClr val="002060"/>
                </a:solidFill>
              </a:rPr>
              <a:t>2-4 :Comparaison quantique/classique.</a:t>
            </a:r>
            <a:endParaRPr lang="fr-FR" sz="2000" b="1" u="sng"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85728"/>
            <a:ext cx="8715436" cy="4524315"/>
          </a:xfrm>
          <a:prstGeom prst="rect">
            <a:avLst/>
          </a:prstGeom>
        </p:spPr>
        <p:txBody>
          <a:bodyPr wrap="square">
            <a:spAutoFit/>
          </a:bodyPr>
          <a:lstStyle/>
          <a:p>
            <a:r>
              <a:rPr lang="fr-FR" dirty="0" smtClean="0"/>
              <a:t>On aura au voisinage de la position d'équilibre stable :</a:t>
            </a:r>
          </a:p>
          <a:p>
            <a:endParaRPr lang="fr-FR" dirty="0" smtClean="0"/>
          </a:p>
          <a:p>
            <a:endParaRPr lang="fr-FR" dirty="0" smtClean="0"/>
          </a:p>
          <a:p>
            <a:endParaRPr lang="fr-FR" dirty="0" smtClean="0"/>
          </a:p>
          <a:p>
            <a:pPr algn="just"/>
            <a:r>
              <a:rPr lang="fr-FR" dirty="0" smtClean="0"/>
              <a:t>qui est une fonction parabolique de l'écart à la position d'équilibre </a:t>
            </a:r>
            <a:r>
              <a:rPr lang="fr-FR" i="1" cap="small" dirty="0" smtClean="0"/>
              <a:t>x =</a:t>
            </a:r>
            <a:r>
              <a:rPr lang="fr-FR" dirty="0" smtClean="0"/>
              <a:t> </a:t>
            </a:r>
            <a:r>
              <a:rPr lang="fr-FR" dirty="0" err="1" smtClean="0"/>
              <a:t>x</a:t>
            </a:r>
            <a:r>
              <a:rPr lang="fr-FR" baseline="-25000" dirty="0" err="1" smtClean="0"/>
              <a:t>o</a:t>
            </a:r>
            <a:r>
              <a:rPr lang="fr-FR" i="1" cap="small" dirty="0" smtClean="0"/>
              <a:t> . </a:t>
            </a:r>
            <a:r>
              <a:rPr lang="fr-FR" dirty="0" smtClean="0"/>
              <a:t>Cette approximation du potentiel au voisinage de la position d'équilibre est appelée : </a:t>
            </a:r>
            <a:r>
              <a:rPr lang="fr-FR" b="1" dirty="0" smtClean="0">
                <a:solidFill>
                  <a:srgbClr val="FF0000"/>
                </a:solidFill>
              </a:rPr>
              <a:t>approximation harmonique.</a:t>
            </a:r>
            <a:endParaRPr lang="fr-FR" b="1" i="1" dirty="0" smtClean="0">
              <a:solidFill>
                <a:srgbClr val="FF0000"/>
              </a:solidFill>
            </a:endParaRPr>
          </a:p>
          <a:p>
            <a:pPr algn="just"/>
            <a:r>
              <a:rPr lang="fr-FR" dirty="0" smtClean="0"/>
              <a:t>A titre d'exemple on peut citer le potentiel de </a:t>
            </a:r>
            <a:r>
              <a:rPr lang="fr-FR" b="1" i="1" dirty="0" err="1" smtClean="0"/>
              <a:t>Lehnard</a:t>
            </a:r>
            <a:r>
              <a:rPr lang="fr-FR" b="1" i="1" dirty="0" smtClean="0"/>
              <a:t>-Jones </a:t>
            </a:r>
            <a:r>
              <a:rPr lang="fr-FR" dirty="0" smtClean="0"/>
              <a:t>qui décrit l'interaction entre deux atomes distants de r dans un gaz rare et qui est défini par:</a:t>
            </a:r>
            <a:endParaRPr lang="fr-FR" i="1" dirty="0" smtClean="0"/>
          </a:p>
          <a:p>
            <a:endParaRPr lang="fr-FR" dirty="0" smtClean="0"/>
          </a:p>
          <a:p>
            <a:endParaRPr lang="fr-FR" i="1" dirty="0" smtClean="0"/>
          </a:p>
          <a:p>
            <a:endParaRPr lang="fr-FR" i="1" dirty="0" smtClean="0"/>
          </a:p>
          <a:p>
            <a:endParaRPr lang="fr-FR" i="1" dirty="0" smtClean="0"/>
          </a:p>
          <a:p>
            <a:endParaRPr lang="fr-FR" i="1" dirty="0" smtClean="0"/>
          </a:p>
          <a:p>
            <a:endParaRPr lang="fr-FR" i="1" dirty="0" smtClean="0"/>
          </a:p>
          <a:p>
            <a:endParaRPr lang="fr-FR" i="1" dirty="0"/>
          </a:p>
        </p:txBody>
      </p:sp>
      <p:pic>
        <p:nvPicPr>
          <p:cNvPr id="181250" name="Picture 2"/>
          <p:cNvPicPr>
            <a:picLocks noChangeAspect="1" noChangeArrowheads="1"/>
          </p:cNvPicPr>
          <p:nvPr/>
        </p:nvPicPr>
        <p:blipFill>
          <a:blip r:embed="rId3">
            <a:lum bright="-10000" contrast="30000"/>
          </a:blip>
          <a:srcRect/>
          <a:stretch>
            <a:fillRect/>
          </a:stretch>
        </p:blipFill>
        <p:spPr bwMode="auto">
          <a:xfrm>
            <a:off x="2786050" y="714356"/>
            <a:ext cx="2755912" cy="642942"/>
          </a:xfrm>
          <a:prstGeom prst="rect">
            <a:avLst/>
          </a:prstGeom>
          <a:noFill/>
          <a:ln w="9525">
            <a:noFill/>
            <a:miter lim="800000"/>
            <a:headEnd/>
            <a:tailEnd/>
          </a:ln>
          <a:effectLst/>
        </p:spPr>
      </p:pic>
      <p:pic>
        <p:nvPicPr>
          <p:cNvPr id="181251" name="Picture 3"/>
          <p:cNvPicPr>
            <a:picLocks noChangeAspect="1" noChangeArrowheads="1"/>
          </p:cNvPicPr>
          <p:nvPr/>
        </p:nvPicPr>
        <p:blipFill>
          <a:blip r:embed="rId4">
            <a:lum bright="-10000" contrast="30000"/>
          </a:blip>
          <a:srcRect/>
          <a:stretch>
            <a:fillRect/>
          </a:stretch>
        </p:blipFill>
        <p:spPr bwMode="auto">
          <a:xfrm>
            <a:off x="2857488" y="3071810"/>
            <a:ext cx="2928958" cy="785818"/>
          </a:xfrm>
          <a:prstGeom prst="rect">
            <a:avLst/>
          </a:prstGeom>
          <a:noFill/>
          <a:ln w="9525">
            <a:noFill/>
            <a:miter lim="800000"/>
            <a:headEnd/>
            <a:tailEnd/>
          </a:ln>
          <a:effectLst/>
        </p:spPr>
      </p:pic>
      <p:pic>
        <p:nvPicPr>
          <p:cNvPr id="181253" name="Picture 5"/>
          <p:cNvPicPr>
            <a:picLocks noChangeAspect="1" noChangeArrowheads="1"/>
          </p:cNvPicPr>
          <p:nvPr/>
        </p:nvPicPr>
        <p:blipFill>
          <a:blip r:embed="rId5">
            <a:lum bright="30000" contrast="-40000"/>
          </a:blip>
          <a:srcRect/>
          <a:stretch>
            <a:fillRect/>
          </a:stretch>
        </p:blipFill>
        <p:spPr bwMode="auto">
          <a:xfrm>
            <a:off x="2357422" y="3929066"/>
            <a:ext cx="4643470"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7158" y="457200"/>
            <a:ext cx="8572560" cy="3662541"/>
          </a:xfrm>
          <a:prstGeom prst="rect">
            <a:avLst/>
          </a:prstGeom>
          <a:noFill/>
          <a:ln w="9525">
            <a:noFill/>
            <a:miter lim="800000"/>
            <a:headEnd/>
            <a:tailEnd/>
          </a:ln>
          <a:effectLst/>
        </p:spPr>
        <p:txBody>
          <a:bodyPr wrap="square">
            <a:spAutoFit/>
          </a:bodyPr>
          <a:lstStyle/>
          <a:p>
            <a:r>
              <a:rPr lang="fr-FR" sz="2000" b="1" u="sng" dirty="0" smtClean="0">
                <a:solidFill>
                  <a:srgbClr val="002060"/>
                </a:solidFill>
              </a:rPr>
              <a:t>2-4  Forme des opérateurs dans la base  </a:t>
            </a:r>
            <a:r>
              <a:rPr lang="fr-FR" sz="2000" b="1" u="sng" dirty="0" smtClean="0">
                <a:solidFill>
                  <a:srgbClr val="002060"/>
                </a:solidFill>
                <a:latin typeface="Tahoma"/>
                <a:ea typeface="Tahoma"/>
                <a:cs typeface="Tahoma"/>
              </a:rPr>
              <a:t>{|</a:t>
            </a:r>
            <a:r>
              <a:rPr lang="el-GR" sz="2400" u="sng" dirty="0" smtClean="0">
                <a:solidFill>
                  <a:srgbClr val="002060"/>
                </a:solidFill>
                <a:latin typeface="Tahoma"/>
                <a:ea typeface="Tahoma"/>
                <a:cs typeface="Tahoma"/>
              </a:rPr>
              <a:t>φ</a:t>
            </a:r>
            <a:r>
              <a:rPr lang="fr-FR" sz="1400" b="1" u="sng" dirty="0" smtClean="0">
                <a:solidFill>
                  <a:srgbClr val="002060"/>
                </a:solidFill>
                <a:latin typeface="Tahoma"/>
                <a:ea typeface="Tahoma"/>
                <a:cs typeface="Tahoma"/>
              </a:rPr>
              <a:t>n</a:t>
            </a:r>
            <a:r>
              <a:rPr lang="fr-FR" sz="2000" b="1" u="sng" dirty="0" smtClean="0">
                <a:solidFill>
                  <a:srgbClr val="002060"/>
                </a:solidFill>
                <a:latin typeface="Tahoma"/>
                <a:ea typeface="Tahoma"/>
                <a:cs typeface="Tahoma"/>
              </a:rPr>
              <a:t>&gt;}</a:t>
            </a:r>
          </a:p>
          <a:p>
            <a:pPr algn="just"/>
            <a:r>
              <a:rPr lang="fr-FR" sz="2000" dirty="0" smtClean="0"/>
              <a:t>Nous avons vu que dans un problème à une dimension toutes les observables s'expriment en fonction des opérateurs X et </a:t>
            </a:r>
            <a:r>
              <a:rPr lang="fr-FR" sz="2000" i="1" dirty="0" smtClean="0"/>
              <a:t>P.  </a:t>
            </a:r>
            <a:r>
              <a:rPr lang="fr-FR" sz="2000" dirty="0" smtClean="0"/>
              <a:t>Comme X et </a:t>
            </a:r>
            <a:r>
              <a:rPr lang="fr-FR" sz="2000" i="1" dirty="0" smtClean="0"/>
              <a:t>P </a:t>
            </a:r>
            <a:r>
              <a:rPr lang="fr-FR" sz="2000" dirty="0" smtClean="0"/>
              <a:t>sont des combinaisons linéaires des opérateurs a</a:t>
            </a:r>
            <a:r>
              <a:rPr lang="fr-FR" sz="2000" i="1" dirty="0" smtClean="0"/>
              <a:t> </a:t>
            </a:r>
            <a:r>
              <a:rPr lang="fr-FR" sz="2000" dirty="0" smtClean="0"/>
              <a:t>et a</a:t>
            </a:r>
            <a:r>
              <a:rPr lang="fr-FR" sz="2000" baseline="30000" dirty="0" smtClean="0"/>
              <a:t>+ </a:t>
            </a:r>
            <a:r>
              <a:rPr lang="fr-FR" sz="2000" dirty="0" smtClean="0"/>
              <a:t>et que l'action de ces opérateurs sur les vecteurs de base </a:t>
            </a:r>
            <a:r>
              <a:rPr lang="fr-FR" dirty="0" smtClean="0">
                <a:latin typeface="Tahoma"/>
                <a:ea typeface="Tahoma"/>
                <a:cs typeface="Tahoma"/>
              </a:rPr>
              <a:t>{|</a:t>
            </a:r>
            <a:r>
              <a:rPr lang="el-GR" sz="2000" dirty="0" smtClean="0">
                <a:latin typeface="Tahoma"/>
                <a:ea typeface="Tahoma"/>
                <a:cs typeface="Tahoma"/>
              </a:rPr>
              <a:t>φ</a:t>
            </a:r>
            <a:r>
              <a:rPr lang="fr-FR" sz="1200" dirty="0" smtClean="0">
                <a:latin typeface="Tahoma"/>
                <a:ea typeface="Tahoma"/>
                <a:cs typeface="Tahoma"/>
              </a:rPr>
              <a:t>n</a:t>
            </a:r>
            <a:r>
              <a:rPr lang="fr-FR" dirty="0" smtClean="0">
                <a:latin typeface="Tahoma"/>
                <a:ea typeface="Tahoma"/>
                <a:cs typeface="Tahoma"/>
              </a:rPr>
              <a:t>&gt;}</a:t>
            </a:r>
            <a:r>
              <a:rPr lang="fr-FR" dirty="0" smtClean="0"/>
              <a:t>  </a:t>
            </a:r>
            <a:r>
              <a:rPr lang="fr-FR" sz="2000" dirty="0" smtClean="0"/>
              <a:t>est simple, il y a tout intérêt à utiliser la représentation </a:t>
            </a:r>
            <a:r>
              <a:rPr lang="fr-FR" dirty="0" smtClean="0">
                <a:latin typeface="Tahoma"/>
                <a:ea typeface="Tahoma"/>
                <a:cs typeface="Tahoma"/>
              </a:rPr>
              <a:t>{|</a:t>
            </a:r>
            <a:r>
              <a:rPr lang="el-GR" dirty="0" smtClean="0">
                <a:latin typeface="Tahoma"/>
                <a:ea typeface="Tahoma"/>
                <a:cs typeface="Tahoma"/>
              </a:rPr>
              <a:t>φ</a:t>
            </a:r>
            <a:r>
              <a:rPr lang="fr-FR" sz="1200" dirty="0" smtClean="0">
                <a:latin typeface="Tahoma"/>
                <a:ea typeface="Tahoma"/>
                <a:cs typeface="Tahoma"/>
              </a:rPr>
              <a:t>n</a:t>
            </a:r>
            <a:r>
              <a:rPr lang="fr-FR" dirty="0" smtClean="0">
                <a:latin typeface="Tahoma"/>
                <a:ea typeface="Tahoma"/>
                <a:cs typeface="Tahoma"/>
              </a:rPr>
              <a:t>&gt;}</a:t>
            </a:r>
            <a:r>
              <a:rPr lang="fr-FR" dirty="0" smtClean="0"/>
              <a:t> </a:t>
            </a:r>
            <a:r>
              <a:rPr lang="fr-FR" sz="2000" dirty="0" smtClean="0"/>
              <a:t>pour calculer les éléments de matrice et les valeurs moyennes de ces observables.</a:t>
            </a:r>
          </a:p>
          <a:p>
            <a:pPr algn="just"/>
            <a:r>
              <a:rPr lang="fr-FR" sz="2000" dirty="0" smtClean="0"/>
              <a:t>On note souvent l’opérateur  N = a</a:t>
            </a:r>
            <a:r>
              <a:rPr lang="fr-FR" sz="2000" baseline="30000" dirty="0" smtClean="0"/>
              <a:t>+</a:t>
            </a:r>
            <a:r>
              <a:rPr lang="fr-FR" sz="2000" dirty="0" smtClean="0"/>
              <a:t> a, de telle sorte que  H = N + </a:t>
            </a:r>
            <a:r>
              <a:rPr lang="fr-FR" sz="2400" dirty="0" smtClean="0"/>
              <a:t>½</a:t>
            </a:r>
          </a:p>
          <a:p>
            <a:pPr algn="just"/>
            <a:r>
              <a:rPr lang="fr-FR" sz="2000" dirty="0" smtClean="0"/>
              <a:t>On peut alors écrire dans la représentation </a:t>
            </a:r>
            <a:r>
              <a:rPr lang="fr-FR" dirty="0" smtClean="0">
                <a:latin typeface="Tahoma"/>
                <a:ea typeface="Tahoma"/>
                <a:cs typeface="Tahoma"/>
              </a:rPr>
              <a:t>{|</a:t>
            </a:r>
            <a:r>
              <a:rPr lang="el-GR" dirty="0" smtClean="0">
                <a:latin typeface="Tahoma"/>
                <a:ea typeface="Tahoma"/>
                <a:cs typeface="Tahoma"/>
              </a:rPr>
              <a:t>φ</a:t>
            </a:r>
            <a:r>
              <a:rPr lang="fr-FR" sz="1200" dirty="0" smtClean="0">
                <a:latin typeface="Tahoma"/>
                <a:ea typeface="Tahoma"/>
                <a:cs typeface="Tahoma"/>
              </a:rPr>
              <a:t>n</a:t>
            </a:r>
            <a:r>
              <a:rPr lang="fr-FR" dirty="0" smtClean="0">
                <a:latin typeface="Tahoma"/>
                <a:ea typeface="Tahoma"/>
                <a:cs typeface="Tahoma"/>
              </a:rPr>
              <a:t>&gt;}</a:t>
            </a:r>
            <a:r>
              <a:rPr lang="fr-FR" dirty="0" smtClean="0"/>
              <a:t> :</a:t>
            </a:r>
            <a:endParaRPr lang="fr-FR" sz="2000" dirty="0" smtClean="0"/>
          </a:p>
          <a:p>
            <a:pPr algn="just"/>
            <a:endParaRPr lang="fr-FR" sz="2000" dirty="0" smtClean="0"/>
          </a:p>
          <a:p>
            <a:endParaRPr lang="fr-FR" sz="2000" b="1" u="sng" dirty="0">
              <a:solidFill>
                <a:srgbClr val="002060"/>
              </a:solidFill>
            </a:endParaRPr>
          </a:p>
        </p:txBody>
      </p:sp>
      <p:sp>
        <p:nvSpPr>
          <p:cNvPr id="3" name="Rectangle 2"/>
          <p:cNvSpPr/>
          <p:nvPr/>
        </p:nvSpPr>
        <p:spPr>
          <a:xfrm>
            <a:off x="6215074" y="2559602"/>
            <a:ext cx="300082" cy="369332"/>
          </a:xfrm>
          <a:prstGeom prst="rect">
            <a:avLst/>
          </a:prstGeom>
        </p:spPr>
        <p:txBody>
          <a:bodyPr wrap="none">
            <a:spAutoFit/>
          </a:bodyPr>
          <a:lstStyle/>
          <a:p>
            <a:r>
              <a:rPr lang="fr-FR" dirty="0" smtClean="0"/>
              <a:t>^</a:t>
            </a:r>
            <a:endParaRPr lang="fr-FR" dirty="0"/>
          </a:p>
        </p:txBody>
      </p:sp>
      <p:pic>
        <p:nvPicPr>
          <p:cNvPr id="186370" name="Picture 2"/>
          <p:cNvPicPr>
            <a:picLocks noChangeAspect="1" noChangeArrowheads="1"/>
          </p:cNvPicPr>
          <p:nvPr/>
        </p:nvPicPr>
        <p:blipFill>
          <a:blip r:embed="rId2">
            <a:lum bright="-30000" contrast="30000"/>
          </a:blip>
          <a:srcRect/>
          <a:stretch>
            <a:fillRect/>
          </a:stretch>
        </p:blipFill>
        <p:spPr bwMode="auto">
          <a:xfrm>
            <a:off x="1214414" y="3500438"/>
            <a:ext cx="6786880"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6881756" cy="369332"/>
          </a:xfrm>
          <a:prstGeom prst="rect">
            <a:avLst/>
          </a:prstGeom>
        </p:spPr>
        <p:txBody>
          <a:bodyPr wrap="none">
            <a:spAutoFit/>
          </a:bodyPr>
          <a:lstStyle/>
          <a:p>
            <a:r>
              <a:rPr lang="fr-FR" dirty="0" smtClean="0"/>
              <a:t>Les matrices représentant N, a et  a</a:t>
            </a:r>
            <a:r>
              <a:rPr lang="fr-FR" baseline="30000" dirty="0" smtClean="0"/>
              <a:t>+</a:t>
            </a:r>
            <a:r>
              <a:rPr lang="fr-FR" dirty="0" smtClean="0"/>
              <a:t> dans la base </a:t>
            </a:r>
            <a:r>
              <a:rPr lang="fr-FR" b="1" dirty="0" smtClean="0">
                <a:latin typeface="Tahoma"/>
                <a:ea typeface="Tahoma"/>
                <a:cs typeface="Tahoma"/>
              </a:rPr>
              <a:t>{|</a:t>
            </a:r>
            <a:r>
              <a:rPr lang="el-GR" dirty="0" smtClean="0">
                <a:latin typeface="Tahoma"/>
                <a:ea typeface="Tahoma"/>
                <a:cs typeface="Tahoma"/>
              </a:rPr>
              <a:t>φ</a:t>
            </a:r>
            <a:r>
              <a:rPr lang="fr-FR" sz="1200" b="1" dirty="0" smtClean="0">
                <a:latin typeface="Tahoma"/>
                <a:ea typeface="Tahoma"/>
                <a:cs typeface="Tahoma"/>
              </a:rPr>
              <a:t>n</a:t>
            </a:r>
            <a:r>
              <a:rPr lang="fr-FR" b="1" dirty="0" smtClean="0">
                <a:latin typeface="Tahoma"/>
                <a:ea typeface="Tahoma"/>
                <a:cs typeface="Tahoma"/>
              </a:rPr>
              <a:t>&gt;}</a:t>
            </a:r>
            <a:r>
              <a:rPr lang="fr-FR" dirty="0" smtClean="0"/>
              <a:t> s’écrivent:  </a:t>
            </a:r>
            <a:endParaRPr lang="fr-FR" dirty="0"/>
          </a:p>
        </p:txBody>
      </p:sp>
      <p:pic>
        <p:nvPicPr>
          <p:cNvPr id="187394" name="Picture 2"/>
          <p:cNvPicPr>
            <a:picLocks noChangeAspect="1" noChangeArrowheads="1"/>
          </p:cNvPicPr>
          <p:nvPr/>
        </p:nvPicPr>
        <p:blipFill>
          <a:blip r:embed="rId2">
            <a:lum bright="-30000" contrast="30000"/>
          </a:blip>
          <a:srcRect/>
          <a:stretch>
            <a:fillRect/>
          </a:stretch>
        </p:blipFill>
        <p:spPr bwMode="auto">
          <a:xfrm>
            <a:off x="2428860" y="642918"/>
            <a:ext cx="4071966" cy="2428892"/>
          </a:xfrm>
          <a:prstGeom prst="rect">
            <a:avLst/>
          </a:prstGeom>
          <a:noFill/>
          <a:ln w="9525">
            <a:noFill/>
            <a:miter lim="800000"/>
            <a:headEnd/>
            <a:tailEnd/>
          </a:ln>
          <a:effectLst/>
        </p:spPr>
      </p:pic>
      <p:pic>
        <p:nvPicPr>
          <p:cNvPr id="174081" name="Picture 1"/>
          <p:cNvPicPr>
            <a:picLocks noChangeAspect="1" noChangeArrowheads="1"/>
          </p:cNvPicPr>
          <p:nvPr/>
        </p:nvPicPr>
        <p:blipFill>
          <a:blip r:embed="rId3">
            <a:lum bright="-30000" contrast="30000"/>
          </a:blip>
          <a:srcRect/>
          <a:stretch>
            <a:fillRect/>
          </a:stretch>
        </p:blipFill>
        <p:spPr bwMode="auto">
          <a:xfrm>
            <a:off x="357158" y="3214686"/>
            <a:ext cx="4143404" cy="2786082"/>
          </a:xfrm>
          <a:prstGeom prst="rect">
            <a:avLst/>
          </a:prstGeom>
          <a:noFill/>
          <a:ln w="9525">
            <a:noFill/>
            <a:miter lim="800000"/>
            <a:headEnd/>
            <a:tailEnd/>
          </a:ln>
          <a:effectLst/>
        </p:spPr>
      </p:pic>
      <p:pic>
        <p:nvPicPr>
          <p:cNvPr id="174082" name="Picture 2"/>
          <p:cNvPicPr>
            <a:picLocks noChangeAspect="1" noChangeArrowheads="1"/>
          </p:cNvPicPr>
          <p:nvPr/>
        </p:nvPicPr>
        <p:blipFill>
          <a:blip r:embed="rId4">
            <a:lum bright="-30000" contrast="30000"/>
          </a:blip>
          <a:srcRect/>
          <a:stretch>
            <a:fillRect/>
          </a:stretch>
        </p:blipFill>
        <p:spPr bwMode="auto">
          <a:xfrm>
            <a:off x="4929190" y="3214686"/>
            <a:ext cx="3786214" cy="2786082"/>
          </a:xfrm>
          <a:prstGeom prst="rect">
            <a:avLst/>
          </a:prstGeom>
          <a:noFill/>
          <a:ln w="9525">
            <a:noFill/>
            <a:miter lim="800000"/>
            <a:headEnd/>
            <a:tailEnd/>
          </a:ln>
          <a:effectLst/>
        </p:spPr>
      </p:pic>
      <p:sp>
        <p:nvSpPr>
          <p:cNvPr id="6" name="Rectangle 5"/>
          <p:cNvSpPr/>
          <p:nvPr/>
        </p:nvSpPr>
        <p:spPr>
          <a:xfrm>
            <a:off x="571472" y="6140255"/>
            <a:ext cx="8286808" cy="646331"/>
          </a:xfrm>
          <a:prstGeom prst="rect">
            <a:avLst/>
          </a:prstGeom>
        </p:spPr>
        <p:txBody>
          <a:bodyPr wrap="square">
            <a:spAutoFit/>
          </a:bodyPr>
          <a:lstStyle/>
          <a:p>
            <a:pPr algn="just"/>
            <a:r>
              <a:rPr lang="fr-FR" dirty="0" smtClean="0">
                <a:solidFill>
                  <a:srgbClr val="C00000"/>
                </a:solidFill>
              </a:rPr>
              <a:t>Les matrices représentant </a:t>
            </a:r>
            <a:r>
              <a:rPr lang="en-US" i="1" dirty="0" smtClean="0">
                <a:solidFill>
                  <a:srgbClr val="C00000"/>
                </a:solidFill>
              </a:rPr>
              <a:t>X </a:t>
            </a:r>
            <a:r>
              <a:rPr lang="fr-FR" dirty="0" smtClean="0">
                <a:solidFill>
                  <a:srgbClr val="C00000"/>
                </a:solidFill>
              </a:rPr>
              <a:t>et </a:t>
            </a:r>
            <a:r>
              <a:rPr lang="fr-FR" i="1" dirty="0" smtClean="0">
                <a:solidFill>
                  <a:srgbClr val="C00000"/>
                </a:solidFill>
              </a:rPr>
              <a:t>P </a:t>
            </a:r>
            <a:r>
              <a:rPr lang="fr-FR" dirty="0" smtClean="0">
                <a:solidFill>
                  <a:srgbClr val="C00000"/>
                </a:solidFill>
              </a:rPr>
              <a:t>sont  hermétiques et se déduisent simplement des deux dernières matrices précédentes</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572560" cy="6417141"/>
          </a:xfrm>
          <a:prstGeom prst="rect">
            <a:avLst/>
          </a:prstGeom>
        </p:spPr>
        <p:txBody>
          <a:bodyPr wrap="square">
            <a:spAutoFit/>
          </a:bodyPr>
          <a:lstStyle/>
          <a:p>
            <a:r>
              <a:rPr lang="fr-FR" sz="2000" b="1" u="sng" dirty="0" smtClean="0">
                <a:solidFill>
                  <a:srgbClr val="002060"/>
                </a:solidFill>
              </a:rPr>
              <a:t>2-5 :Valeurs moyennes des opérateurs </a:t>
            </a:r>
            <a:r>
              <a:rPr lang="en-US" sz="2000" b="1" u="sng" dirty="0" smtClean="0">
                <a:solidFill>
                  <a:srgbClr val="002060"/>
                </a:solidFill>
              </a:rPr>
              <a:t>X </a:t>
            </a:r>
            <a:r>
              <a:rPr lang="fr-FR" sz="2000" b="1" u="sng" dirty="0" smtClean="0">
                <a:solidFill>
                  <a:srgbClr val="002060"/>
                </a:solidFill>
              </a:rPr>
              <a:t>et P dans l'état </a:t>
            </a:r>
            <a:r>
              <a:rPr lang="fr-FR" sz="2000" b="1" u="sng" dirty="0" smtClean="0">
                <a:solidFill>
                  <a:srgbClr val="002060"/>
                </a:solidFill>
                <a:latin typeface="Tahoma"/>
                <a:ea typeface="Tahoma"/>
                <a:cs typeface="Tahoma"/>
              </a:rPr>
              <a:t>|</a:t>
            </a:r>
            <a:r>
              <a:rPr lang="el-GR" sz="2400" u="sng" dirty="0" smtClean="0">
                <a:solidFill>
                  <a:srgbClr val="002060"/>
                </a:solidFill>
                <a:latin typeface="Tahoma"/>
                <a:ea typeface="Tahoma"/>
                <a:cs typeface="Tahoma"/>
              </a:rPr>
              <a:t>φ</a:t>
            </a:r>
            <a:r>
              <a:rPr lang="fr-FR" sz="1400" b="1" u="sng" dirty="0" smtClean="0">
                <a:solidFill>
                  <a:srgbClr val="002060"/>
                </a:solidFill>
                <a:latin typeface="Tahoma"/>
                <a:ea typeface="Tahoma"/>
                <a:cs typeface="Tahoma"/>
              </a:rPr>
              <a:t>n</a:t>
            </a:r>
            <a:r>
              <a:rPr lang="fr-FR" sz="2000" b="1" u="sng" dirty="0" smtClean="0">
                <a:solidFill>
                  <a:srgbClr val="002060"/>
                </a:solidFill>
                <a:latin typeface="Tahoma"/>
                <a:ea typeface="Tahoma"/>
                <a:cs typeface="Tahoma"/>
              </a:rPr>
              <a:t>&gt;</a:t>
            </a:r>
            <a:endParaRPr lang="fr-FR" sz="2000" b="1" u="sng" dirty="0" smtClean="0">
              <a:solidFill>
                <a:srgbClr val="002060"/>
              </a:solidFill>
            </a:endParaRPr>
          </a:p>
          <a:p>
            <a:endParaRPr lang="fr-FR" b="1" dirty="0" smtClean="0"/>
          </a:p>
          <a:p>
            <a:pPr algn="just"/>
            <a:r>
              <a:rPr lang="fr-FR" dirty="0" smtClean="0"/>
              <a:t>Nous allons calculer les valeurs moyennes de </a:t>
            </a:r>
            <a:r>
              <a:rPr lang="en-US" i="1" dirty="0" smtClean="0"/>
              <a:t>X </a:t>
            </a:r>
            <a:r>
              <a:rPr lang="fr-FR" dirty="0" smtClean="0"/>
              <a:t>et </a:t>
            </a:r>
            <a:r>
              <a:rPr lang="fr-FR" i="1" dirty="0" smtClean="0"/>
              <a:t>P </a:t>
            </a:r>
            <a:r>
              <a:rPr lang="fr-FR" dirty="0" smtClean="0"/>
              <a:t>ainsi que leurs écarts quadratiques moyens dans les états </a:t>
            </a:r>
            <a:r>
              <a:rPr lang="fr-FR" dirty="0" smtClean="0">
                <a:latin typeface="Tahoma"/>
                <a:ea typeface="Tahoma"/>
                <a:cs typeface="Tahoma"/>
              </a:rPr>
              <a:t>|</a:t>
            </a:r>
            <a:r>
              <a:rPr lang="el-GR" dirty="0" smtClean="0">
                <a:latin typeface="Tahoma"/>
                <a:ea typeface="Tahoma"/>
                <a:cs typeface="Tahoma"/>
              </a:rPr>
              <a:t>φ</a:t>
            </a:r>
            <a:r>
              <a:rPr lang="fr-FR" sz="1200" dirty="0" smtClean="0">
                <a:latin typeface="Tahoma"/>
                <a:ea typeface="Tahoma"/>
                <a:cs typeface="Tahoma"/>
              </a:rPr>
              <a:t>n</a:t>
            </a:r>
            <a:r>
              <a:rPr lang="fr-FR" dirty="0" smtClean="0">
                <a:latin typeface="Tahoma"/>
                <a:ea typeface="Tahoma"/>
                <a:cs typeface="Tahoma"/>
              </a:rPr>
              <a:t>&gt;</a:t>
            </a:r>
            <a:r>
              <a:rPr lang="fr-FR" dirty="0" smtClean="0"/>
              <a:t>, ce qui nous permettra de vérifier le principe d'incertitude de Heisenberg. On établira ensuite les équations d'évolution de ces valeurs moyennes et on montrera qu'elles obéissent aux équations d'évolution classiques.</a:t>
            </a:r>
          </a:p>
          <a:p>
            <a:pPr algn="just"/>
            <a:endParaRPr lang="fr-FR" dirty="0" smtClean="0"/>
          </a:p>
          <a:p>
            <a:r>
              <a:rPr lang="fr-FR" b="1" dirty="0" smtClean="0">
                <a:solidFill>
                  <a:srgbClr val="C00000"/>
                </a:solidFill>
              </a:rPr>
              <a:t>a.   Valeurs moyennes et écarts quadratiques moyens de </a:t>
            </a:r>
            <a:r>
              <a:rPr lang="en-US" b="1" i="1" dirty="0" smtClean="0">
                <a:solidFill>
                  <a:srgbClr val="C00000"/>
                </a:solidFill>
              </a:rPr>
              <a:t>X </a:t>
            </a:r>
            <a:r>
              <a:rPr lang="fr-FR" b="1" dirty="0" smtClean="0">
                <a:solidFill>
                  <a:srgbClr val="C00000"/>
                </a:solidFill>
              </a:rPr>
              <a:t>et </a:t>
            </a:r>
            <a:r>
              <a:rPr lang="fr-FR" b="1" i="1" dirty="0" smtClean="0">
                <a:solidFill>
                  <a:srgbClr val="C00000"/>
                </a:solidFill>
              </a:rPr>
              <a:t>P</a:t>
            </a:r>
          </a:p>
          <a:p>
            <a:pPr algn="just"/>
            <a:r>
              <a:rPr lang="fr-FR" dirty="0" smtClean="0"/>
              <a:t>Comme </a:t>
            </a:r>
            <a:r>
              <a:rPr lang="en-US" i="1" dirty="0" smtClean="0"/>
              <a:t>X </a:t>
            </a:r>
            <a:r>
              <a:rPr lang="fr-FR" dirty="0" smtClean="0"/>
              <a:t>et </a:t>
            </a:r>
            <a:r>
              <a:rPr lang="fr-FR" i="1" dirty="0" smtClean="0"/>
              <a:t>P </a:t>
            </a:r>
            <a:r>
              <a:rPr lang="fr-FR" dirty="0" smtClean="0"/>
              <a:t>ne commutent pas avec l'</a:t>
            </a:r>
            <a:r>
              <a:rPr lang="fr-FR" dirty="0" err="1" smtClean="0"/>
              <a:t>hamiltonien</a:t>
            </a:r>
            <a:r>
              <a:rPr lang="fr-FR" dirty="0" smtClean="0"/>
              <a:t> </a:t>
            </a:r>
            <a:r>
              <a:rPr lang="fr-FR" i="1" dirty="0" smtClean="0"/>
              <a:t>H, </a:t>
            </a:r>
            <a:r>
              <a:rPr lang="fr-FR" dirty="0" smtClean="0"/>
              <a:t>les états propres </a:t>
            </a:r>
            <a:r>
              <a:rPr lang="fr-FR" dirty="0" smtClean="0">
                <a:latin typeface="Tahoma"/>
                <a:ea typeface="Tahoma"/>
                <a:cs typeface="Tahoma"/>
              </a:rPr>
              <a:t>|</a:t>
            </a:r>
            <a:r>
              <a:rPr lang="el-GR" dirty="0" smtClean="0">
                <a:latin typeface="Tahoma"/>
                <a:ea typeface="Tahoma"/>
                <a:cs typeface="Tahoma"/>
              </a:rPr>
              <a:t>φ</a:t>
            </a:r>
            <a:r>
              <a:rPr lang="fr-FR" sz="1200" dirty="0" smtClean="0">
                <a:latin typeface="Tahoma"/>
                <a:ea typeface="Tahoma"/>
                <a:cs typeface="Tahoma"/>
              </a:rPr>
              <a:t>n</a:t>
            </a:r>
            <a:r>
              <a:rPr lang="fr-FR" dirty="0" smtClean="0">
                <a:latin typeface="Tahoma"/>
                <a:ea typeface="Tahoma"/>
                <a:cs typeface="Tahoma"/>
              </a:rPr>
              <a:t>&gt;</a:t>
            </a:r>
            <a:r>
              <a:rPr lang="fr-FR" dirty="0" smtClean="0"/>
              <a:t> de </a:t>
            </a:r>
            <a:r>
              <a:rPr lang="en-US" i="1" dirty="0" smtClean="0"/>
              <a:t>H  </a:t>
            </a:r>
            <a:r>
              <a:rPr lang="fr-FR" dirty="0" smtClean="0"/>
              <a:t>ne sont pas états propres de X et </a:t>
            </a:r>
            <a:r>
              <a:rPr lang="fr-FR" i="1" dirty="0" smtClean="0"/>
              <a:t>P</a:t>
            </a:r>
            <a:r>
              <a:rPr lang="fr-FR" dirty="0" smtClean="0"/>
              <a:t> . Le résultat de la mesure de l'observable X ou </a:t>
            </a:r>
            <a:r>
              <a:rPr lang="fr-FR" i="1" dirty="0" smtClean="0"/>
              <a:t>P </a:t>
            </a:r>
            <a:r>
              <a:rPr lang="fr-FR" dirty="0" smtClean="0"/>
              <a:t>sur un oscillateur dans l'état </a:t>
            </a:r>
            <a:r>
              <a:rPr lang="fr-FR" dirty="0" smtClean="0">
                <a:latin typeface="Tahoma"/>
                <a:ea typeface="Tahoma"/>
                <a:cs typeface="Tahoma"/>
              </a:rPr>
              <a:t>|</a:t>
            </a:r>
            <a:r>
              <a:rPr lang="el-GR" dirty="0" smtClean="0">
                <a:latin typeface="Tahoma"/>
                <a:ea typeface="Tahoma"/>
                <a:cs typeface="Tahoma"/>
              </a:rPr>
              <a:t>φ</a:t>
            </a:r>
            <a:r>
              <a:rPr lang="fr-FR" sz="1200" dirty="0" smtClean="0">
                <a:latin typeface="Tahoma"/>
                <a:ea typeface="Tahoma"/>
                <a:cs typeface="Tahoma"/>
              </a:rPr>
              <a:t>n</a:t>
            </a:r>
            <a:r>
              <a:rPr lang="fr-FR" dirty="0" smtClean="0">
                <a:latin typeface="Tahoma"/>
                <a:ea typeface="Tahoma"/>
                <a:cs typeface="Tahoma"/>
              </a:rPr>
              <a:t>&gt;</a:t>
            </a:r>
            <a:r>
              <a:rPr lang="fr-FR" b="1" dirty="0" smtClean="0">
                <a:latin typeface="Tahoma"/>
                <a:ea typeface="Tahoma"/>
                <a:cs typeface="Tahoma"/>
              </a:rPr>
              <a:t> </a:t>
            </a:r>
            <a:r>
              <a:rPr lang="fr-FR" dirty="0" smtClean="0"/>
              <a:t>n'est donc pas certain et on ne peut l'obtenir qu'avec une certaine probabilité :</a:t>
            </a:r>
          </a:p>
          <a:p>
            <a:pPr algn="just"/>
            <a:r>
              <a:rPr lang="fr-FR" dirty="0" smtClean="0"/>
              <a:t>-La probabilité de trouver pour </a:t>
            </a:r>
            <a:r>
              <a:rPr lang="en-US" i="1" dirty="0" smtClean="0"/>
              <a:t>X </a:t>
            </a:r>
            <a:r>
              <a:rPr lang="fr-FR" dirty="0" smtClean="0"/>
              <a:t>un résultat compris entre </a:t>
            </a:r>
            <a:r>
              <a:rPr lang="fr-FR" i="1" dirty="0" smtClean="0"/>
              <a:t>x </a:t>
            </a:r>
            <a:r>
              <a:rPr lang="fr-FR" dirty="0" smtClean="0"/>
              <a:t>et </a:t>
            </a:r>
            <a:r>
              <a:rPr lang="fr-FR" i="1" dirty="0" smtClean="0"/>
              <a:t>x </a:t>
            </a:r>
            <a:r>
              <a:rPr lang="fr-FR" dirty="0" smtClean="0"/>
              <a:t>+ </a:t>
            </a:r>
            <a:r>
              <a:rPr lang="fr-FR" i="1" dirty="0" err="1" smtClean="0"/>
              <a:t>dx</a:t>
            </a:r>
            <a:r>
              <a:rPr lang="fr-FR" i="1" dirty="0" smtClean="0"/>
              <a:t> </a:t>
            </a:r>
            <a:r>
              <a:rPr lang="fr-FR" dirty="0" smtClean="0"/>
              <a:t>est </a:t>
            </a:r>
          </a:p>
          <a:p>
            <a:pPr algn="just"/>
            <a:endParaRPr lang="fr-FR" sz="900" dirty="0" smtClean="0"/>
          </a:p>
          <a:p>
            <a:pPr algn="just"/>
            <a:r>
              <a:rPr lang="fr-FR" dirty="0" smtClean="0"/>
              <a:t>-La probabilité de trouver pour </a:t>
            </a:r>
            <a:r>
              <a:rPr lang="fr-FR" i="1" dirty="0" smtClean="0"/>
              <a:t>P </a:t>
            </a:r>
            <a:r>
              <a:rPr lang="fr-FR" dirty="0" smtClean="0"/>
              <a:t>un résultat compris entre </a:t>
            </a:r>
            <a:r>
              <a:rPr lang="fr-FR" i="1" dirty="0" smtClean="0"/>
              <a:t>p </a:t>
            </a:r>
            <a:r>
              <a:rPr lang="fr-FR" dirty="0" smtClean="0"/>
              <a:t>et </a:t>
            </a:r>
            <a:r>
              <a:rPr lang="fr-FR" i="1" dirty="0" smtClean="0"/>
              <a:t>p + </a:t>
            </a:r>
            <a:r>
              <a:rPr lang="fr-FR" i="1" dirty="0" err="1" smtClean="0"/>
              <a:t>dp</a:t>
            </a:r>
            <a:r>
              <a:rPr lang="fr-FR" i="1" dirty="0" smtClean="0"/>
              <a:t> </a:t>
            </a:r>
            <a:r>
              <a:rPr lang="fr-FR" dirty="0" smtClean="0"/>
              <a:t>est</a:t>
            </a:r>
          </a:p>
          <a:p>
            <a:pPr algn="just"/>
            <a:endParaRPr lang="fr-FR" dirty="0" smtClean="0"/>
          </a:p>
          <a:p>
            <a:pPr algn="just"/>
            <a:r>
              <a:rPr lang="fr-FR" dirty="0" smtClean="0"/>
              <a:t>Comme :  </a:t>
            </a:r>
          </a:p>
          <a:p>
            <a:r>
              <a:rPr lang="fr-FR" dirty="0" smtClean="0"/>
              <a:t/>
            </a:r>
            <a:br>
              <a:rPr lang="fr-FR" dirty="0" smtClean="0"/>
            </a:br>
            <a:endParaRPr lang="fr-FR" dirty="0" smtClean="0"/>
          </a:p>
          <a:p>
            <a:endParaRPr lang="fr-FR" dirty="0" smtClean="0"/>
          </a:p>
          <a:p>
            <a:r>
              <a:rPr lang="fr-FR" dirty="0" smtClean="0"/>
              <a:t>On obtient: </a:t>
            </a:r>
          </a:p>
          <a:p>
            <a:endParaRPr lang="fr-FR" dirty="0" smtClean="0"/>
          </a:p>
          <a:p>
            <a:endParaRPr lang="fr-FR" dirty="0"/>
          </a:p>
        </p:txBody>
      </p:sp>
      <p:pic>
        <p:nvPicPr>
          <p:cNvPr id="189442" name="Picture 2"/>
          <p:cNvPicPr>
            <a:picLocks noChangeAspect="1" noChangeArrowheads="1"/>
          </p:cNvPicPr>
          <p:nvPr/>
        </p:nvPicPr>
        <p:blipFill>
          <a:blip r:embed="rId2">
            <a:lum bright="-30000" contrast="30000"/>
          </a:blip>
          <a:srcRect/>
          <a:stretch>
            <a:fillRect/>
          </a:stretch>
        </p:blipFill>
        <p:spPr bwMode="auto">
          <a:xfrm>
            <a:off x="7143768" y="3786190"/>
            <a:ext cx="1051846" cy="341314"/>
          </a:xfrm>
          <a:prstGeom prst="rect">
            <a:avLst/>
          </a:prstGeom>
          <a:noFill/>
          <a:ln w="9525">
            <a:noFill/>
            <a:miter lim="800000"/>
            <a:headEnd/>
            <a:tailEnd/>
          </a:ln>
          <a:effectLst/>
        </p:spPr>
      </p:pic>
      <p:pic>
        <p:nvPicPr>
          <p:cNvPr id="189443" name="Picture 3"/>
          <p:cNvPicPr>
            <a:picLocks noChangeAspect="1" noChangeArrowheads="1"/>
          </p:cNvPicPr>
          <p:nvPr/>
        </p:nvPicPr>
        <p:blipFill>
          <a:blip r:embed="rId3">
            <a:lum bright="-30000" contrast="30000"/>
          </a:blip>
          <a:srcRect/>
          <a:stretch>
            <a:fillRect/>
          </a:stretch>
        </p:blipFill>
        <p:spPr bwMode="auto">
          <a:xfrm>
            <a:off x="7143768" y="4143380"/>
            <a:ext cx="1103317" cy="371604"/>
          </a:xfrm>
          <a:prstGeom prst="rect">
            <a:avLst/>
          </a:prstGeom>
          <a:noFill/>
          <a:ln w="9525">
            <a:noFill/>
            <a:miter lim="800000"/>
            <a:headEnd/>
            <a:tailEnd/>
          </a:ln>
          <a:effectLst/>
        </p:spPr>
      </p:pic>
      <p:pic>
        <p:nvPicPr>
          <p:cNvPr id="189445" name="Picture 5"/>
          <p:cNvPicPr>
            <a:picLocks noChangeAspect="1" noChangeArrowheads="1"/>
          </p:cNvPicPr>
          <p:nvPr/>
        </p:nvPicPr>
        <p:blipFill>
          <a:blip r:embed="rId4">
            <a:lum bright="-30000" contrast="30000"/>
          </a:blip>
          <a:srcRect/>
          <a:stretch>
            <a:fillRect/>
          </a:stretch>
        </p:blipFill>
        <p:spPr bwMode="auto">
          <a:xfrm>
            <a:off x="2000232" y="6000768"/>
            <a:ext cx="2000264" cy="642942"/>
          </a:xfrm>
          <a:prstGeom prst="rect">
            <a:avLst/>
          </a:prstGeom>
          <a:noFill/>
          <a:ln w="9525">
            <a:noFill/>
            <a:miter lim="800000"/>
            <a:headEnd/>
            <a:tailEnd/>
          </a:ln>
          <a:effectLst/>
        </p:spPr>
      </p:pic>
      <p:pic>
        <p:nvPicPr>
          <p:cNvPr id="3" name="Picture 2"/>
          <p:cNvPicPr>
            <a:picLocks noChangeAspect="1" noChangeArrowheads="1"/>
          </p:cNvPicPr>
          <p:nvPr/>
        </p:nvPicPr>
        <p:blipFill>
          <a:blip r:embed="rId5">
            <a:lum bright="-30000" contrast="30000"/>
          </a:blip>
          <a:srcRect/>
          <a:stretch>
            <a:fillRect/>
          </a:stretch>
        </p:blipFill>
        <p:spPr bwMode="auto">
          <a:xfrm>
            <a:off x="1928805" y="4643446"/>
            <a:ext cx="2105448"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572560" cy="6463308"/>
          </a:xfrm>
          <a:prstGeom prst="rect">
            <a:avLst/>
          </a:prstGeom>
        </p:spPr>
        <p:txBody>
          <a:bodyPr wrap="square">
            <a:spAutoFit/>
          </a:bodyPr>
          <a:lstStyle/>
          <a:p>
            <a:r>
              <a:rPr lang="fr-FR" dirty="0" smtClean="0"/>
              <a:t>Les valeurs moyennes des observables position X et impulsion P sont donc nulles lorsque l'oscillateur est dans l'état </a:t>
            </a:r>
            <a:r>
              <a:rPr lang="fr-FR" dirty="0" smtClean="0">
                <a:latin typeface="Tahoma"/>
                <a:ea typeface="Tahoma"/>
                <a:cs typeface="Tahoma"/>
              </a:rPr>
              <a:t>|</a:t>
            </a:r>
            <a:r>
              <a:rPr lang="el-GR" dirty="0" smtClean="0">
                <a:latin typeface="Tahoma"/>
                <a:ea typeface="Tahoma"/>
                <a:cs typeface="Tahoma"/>
              </a:rPr>
              <a:t>φ</a:t>
            </a:r>
            <a:r>
              <a:rPr lang="fr-FR" sz="1200" dirty="0" smtClean="0">
                <a:latin typeface="Tahoma"/>
                <a:ea typeface="Tahoma"/>
                <a:cs typeface="Tahoma"/>
              </a:rPr>
              <a:t>n</a:t>
            </a:r>
            <a:r>
              <a:rPr lang="fr-FR" dirty="0" smtClean="0">
                <a:latin typeface="Tahoma"/>
                <a:ea typeface="Tahoma"/>
                <a:cs typeface="Tahoma"/>
              </a:rPr>
              <a:t>&gt;</a:t>
            </a:r>
            <a:r>
              <a:rPr lang="fr-FR" dirty="0" smtClean="0"/>
              <a:t> </a:t>
            </a:r>
            <a:r>
              <a:rPr lang="fr-FR" i="1" dirty="0" smtClean="0"/>
              <a:t>.</a:t>
            </a:r>
            <a:endParaRPr lang="fr-FR" dirty="0" smtClean="0"/>
          </a:p>
          <a:p>
            <a:r>
              <a:rPr lang="fr-FR" dirty="0" smtClean="0"/>
              <a:t>Calculons alors les écarts quadratiques moyens </a:t>
            </a:r>
            <a:r>
              <a:rPr lang="fr-FR" dirty="0" smtClean="0">
                <a:latin typeface="Tahoma"/>
                <a:ea typeface="Tahoma"/>
                <a:cs typeface="Tahoma"/>
              </a:rPr>
              <a:t>∆</a:t>
            </a:r>
            <a:r>
              <a:rPr lang="fr-FR" dirty="0" smtClean="0"/>
              <a:t>X et </a:t>
            </a:r>
            <a:r>
              <a:rPr lang="fr-FR" dirty="0" smtClean="0">
                <a:latin typeface="Tahoma"/>
                <a:ea typeface="Tahoma"/>
                <a:cs typeface="Tahoma"/>
              </a:rPr>
              <a:t>∆</a:t>
            </a:r>
            <a:r>
              <a:rPr lang="fr-FR" dirty="0" smtClean="0"/>
              <a:t>P dans cet état. </a:t>
            </a:r>
          </a:p>
          <a:p>
            <a:r>
              <a:rPr lang="fr-FR" dirty="0" smtClean="0"/>
              <a:t>On a:</a:t>
            </a:r>
          </a:p>
          <a:p>
            <a:endParaRPr lang="fr-FR" dirty="0" smtClean="0"/>
          </a:p>
          <a:p>
            <a:endParaRPr lang="fr-FR" dirty="0" smtClean="0"/>
          </a:p>
          <a:p>
            <a:endParaRPr lang="fr-FR" dirty="0" smtClean="0"/>
          </a:p>
          <a:p>
            <a:endParaRPr lang="fr-FR" dirty="0" smtClean="0"/>
          </a:p>
          <a:p>
            <a:r>
              <a:rPr lang="fr-FR" dirty="0" smtClean="0"/>
              <a:t>On peut exprimer les deux opérateurs  X</a:t>
            </a:r>
            <a:r>
              <a:rPr lang="fr-FR" baseline="30000" dirty="0" smtClean="0"/>
              <a:t>2</a:t>
            </a:r>
            <a:r>
              <a:rPr lang="fr-FR" dirty="0" smtClean="0"/>
              <a:t>  et P</a:t>
            </a:r>
            <a:r>
              <a:rPr lang="fr-FR" baseline="30000" dirty="0" smtClean="0"/>
              <a:t>2</a:t>
            </a:r>
            <a:r>
              <a:rPr lang="fr-FR" dirty="0" smtClean="0"/>
              <a:t> de la façon suivante:</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  Avec  </a:t>
            </a:r>
            <a:r>
              <a:rPr lang="fr-FR" sz="2000" dirty="0" smtClean="0"/>
              <a:t>N = a</a:t>
            </a:r>
            <a:r>
              <a:rPr lang="fr-FR" sz="2000" baseline="30000" dirty="0" smtClean="0"/>
              <a:t>+</a:t>
            </a:r>
            <a:r>
              <a:rPr lang="fr-FR" sz="2000" dirty="0" smtClean="0"/>
              <a:t> a</a:t>
            </a:r>
            <a:endParaRPr lang="fr-FR" dirty="0" smtClean="0"/>
          </a:p>
          <a:p>
            <a:endParaRPr lang="fr-FR" dirty="0"/>
          </a:p>
        </p:txBody>
      </p:sp>
      <p:pic>
        <p:nvPicPr>
          <p:cNvPr id="190466" name="Picture 2"/>
          <p:cNvPicPr>
            <a:picLocks noChangeAspect="1" noChangeArrowheads="1"/>
          </p:cNvPicPr>
          <p:nvPr/>
        </p:nvPicPr>
        <p:blipFill>
          <a:blip r:embed="rId3">
            <a:lum bright="-10000" contrast="30000"/>
          </a:blip>
          <a:srcRect/>
          <a:stretch>
            <a:fillRect/>
          </a:stretch>
        </p:blipFill>
        <p:spPr bwMode="auto">
          <a:xfrm>
            <a:off x="1428728" y="1357298"/>
            <a:ext cx="5185208" cy="928694"/>
          </a:xfrm>
          <a:prstGeom prst="rect">
            <a:avLst/>
          </a:prstGeom>
          <a:noFill/>
          <a:ln w="9525">
            <a:noFill/>
            <a:miter lim="800000"/>
            <a:headEnd/>
            <a:tailEnd/>
          </a:ln>
          <a:effectLst/>
        </p:spPr>
      </p:pic>
      <p:pic>
        <p:nvPicPr>
          <p:cNvPr id="3" name="Image 2"/>
          <p:cNvPicPr>
            <a:picLocks noChangeAspect="1"/>
          </p:cNvPicPr>
          <p:nvPr/>
        </p:nvPicPr>
        <p:blipFill>
          <a:blip r:embed="rId4"/>
          <a:stretch>
            <a:fillRect/>
          </a:stretch>
        </p:blipFill>
        <p:spPr>
          <a:xfrm>
            <a:off x="1224620" y="3148029"/>
            <a:ext cx="3552825" cy="2714625"/>
          </a:xfrm>
          <a:prstGeom prst="rect">
            <a:avLst/>
          </a:prstGeom>
        </p:spPr>
      </p:pic>
      <p:pic>
        <p:nvPicPr>
          <p:cNvPr id="5" name="Image 4"/>
          <p:cNvPicPr>
            <a:picLocks noChangeAspect="1"/>
          </p:cNvPicPr>
          <p:nvPr/>
        </p:nvPicPr>
        <p:blipFill>
          <a:blip r:embed="rId5"/>
          <a:stretch>
            <a:fillRect/>
          </a:stretch>
        </p:blipFill>
        <p:spPr>
          <a:xfrm>
            <a:off x="4932773" y="3148029"/>
            <a:ext cx="3484591" cy="271462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lum bright="-30000" contrast="30000"/>
          </a:blip>
          <a:srcRect/>
          <a:stretch>
            <a:fillRect/>
          </a:stretch>
        </p:blipFill>
        <p:spPr bwMode="auto">
          <a:xfrm>
            <a:off x="1571604" y="1214422"/>
            <a:ext cx="5000660" cy="1071570"/>
          </a:xfrm>
          <a:prstGeom prst="rect">
            <a:avLst/>
          </a:prstGeom>
          <a:noFill/>
          <a:ln w="9525">
            <a:noFill/>
            <a:miter lim="800000"/>
            <a:headEnd/>
            <a:tailEnd/>
          </a:ln>
          <a:effectLst/>
        </p:spPr>
      </p:pic>
      <p:sp>
        <p:nvSpPr>
          <p:cNvPr id="191491" name="Rectangle 3"/>
          <p:cNvSpPr>
            <a:spLocks noChangeArrowheads="1"/>
          </p:cNvSpPr>
          <p:nvPr/>
        </p:nvSpPr>
        <p:spPr bwMode="auto">
          <a:xfrm>
            <a:off x="214282" y="-24"/>
            <a:ext cx="8929718"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dirty="0" smtClean="0"/>
              <a:t>Les termes en a</a:t>
            </a:r>
            <a:r>
              <a:rPr lang="fr-FR" baseline="30000" dirty="0" smtClean="0"/>
              <a:t>+2</a:t>
            </a:r>
            <a:r>
              <a:rPr lang="fr-FR" dirty="0" smtClean="0"/>
              <a:t>     et a</a:t>
            </a:r>
            <a:r>
              <a:rPr lang="fr-FR" baseline="30000" dirty="0" smtClean="0"/>
              <a:t>2</a:t>
            </a:r>
            <a:r>
              <a:rPr lang="fr-FR" dirty="0" smtClean="0"/>
              <a:t>    conduisent à des éléments de matrice diagonaux nuls, car a</a:t>
            </a:r>
            <a:r>
              <a:rPr lang="fr-FR" baseline="30000" dirty="0" smtClean="0"/>
              <a:t>+2</a:t>
            </a:r>
            <a:r>
              <a:rPr lang="fr-FR" sz="1600" dirty="0" smtClean="0">
                <a:latin typeface="Tahoma"/>
                <a:ea typeface="Tahoma"/>
                <a:cs typeface="Tahoma"/>
              </a:rPr>
              <a:t>|</a:t>
            </a:r>
            <a:r>
              <a:rPr lang="el-GR" sz="1600" dirty="0" smtClean="0">
                <a:latin typeface="Tahoma"/>
                <a:ea typeface="Tahoma"/>
                <a:cs typeface="Tahoma"/>
              </a:rPr>
              <a:t>φ</a:t>
            </a:r>
            <a:r>
              <a:rPr lang="fr-FR" sz="1100" dirty="0" smtClean="0">
                <a:latin typeface="Tahoma"/>
                <a:ea typeface="Tahoma"/>
                <a:cs typeface="Tahoma"/>
              </a:rPr>
              <a:t>n</a:t>
            </a:r>
            <a:r>
              <a:rPr lang="fr-FR" sz="1600" dirty="0" smtClean="0">
                <a:latin typeface="Tahoma"/>
                <a:ea typeface="Tahoma"/>
                <a:cs typeface="Tahoma"/>
              </a:rPr>
              <a:t>&gt;</a:t>
            </a:r>
            <a:r>
              <a:rPr lang="fr-FR" sz="1600" dirty="0" smtClean="0"/>
              <a:t> </a:t>
            </a:r>
            <a:endParaRPr lang="fr-FR" dirty="0" smtClean="0"/>
          </a:p>
          <a:p>
            <a:pPr algn="just"/>
            <a:r>
              <a:rPr lang="fr-FR" dirty="0" smtClean="0"/>
              <a:t>est proportionnel à </a:t>
            </a:r>
            <a:r>
              <a:rPr lang="fr-FR" dirty="0" smtClean="0">
                <a:latin typeface="Tahoma"/>
                <a:ea typeface="Tahoma"/>
                <a:cs typeface="Tahoma"/>
              </a:rPr>
              <a:t>|</a:t>
            </a:r>
            <a:r>
              <a:rPr lang="el-GR" dirty="0" smtClean="0">
                <a:latin typeface="Tahoma"/>
                <a:ea typeface="Tahoma"/>
                <a:cs typeface="Tahoma"/>
              </a:rPr>
              <a:t>φ</a:t>
            </a:r>
            <a:r>
              <a:rPr lang="fr-FR" sz="1200" dirty="0" smtClean="0">
                <a:latin typeface="Tahoma"/>
                <a:ea typeface="Tahoma"/>
                <a:cs typeface="Tahoma"/>
              </a:rPr>
              <a:t>n+2</a:t>
            </a:r>
            <a:r>
              <a:rPr lang="fr-FR" dirty="0" smtClean="0">
                <a:latin typeface="Tahoma"/>
                <a:ea typeface="Tahoma"/>
                <a:cs typeface="Tahoma"/>
              </a:rPr>
              <a:t>&gt;</a:t>
            </a:r>
            <a:r>
              <a:rPr lang="fr-FR" dirty="0" smtClean="0"/>
              <a:t>  et a</a:t>
            </a:r>
            <a:r>
              <a:rPr lang="fr-FR" baseline="30000" dirty="0" smtClean="0"/>
              <a:t>2</a:t>
            </a:r>
            <a:r>
              <a:rPr lang="fr-FR" sz="1600" dirty="0" smtClean="0">
                <a:latin typeface="Tahoma"/>
                <a:ea typeface="Tahoma"/>
                <a:cs typeface="Tahoma"/>
              </a:rPr>
              <a:t>|</a:t>
            </a:r>
            <a:r>
              <a:rPr lang="el-GR" sz="1600" dirty="0" smtClean="0">
                <a:latin typeface="Tahoma"/>
                <a:ea typeface="Tahoma"/>
                <a:cs typeface="Tahoma"/>
              </a:rPr>
              <a:t>φ</a:t>
            </a:r>
            <a:r>
              <a:rPr lang="fr-FR" sz="1100" dirty="0" smtClean="0">
                <a:latin typeface="Tahoma"/>
                <a:ea typeface="Tahoma"/>
                <a:cs typeface="Tahoma"/>
              </a:rPr>
              <a:t>n</a:t>
            </a:r>
            <a:r>
              <a:rPr lang="fr-FR" sz="1600" dirty="0" smtClean="0">
                <a:latin typeface="Tahoma"/>
                <a:ea typeface="Tahoma"/>
                <a:cs typeface="Tahoma"/>
              </a:rPr>
              <a:t>&gt;</a:t>
            </a:r>
            <a:r>
              <a:rPr lang="fr-FR" sz="1600" dirty="0" smtClean="0"/>
              <a:t>  </a:t>
            </a:r>
            <a:r>
              <a:rPr lang="fr-FR" dirty="0" smtClean="0"/>
              <a:t>est proportionnel à </a:t>
            </a:r>
            <a:r>
              <a:rPr lang="fr-FR" dirty="0" smtClean="0">
                <a:latin typeface="Tahoma"/>
                <a:ea typeface="Tahoma"/>
                <a:cs typeface="Tahoma"/>
              </a:rPr>
              <a:t>|</a:t>
            </a:r>
            <a:r>
              <a:rPr lang="el-GR" dirty="0" smtClean="0">
                <a:latin typeface="Tahoma"/>
                <a:ea typeface="Tahoma"/>
                <a:cs typeface="Tahoma"/>
              </a:rPr>
              <a:t>φ</a:t>
            </a:r>
            <a:r>
              <a:rPr lang="fr-FR" sz="1200" dirty="0" smtClean="0">
                <a:latin typeface="Tahoma"/>
                <a:ea typeface="Tahoma"/>
                <a:cs typeface="Tahoma"/>
              </a:rPr>
              <a:t>n-2</a:t>
            </a:r>
            <a:r>
              <a:rPr lang="fr-FR" dirty="0" smtClean="0">
                <a:latin typeface="Tahoma"/>
                <a:ea typeface="Tahoma"/>
                <a:cs typeface="Tahoma"/>
              </a:rPr>
              <a:t>&gt; </a:t>
            </a:r>
            <a:r>
              <a:rPr lang="fr-FR" dirty="0" smtClean="0"/>
              <a:t>qui sont orthogonaux à </a:t>
            </a:r>
            <a:r>
              <a:rPr lang="fr-FR" dirty="0" smtClean="0">
                <a:latin typeface="Tahoma"/>
                <a:ea typeface="Tahoma"/>
                <a:cs typeface="Tahoma"/>
              </a:rPr>
              <a:t>|</a:t>
            </a:r>
            <a:r>
              <a:rPr lang="el-GR" dirty="0" smtClean="0">
                <a:latin typeface="Tahoma"/>
                <a:ea typeface="Tahoma"/>
                <a:cs typeface="Tahoma"/>
              </a:rPr>
              <a:t>φ</a:t>
            </a:r>
            <a:r>
              <a:rPr lang="fr-FR" sz="1200" dirty="0" smtClean="0">
                <a:latin typeface="Tahoma"/>
                <a:ea typeface="Tahoma"/>
                <a:cs typeface="Tahoma"/>
              </a:rPr>
              <a:t>n</a:t>
            </a:r>
            <a:r>
              <a:rPr lang="fr-FR" dirty="0" smtClean="0">
                <a:latin typeface="Tahoma"/>
                <a:ea typeface="Tahoma"/>
                <a:cs typeface="Tahoma"/>
              </a:rPr>
              <a:t>&gt;</a:t>
            </a:r>
            <a:r>
              <a:rPr lang="fr-FR" dirty="0" smtClean="0"/>
              <a:t> .</a:t>
            </a:r>
          </a:p>
          <a:p>
            <a:r>
              <a:rPr lang="fr-FR" dirty="0" smtClean="0"/>
              <a:t>On aura donc:</a:t>
            </a:r>
          </a:p>
          <a:p>
            <a:endParaRPr lang="fr-FR" dirty="0" smtClean="0"/>
          </a:p>
          <a:p>
            <a:endParaRPr lang="fr-FR" dirty="0" smtClean="0"/>
          </a:p>
          <a:p>
            <a:endParaRPr lang="fr-FR" dirty="0" smtClean="0"/>
          </a:p>
          <a:p>
            <a:endParaRPr lang="fr-FR" dirty="0" smtClean="0"/>
          </a:p>
          <a:p>
            <a:endParaRPr lang="fr-FR" dirty="0" smtClean="0"/>
          </a:p>
          <a:p>
            <a:r>
              <a:rPr lang="fr-FR" dirty="0" smtClean="0"/>
              <a:t>soit en définitive pour </a:t>
            </a:r>
            <a:r>
              <a:rPr lang="fr-FR" dirty="0" smtClean="0">
                <a:latin typeface="Tahoma"/>
                <a:ea typeface="Tahoma"/>
                <a:cs typeface="Tahoma"/>
              </a:rPr>
              <a:t>∆</a:t>
            </a:r>
            <a:r>
              <a:rPr lang="fr-FR" dirty="0" smtClean="0"/>
              <a:t>X et  </a:t>
            </a:r>
            <a:r>
              <a:rPr lang="fr-FR" dirty="0" smtClean="0">
                <a:latin typeface="Tahoma"/>
                <a:ea typeface="Tahoma"/>
                <a:cs typeface="Tahoma"/>
              </a:rPr>
              <a:t>∆</a:t>
            </a:r>
            <a:r>
              <a:rPr lang="fr-FR" dirty="0" smtClean="0"/>
              <a:t>P :</a:t>
            </a:r>
          </a:p>
          <a:p>
            <a:endParaRPr lang="fr-FR" dirty="0" smtClean="0"/>
          </a:p>
          <a:p>
            <a:endParaRPr lang="fr-FR" dirty="0" smtClean="0"/>
          </a:p>
          <a:p>
            <a:endParaRPr lang="fr-FR" dirty="0" smtClean="0"/>
          </a:p>
          <a:p>
            <a:endParaRPr lang="fr-FR" dirty="0" smtClean="0"/>
          </a:p>
          <a:p>
            <a:r>
              <a:rPr lang="fr-FR" dirty="0" smtClean="0"/>
              <a:t>Le produit de ces deux écarts vaut donc :</a:t>
            </a:r>
          </a:p>
          <a:p>
            <a:endParaRPr lang="fr-FR" dirty="0" smtClean="0"/>
          </a:p>
          <a:p>
            <a:endParaRPr lang="fr-FR" dirty="0" smtClean="0"/>
          </a:p>
          <a:p>
            <a:endParaRPr lang="fr-FR" dirty="0" smtClean="0"/>
          </a:p>
          <a:p>
            <a:endParaRPr lang="fr-FR" dirty="0" smtClean="0"/>
          </a:p>
          <a:p>
            <a:pPr algn="just"/>
            <a:r>
              <a:rPr lang="fr-FR" b="1" dirty="0" smtClean="0">
                <a:solidFill>
                  <a:srgbClr val="C00000"/>
                </a:solidFill>
              </a:rPr>
              <a:t>On voit que dans chaque état </a:t>
            </a:r>
            <a:r>
              <a:rPr lang="fr-FR" b="1" dirty="0" smtClean="0">
                <a:solidFill>
                  <a:srgbClr val="C00000"/>
                </a:solidFill>
                <a:latin typeface="Tahoma"/>
                <a:ea typeface="Tahoma"/>
                <a:cs typeface="Tahoma"/>
              </a:rPr>
              <a:t>|</a:t>
            </a:r>
            <a:r>
              <a:rPr lang="el-GR" b="1" dirty="0" smtClean="0">
                <a:solidFill>
                  <a:srgbClr val="C00000"/>
                </a:solidFill>
                <a:latin typeface="Tahoma"/>
                <a:ea typeface="Tahoma"/>
                <a:cs typeface="Tahoma"/>
              </a:rPr>
              <a:t>φ</a:t>
            </a:r>
            <a:r>
              <a:rPr lang="fr-FR" sz="1200" b="1" dirty="0" smtClean="0">
                <a:solidFill>
                  <a:srgbClr val="C00000"/>
                </a:solidFill>
                <a:latin typeface="Tahoma"/>
                <a:ea typeface="Tahoma"/>
                <a:cs typeface="Tahoma"/>
              </a:rPr>
              <a:t>n</a:t>
            </a:r>
            <a:r>
              <a:rPr lang="fr-FR" b="1" dirty="0" smtClean="0">
                <a:solidFill>
                  <a:srgbClr val="C00000"/>
                </a:solidFill>
                <a:latin typeface="Tahoma"/>
                <a:ea typeface="Tahoma"/>
                <a:cs typeface="Tahoma"/>
              </a:rPr>
              <a:t>&gt;</a:t>
            </a:r>
            <a:r>
              <a:rPr lang="fr-FR" b="1" dirty="0" smtClean="0">
                <a:solidFill>
                  <a:srgbClr val="C00000"/>
                </a:solidFill>
              </a:rPr>
              <a:t>, le produit </a:t>
            </a:r>
            <a:r>
              <a:rPr lang="fr-FR" b="1" dirty="0" smtClean="0">
                <a:solidFill>
                  <a:srgbClr val="C00000"/>
                </a:solidFill>
                <a:latin typeface="Tahoma"/>
                <a:ea typeface="Tahoma"/>
                <a:cs typeface="Tahoma"/>
              </a:rPr>
              <a:t>∆</a:t>
            </a:r>
            <a:r>
              <a:rPr lang="fr-FR" b="1" dirty="0" smtClean="0">
                <a:solidFill>
                  <a:srgbClr val="C00000"/>
                </a:solidFill>
              </a:rPr>
              <a:t>X</a:t>
            </a:r>
            <a:r>
              <a:rPr lang="fr-FR" b="1" dirty="0" smtClean="0">
                <a:solidFill>
                  <a:srgbClr val="C00000"/>
                </a:solidFill>
                <a:latin typeface="Tahoma"/>
                <a:ea typeface="Tahoma"/>
                <a:cs typeface="Tahoma"/>
              </a:rPr>
              <a:t>∆</a:t>
            </a:r>
            <a:r>
              <a:rPr lang="fr-FR" b="1" dirty="0" smtClean="0">
                <a:solidFill>
                  <a:srgbClr val="C00000"/>
                </a:solidFill>
              </a:rPr>
              <a:t>P est bien supérieure à</a:t>
            </a:r>
            <a:r>
              <a:rPr lang="fr-FR" dirty="0" smtClean="0">
                <a:solidFill>
                  <a:srgbClr val="C00000"/>
                </a:solidFill>
              </a:rPr>
              <a:t> </a:t>
            </a:r>
            <a:r>
              <a:rPr lang="en-US" sz="2000" b="1" i="1" dirty="0" smtClean="0">
                <a:solidFill>
                  <a:srgbClr val="C00000"/>
                </a:solidFill>
              </a:rPr>
              <a:t>ħ</a:t>
            </a:r>
            <a:r>
              <a:rPr lang="fr-FR" b="1" dirty="0" smtClean="0">
                <a:solidFill>
                  <a:srgbClr val="C00000"/>
                </a:solidFill>
              </a:rPr>
              <a:t>/2. La valeur la plus petite de ce produit, compatible avec le principe de Heisenberg est atteinte pour </a:t>
            </a:r>
            <a:r>
              <a:rPr lang="fr-FR" b="1" i="1" dirty="0" smtClean="0">
                <a:solidFill>
                  <a:srgbClr val="C00000"/>
                </a:solidFill>
              </a:rPr>
              <a:t>n = </a:t>
            </a:r>
            <a:r>
              <a:rPr lang="fr-FR" b="1" dirty="0" smtClean="0">
                <a:solidFill>
                  <a:srgbClr val="C00000"/>
                </a:solidFill>
              </a:rPr>
              <a:t>0, c'est à dire dans l'état fondamental </a:t>
            </a:r>
            <a:r>
              <a:rPr lang="fr-FR" b="1" dirty="0" smtClean="0">
                <a:solidFill>
                  <a:srgbClr val="C00000"/>
                </a:solidFill>
                <a:latin typeface="Tahoma"/>
                <a:ea typeface="Tahoma"/>
                <a:cs typeface="Tahoma"/>
              </a:rPr>
              <a:t>|</a:t>
            </a:r>
            <a:r>
              <a:rPr lang="el-GR" b="1" dirty="0" smtClean="0">
                <a:solidFill>
                  <a:srgbClr val="C00000"/>
                </a:solidFill>
                <a:latin typeface="Tahoma"/>
                <a:ea typeface="Tahoma"/>
                <a:cs typeface="Tahoma"/>
              </a:rPr>
              <a:t>φ</a:t>
            </a:r>
            <a:r>
              <a:rPr lang="fr-FR" sz="1200" b="1" dirty="0" smtClean="0">
                <a:solidFill>
                  <a:srgbClr val="C00000"/>
                </a:solidFill>
                <a:latin typeface="Tahoma"/>
                <a:ea typeface="Tahoma"/>
                <a:cs typeface="Tahoma"/>
              </a:rPr>
              <a:t>o</a:t>
            </a:r>
            <a:r>
              <a:rPr lang="fr-FR" b="1" dirty="0" smtClean="0">
                <a:solidFill>
                  <a:srgbClr val="C00000"/>
                </a:solidFill>
                <a:latin typeface="Tahoma"/>
                <a:ea typeface="Tahoma"/>
                <a:cs typeface="Tahoma"/>
              </a:rPr>
              <a:t>&gt;</a:t>
            </a:r>
            <a:r>
              <a:rPr lang="fr-FR" b="1" dirty="0" smtClean="0">
                <a:solidFill>
                  <a:srgbClr val="C00000"/>
                </a:solidFill>
              </a:rPr>
              <a:t>-</a:t>
            </a:r>
          </a:p>
        </p:txBody>
      </p:sp>
      <p:pic>
        <p:nvPicPr>
          <p:cNvPr id="191492" name="Picture 4"/>
          <p:cNvPicPr>
            <a:picLocks noChangeAspect="1" noChangeArrowheads="1"/>
          </p:cNvPicPr>
          <p:nvPr/>
        </p:nvPicPr>
        <p:blipFill>
          <a:blip r:embed="rId3">
            <a:lum bright="-30000" contrast="30000"/>
          </a:blip>
          <a:srcRect/>
          <a:stretch>
            <a:fillRect/>
          </a:stretch>
        </p:blipFill>
        <p:spPr bwMode="auto">
          <a:xfrm>
            <a:off x="1714480" y="2857496"/>
            <a:ext cx="2643206" cy="971550"/>
          </a:xfrm>
          <a:prstGeom prst="rect">
            <a:avLst/>
          </a:prstGeom>
          <a:noFill/>
          <a:ln w="9525">
            <a:noFill/>
            <a:miter lim="800000"/>
            <a:headEnd/>
            <a:tailEnd/>
          </a:ln>
          <a:effectLst/>
        </p:spPr>
      </p:pic>
      <p:pic>
        <p:nvPicPr>
          <p:cNvPr id="191493" name="Picture 5"/>
          <p:cNvPicPr>
            <a:picLocks noChangeAspect="1" noChangeArrowheads="1"/>
          </p:cNvPicPr>
          <p:nvPr/>
        </p:nvPicPr>
        <p:blipFill>
          <a:blip r:embed="rId4">
            <a:lum bright="-30000" contrast="30000"/>
          </a:blip>
          <a:srcRect/>
          <a:stretch>
            <a:fillRect/>
          </a:stretch>
        </p:blipFill>
        <p:spPr bwMode="auto">
          <a:xfrm>
            <a:off x="2214546" y="4357694"/>
            <a:ext cx="2714644"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8858280" cy="6494085"/>
          </a:xfrm>
          <a:prstGeom prst="rect">
            <a:avLst/>
          </a:prstGeom>
        </p:spPr>
        <p:txBody>
          <a:bodyPr wrap="square">
            <a:spAutoFit/>
          </a:bodyPr>
          <a:lstStyle/>
          <a:p>
            <a:r>
              <a:rPr lang="fr-FR" b="1" dirty="0" smtClean="0">
                <a:solidFill>
                  <a:srgbClr val="C00000"/>
                </a:solidFill>
              </a:rPr>
              <a:t>b- Evolution dans le temps des valeurs moyennes de </a:t>
            </a:r>
            <a:r>
              <a:rPr lang="en-US" b="1" dirty="0" smtClean="0">
                <a:solidFill>
                  <a:srgbClr val="C00000"/>
                </a:solidFill>
              </a:rPr>
              <a:t>X </a:t>
            </a:r>
            <a:r>
              <a:rPr lang="fr-FR" b="1" dirty="0" smtClean="0">
                <a:solidFill>
                  <a:srgbClr val="C00000"/>
                </a:solidFill>
              </a:rPr>
              <a:t>et P</a:t>
            </a:r>
          </a:p>
          <a:p>
            <a:pPr algn="just"/>
            <a:r>
              <a:rPr lang="fr-FR" dirty="0" smtClean="0"/>
              <a:t>Considérons un oscillateur harmonique dont l'état est décrit   à l'instant t= 0 par le ket normé |</a:t>
            </a:r>
            <a:r>
              <a:rPr lang="el-GR" dirty="0" smtClean="0"/>
              <a:t>Ψ</a:t>
            </a:r>
            <a:r>
              <a:rPr lang="fr-FR" dirty="0" smtClean="0"/>
              <a:t>(0)</a:t>
            </a:r>
            <a:r>
              <a:rPr lang="fr-FR" sz="2000" dirty="0" smtClean="0"/>
              <a:t>&gt;</a:t>
            </a:r>
            <a:r>
              <a:rPr lang="fr-FR" dirty="0" smtClean="0"/>
              <a:t> :</a:t>
            </a:r>
          </a:p>
          <a:p>
            <a:pPr algn="just"/>
            <a:endParaRPr lang="fr-FR" dirty="0" smtClean="0"/>
          </a:p>
          <a:p>
            <a:pPr algn="just"/>
            <a:endParaRPr lang="fr-FR" dirty="0" smtClean="0"/>
          </a:p>
          <a:p>
            <a:pPr algn="just"/>
            <a:endParaRPr lang="fr-FR" dirty="0" smtClean="0"/>
          </a:p>
          <a:p>
            <a:pPr algn="just"/>
            <a:r>
              <a:rPr lang="fr-FR" dirty="0" smtClean="0"/>
              <a:t>l'état du système à l'instant t est :</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dirty="0" smtClean="0"/>
              <a:t>La valeur moyenne à cet instant d'une observable </a:t>
            </a:r>
            <a:r>
              <a:rPr lang="fr-FR" i="1" dirty="0" smtClean="0"/>
              <a:t>A </a:t>
            </a:r>
            <a:r>
              <a:rPr lang="fr-FR" dirty="0" smtClean="0"/>
              <a:t>associée à l'oscillateur est donnée par :</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dirty="0" smtClean="0"/>
              <a:t>Sachant que                            représente l’élément </a:t>
            </a:r>
            <a:r>
              <a:rPr lang="fr-FR" dirty="0" err="1" smtClean="0"/>
              <a:t>A</a:t>
            </a:r>
            <a:r>
              <a:rPr lang="fr-FR" sz="1600" dirty="0" err="1" smtClean="0"/>
              <a:t>mn</a:t>
            </a:r>
            <a:r>
              <a:rPr lang="fr-FR" dirty="0" smtClean="0"/>
              <a:t> de la matrice représentant l’observable dans la base </a:t>
            </a:r>
            <a:r>
              <a:rPr lang="fr-FR" sz="1600" b="1" dirty="0" smtClean="0">
                <a:latin typeface="Tahoma"/>
                <a:ea typeface="Tahoma"/>
                <a:cs typeface="Tahoma"/>
              </a:rPr>
              <a:t>|</a:t>
            </a:r>
            <a:r>
              <a:rPr lang="el-GR" sz="1600" dirty="0" smtClean="0">
                <a:latin typeface="Tahoma"/>
                <a:ea typeface="Tahoma"/>
                <a:cs typeface="Tahoma"/>
              </a:rPr>
              <a:t>φ</a:t>
            </a:r>
            <a:r>
              <a:rPr lang="fr-FR" sz="1100" b="1" dirty="0" smtClean="0">
                <a:latin typeface="Tahoma"/>
                <a:ea typeface="Tahoma"/>
                <a:cs typeface="Tahoma"/>
              </a:rPr>
              <a:t>n</a:t>
            </a:r>
            <a:r>
              <a:rPr lang="fr-FR" sz="1600" b="1" dirty="0" smtClean="0">
                <a:latin typeface="Tahoma"/>
                <a:ea typeface="Tahoma"/>
                <a:cs typeface="Tahoma"/>
              </a:rPr>
              <a:t>&gt;</a:t>
            </a:r>
            <a:endParaRPr lang="fr-FR" dirty="0" smtClean="0"/>
          </a:p>
        </p:txBody>
      </p:sp>
      <p:pic>
        <p:nvPicPr>
          <p:cNvPr id="193538" name="Picture 2"/>
          <p:cNvPicPr>
            <a:picLocks noChangeAspect="1" noChangeArrowheads="1"/>
          </p:cNvPicPr>
          <p:nvPr/>
        </p:nvPicPr>
        <p:blipFill>
          <a:blip r:embed="rId2">
            <a:lum bright="-30000" contrast="30000"/>
          </a:blip>
          <a:srcRect/>
          <a:stretch>
            <a:fillRect/>
          </a:stretch>
        </p:blipFill>
        <p:spPr bwMode="auto">
          <a:xfrm>
            <a:off x="2428860" y="1071546"/>
            <a:ext cx="2643206" cy="714380"/>
          </a:xfrm>
          <a:prstGeom prst="rect">
            <a:avLst/>
          </a:prstGeom>
          <a:noFill/>
          <a:ln w="9525">
            <a:noFill/>
            <a:miter lim="800000"/>
            <a:headEnd/>
            <a:tailEnd/>
          </a:ln>
          <a:effectLst/>
        </p:spPr>
      </p:pic>
      <p:pic>
        <p:nvPicPr>
          <p:cNvPr id="193541" name="Picture 5"/>
          <p:cNvPicPr>
            <a:picLocks noChangeAspect="1" noChangeArrowheads="1"/>
          </p:cNvPicPr>
          <p:nvPr/>
        </p:nvPicPr>
        <p:blipFill>
          <a:blip r:embed="rId3">
            <a:lum bright="-30000" contrast="30000"/>
          </a:blip>
          <a:srcRect/>
          <a:stretch>
            <a:fillRect/>
          </a:stretch>
        </p:blipFill>
        <p:spPr bwMode="auto">
          <a:xfrm>
            <a:off x="2428860" y="4429132"/>
            <a:ext cx="4857784" cy="1500198"/>
          </a:xfrm>
          <a:prstGeom prst="rect">
            <a:avLst/>
          </a:prstGeom>
          <a:noFill/>
          <a:ln w="9525">
            <a:noFill/>
            <a:miter lim="800000"/>
            <a:headEnd/>
            <a:tailEnd/>
          </a:ln>
          <a:effectLst/>
        </p:spPr>
      </p:pic>
      <p:pic>
        <p:nvPicPr>
          <p:cNvPr id="193542" name="Picture 6"/>
          <p:cNvPicPr>
            <a:picLocks noChangeAspect="1" noChangeArrowheads="1"/>
          </p:cNvPicPr>
          <p:nvPr/>
        </p:nvPicPr>
        <p:blipFill>
          <a:blip r:embed="rId4">
            <a:lum bright="-30000" contrast="30000"/>
          </a:blip>
          <a:srcRect/>
          <a:stretch>
            <a:fillRect/>
          </a:stretch>
        </p:blipFill>
        <p:spPr bwMode="auto">
          <a:xfrm>
            <a:off x="1777938" y="6000768"/>
            <a:ext cx="1785950" cy="357190"/>
          </a:xfrm>
          <a:prstGeom prst="rect">
            <a:avLst/>
          </a:prstGeom>
          <a:noFill/>
          <a:ln w="9525">
            <a:noFill/>
            <a:miter lim="800000"/>
            <a:headEnd/>
            <a:tailEnd/>
          </a:ln>
          <a:effectLst/>
        </p:spPr>
      </p:pic>
      <p:pic>
        <p:nvPicPr>
          <p:cNvPr id="190466" name="Picture 2"/>
          <p:cNvPicPr>
            <a:picLocks noChangeAspect="1" noChangeArrowheads="1"/>
          </p:cNvPicPr>
          <p:nvPr/>
        </p:nvPicPr>
        <p:blipFill>
          <a:blip r:embed="rId5">
            <a:lum bright="-30000" contrast="30000"/>
          </a:blip>
          <a:srcRect/>
          <a:stretch>
            <a:fillRect/>
          </a:stretch>
        </p:blipFill>
        <p:spPr bwMode="auto">
          <a:xfrm>
            <a:off x="2428860" y="2285992"/>
            <a:ext cx="4429156"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lum bright="-30000" contrast="30000"/>
          </a:blip>
          <a:srcRect/>
          <a:stretch>
            <a:fillRect/>
          </a:stretch>
        </p:blipFill>
        <p:spPr bwMode="auto">
          <a:xfrm>
            <a:off x="1071538" y="642918"/>
            <a:ext cx="4429156" cy="642942"/>
          </a:xfrm>
          <a:prstGeom prst="rect">
            <a:avLst/>
          </a:prstGeom>
          <a:noFill/>
          <a:ln w="9525">
            <a:noFill/>
            <a:miter lim="800000"/>
            <a:headEnd/>
            <a:tailEnd/>
          </a:ln>
          <a:effectLst/>
        </p:spPr>
      </p:pic>
      <p:sp>
        <p:nvSpPr>
          <p:cNvPr id="3" name="Rectangle 2"/>
          <p:cNvSpPr/>
          <p:nvPr/>
        </p:nvSpPr>
        <p:spPr>
          <a:xfrm>
            <a:off x="214282" y="142852"/>
            <a:ext cx="8643998" cy="6924973"/>
          </a:xfrm>
          <a:prstGeom prst="rect">
            <a:avLst/>
          </a:prstGeom>
        </p:spPr>
        <p:txBody>
          <a:bodyPr wrap="square">
            <a:spAutoFit/>
          </a:bodyPr>
          <a:lstStyle/>
          <a:p>
            <a:r>
              <a:rPr lang="fr-FR" sz="2000" dirty="0" smtClean="0"/>
              <a:t>&lt;</a:t>
            </a:r>
            <a:r>
              <a:rPr lang="fr-FR" dirty="0" smtClean="0"/>
              <a:t>A(t)</a:t>
            </a:r>
            <a:r>
              <a:rPr lang="fr-FR" sz="2000" dirty="0" smtClean="0"/>
              <a:t>&gt;</a:t>
            </a:r>
            <a:r>
              <a:rPr lang="fr-FR" dirty="0" smtClean="0"/>
              <a:t> se met sous la forme:</a:t>
            </a:r>
          </a:p>
          <a:p>
            <a:endParaRPr lang="fr-FR" dirty="0" smtClean="0"/>
          </a:p>
          <a:p>
            <a:endParaRPr lang="fr-FR" dirty="0" smtClean="0"/>
          </a:p>
          <a:p>
            <a:endParaRPr lang="fr-FR" dirty="0" smtClean="0"/>
          </a:p>
          <a:p>
            <a:pPr algn="just"/>
            <a:r>
              <a:rPr lang="fr-FR" dirty="0" smtClean="0">
                <a:solidFill>
                  <a:srgbClr val="C00000"/>
                </a:solidFill>
              </a:rPr>
              <a:t>m et n étant entiers, l'évolution dans le temps des valeurs moyennes s'effectue à la </a:t>
            </a:r>
            <a:r>
              <a:rPr lang="fr-FR" b="1" dirty="0" smtClean="0">
                <a:solidFill>
                  <a:srgbClr val="C00000"/>
                </a:solidFill>
              </a:rPr>
              <a:t>fréquence </a:t>
            </a:r>
            <a:r>
              <a:rPr lang="el-GR" sz="2000" b="1" dirty="0" smtClean="0">
                <a:solidFill>
                  <a:srgbClr val="C00000"/>
                </a:solidFill>
              </a:rPr>
              <a:t>ω</a:t>
            </a:r>
            <a:r>
              <a:rPr lang="fr-FR" sz="2000" b="1" dirty="0" smtClean="0">
                <a:solidFill>
                  <a:srgbClr val="C00000"/>
                </a:solidFill>
              </a:rPr>
              <a:t>/2</a:t>
            </a:r>
            <a:r>
              <a:rPr lang="el-GR" sz="2000" b="1" dirty="0" smtClean="0">
                <a:solidFill>
                  <a:srgbClr val="C00000"/>
                </a:solidFill>
              </a:rPr>
              <a:t>π</a:t>
            </a:r>
            <a:r>
              <a:rPr lang="fr-FR" sz="2000" b="1" dirty="0" smtClean="0">
                <a:solidFill>
                  <a:srgbClr val="C00000"/>
                </a:solidFill>
              </a:rPr>
              <a:t> </a:t>
            </a:r>
            <a:r>
              <a:rPr lang="fr-FR" b="1" dirty="0" smtClean="0">
                <a:solidFill>
                  <a:srgbClr val="C00000"/>
                </a:solidFill>
              </a:rPr>
              <a:t>et à ses différentes harmoniques.</a:t>
            </a:r>
          </a:p>
          <a:p>
            <a:endParaRPr lang="fr-FR" sz="200" dirty="0" smtClean="0">
              <a:solidFill>
                <a:srgbClr val="C00000"/>
              </a:solidFill>
            </a:endParaRPr>
          </a:p>
          <a:p>
            <a:pPr algn="just"/>
            <a:r>
              <a:rPr lang="fr-FR" dirty="0" smtClean="0">
                <a:solidFill>
                  <a:srgbClr val="C00000"/>
                </a:solidFill>
              </a:rPr>
              <a:t>Pour les observables </a:t>
            </a:r>
            <a:r>
              <a:rPr lang="en-US" i="1" dirty="0" smtClean="0">
                <a:solidFill>
                  <a:srgbClr val="C00000"/>
                </a:solidFill>
              </a:rPr>
              <a:t>X </a:t>
            </a:r>
            <a:r>
              <a:rPr lang="fr-FR" dirty="0" smtClean="0">
                <a:solidFill>
                  <a:srgbClr val="C00000"/>
                </a:solidFill>
              </a:rPr>
              <a:t>et P les seuls éléments de matrice </a:t>
            </a:r>
            <a:r>
              <a:rPr lang="fr-FR" dirty="0" err="1" smtClean="0">
                <a:solidFill>
                  <a:srgbClr val="C00000"/>
                </a:solidFill>
              </a:rPr>
              <a:t>X</a:t>
            </a:r>
            <a:r>
              <a:rPr lang="fr-FR" sz="2000" baseline="-25000" dirty="0" err="1" smtClean="0">
                <a:solidFill>
                  <a:srgbClr val="C00000"/>
                </a:solidFill>
              </a:rPr>
              <a:t>mn</a:t>
            </a:r>
            <a:r>
              <a:rPr lang="fr-FR" i="1" dirty="0" smtClean="0">
                <a:solidFill>
                  <a:srgbClr val="C00000"/>
                </a:solidFill>
              </a:rPr>
              <a:t> </a:t>
            </a:r>
            <a:r>
              <a:rPr lang="fr-FR" dirty="0" smtClean="0">
                <a:solidFill>
                  <a:srgbClr val="C00000"/>
                </a:solidFill>
              </a:rPr>
              <a:t>et </a:t>
            </a:r>
            <a:r>
              <a:rPr lang="fr-FR" sz="2000" i="1" dirty="0" err="1" smtClean="0">
                <a:solidFill>
                  <a:srgbClr val="C00000"/>
                </a:solidFill>
              </a:rPr>
              <a:t>P</a:t>
            </a:r>
            <a:r>
              <a:rPr lang="fr-FR" sz="2000" baseline="-25000" dirty="0" err="1" smtClean="0">
                <a:solidFill>
                  <a:srgbClr val="C00000"/>
                </a:solidFill>
              </a:rPr>
              <a:t>mn</a:t>
            </a:r>
            <a:r>
              <a:rPr lang="fr-FR" i="1" baseline="-25000" dirty="0" smtClean="0">
                <a:solidFill>
                  <a:srgbClr val="C00000"/>
                </a:solidFill>
              </a:rPr>
              <a:t> </a:t>
            </a:r>
            <a:r>
              <a:rPr lang="fr-FR" dirty="0" smtClean="0">
                <a:solidFill>
                  <a:srgbClr val="C00000"/>
                </a:solidFill>
              </a:rPr>
              <a:t>non nuls sont ceux pour les quels </a:t>
            </a:r>
            <a:r>
              <a:rPr lang="fr-FR" sz="2000" dirty="0" smtClean="0">
                <a:solidFill>
                  <a:srgbClr val="C00000"/>
                </a:solidFill>
              </a:rPr>
              <a:t>m = n ± 1</a:t>
            </a:r>
            <a:r>
              <a:rPr lang="fr-FR" dirty="0" smtClean="0">
                <a:solidFill>
                  <a:srgbClr val="C00000"/>
                </a:solidFill>
              </a:rPr>
              <a:t>. Les valeurs moyennes de X et P</a:t>
            </a:r>
            <a:r>
              <a:rPr lang="fr-FR" i="1" dirty="0" smtClean="0">
                <a:solidFill>
                  <a:srgbClr val="C00000"/>
                </a:solidFill>
              </a:rPr>
              <a:t> </a:t>
            </a:r>
            <a:r>
              <a:rPr lang="fr-FR" dirty="0" smtClean="0">
                <a:solidFill>
                  <a:srgbClr val="C00000"/>
                </a:solidFill>
              </a:rPr>
              <a:t>contiennent donc uniquement les exponentielles </a:t>
            </a:r>
            <a:r>
              <a:rPr lang="fr-FR" dirty="0" err="1" smtClean="0">
                <a:solidFill>
                  <a:srgbClr val="C00000"/>
                </a:solidFill>
              </a:rPr>
              <a:t>exp</a:t>
            </a:r>
            <a:r>
              <a:rPr lang="fr-FR" dirty="0" smtClean="0">
                <a:solidFill>
                  <a:srgbClr val="C00000"/>
                </a:solidFill>
              </a:rPr>
              <a:t>(±i</a:t>
            </a:r>
            <a:r>
              <a:rPr lang="el-GR" dirty="0" smtClean="0">
                <a:solidFill>
                  <a:srgbClr val="C00000"/>
                </a:solidFill>
              </a:rPr>
              <a:t>ω</a:t>
            </a:r>
            <a:r>
              <a:rPr lang="fr-FR" dirty="0" smtClean="0">
                <a:solidFill>
                  <a:srgbClr val="C00000"/>
                </a:solidFill>
              </a:rPr>
              <a:t>t}, c'est-à-dire </a:t>
            </a:r>
            <a:r>
              <a:rPr lang="fr-FR" b="1" dirty="0" smtClean="0">
                <a:solidFill>
                  <a:srgbClr val="C00000"/>
                </a:solidFill>
              </a:rPr>
              <a:t>qu'elles ont une évolution purement sinusoïdales de fréquence </a:t>
            </a:r>
            <a:r>
              <a:rPr lang="el-GR" b="1" dirty="0" smtClean="0">
                <a:solidFill>
                  <a:srgbClr val="C00000"/>
                </a:solidFill>
              </a:rPr>
              <a:t>ω</a:t>
            </a:r>
            <a:r>
              <a:rPr lang="fr-FR" b="1" dirty="0" smtClean="0">
                <a:solidFill>
                  <a:srgbClr val="C00000"/>
                </a:solidFill>
              </a:rPr>
              <a:t>/2</a:t>
            </a:r>
            <a:r>
              <a:rPr lang="el-GR" b="1" dirty="0" smtClean="0">
                <a:solidFill>
                  <a:srgbClr val="C00000"/>
                </a:solidFill>
              </a:rPr>
              <a:t>π</a:t>
            </a:r>
            <a:r>
              <a:rPr lang="fr-FR" b="1" dirty="0" smtClean="0">
                <a:solidFill>
                  <a:srgbClr val="C00000"/>
                </a:solidFill>
              </a:rPr>
              <a:t> comme  c'est le cas de l'oscillateur harmonique classique. </a:t>
            </a:r>
          </a:p>
          <a:p>
            <a:pPr algn="just"/>
            <a:endParaRPr lang="fr-FR" sz="900" dirty="0" smtClean="0"/>
          </a:p>
          <a:p>
            <a:pPr algn="just"/>
            <a:r>
              <a:rPr lang="fr-FR" dirty="0" smtClean="0"/>
              <a:t>On pourra d'ailleurs trouver ce résultat en appliquant le théorème d'</a:t>
            </a:r>
            <a:r>
              <a:rPr lang="fr-FR" dirty="0" err="1" smtClean="0"/>
              <a:t>Ehrenfest</a:t>
            </a:r>
            <a:r>
              <a:rPr lang="fr-FR" dirty="0" smtClean="0"/>
              <a:t> aux observables </a:t>
            </a:r>
            <a:r>
              <a:rPr lang="en-US" i="1" dirty="0" smtClean="0"/>
              <a:t>X </a:t>
            </a:r>
            <a:r>
              <a:rPr lang="fr-FR" dirty="0" smtClean="0"/>
              <a:t>et P.  On a en effet :</a:t>
            </a:r>
          </a:p>
          <a:p>
            <a:pPr algn="just"/>
            <a:endParaRPr lang="fr-FR" dirty="0" smtClean="0"/>
          </a:p>
          <a:p>
            <a:pPr algn="just"/>
            <a:endParaRPr lang="fr-FR" dirty="0" smtClean="0"/>
          </a:p>
          <a:p>
            <a:pPr algn="just"/>
            <a:endParaRPr lang="fr-FR" dirty="0" smtClean="0"/>
          </a:p>
          <a:p>
            <a:pPr algn="just"/>
            <a:endParaRPr lang="fr-FR" sz="2800" dirty="0" smtClean="0"/>
          </a:p>
          <a:p>
            <a:pPr algn="just"/>
            <a:endParaRPr lang="fr-FR" sz="500" dirty="0" smtClean="0"/>
          </a:p>
          <a:p>
            <a:pPr algn="just"/>
            <a:r>
              <a:rPr lang="fr-FR" dirty="0" smtClean="0"/>
              <a:t>En intégrant ces équations on obtient :</a:t>
            </a:r>
            <a:endParaRPr lang="fr-FR" i="1" dirty="0" smtClean="0"/>
          </a:p>
          <a:p>
            <a:pPr algn="just"/>
            <a:endParaRPr lang="fr-FR" dirty="0" smtClean="0"/>
          </a:p>
          <a:p>
            <a:pPr algn="just"/>
            <a:endParaRPr lang="fr-FR" dirty="0" smtClean="0"/>
          </a:p>
          <a:p>
            <a:endParaRPr lang="fr-FR" dirty="0" smtClean="0">
              <a:solidFill>
                <a:srgbClr val="C00000"/>
              </a:solidFill>
            </a:endParaRPr>
          </a:p>
          <a:p>
            <a:pPr algn="just"/>
            <a:endParaRPr lang="fr-FR" sz="1000" b="1" dirty="0" smtClean="0">
              <a:solidFill>
                <a:srgbClr val="C00000"/>
              </a:solidFill>
            </a:endParaRPr>
          </a:p>
          <a:p>
            <a:pPr algn="just"/>
            <a:r>
              <a:rPr lang="fr-FR" b="1" dirty="0" smtClean="0">
                <a:solidFill>
                  <a:srgbClr val="C00000"/>
                </a:solidFill>
              </a:rPr>
              <a:t>qui sont les formes classiques de l'évolution de la position et de l'impulsion de l'oscillateur harmonique.</a:t>
            </a:r>
          </a:p>
        </p:txBody>
      </p:sp>
      <p:pic>
        <p:nvPicPr>
          <p:cNvPr id="194563" name="Picture 3"/>
          <p:cNvPicPr>
            <a:picLocks noChangeAspect="1" noChangeArrowheads="1"/>
          </p:cNvPicPr>
          <p:nvPr/>
        </p:nvPicPr>
        <p:blipFill>
          <a:blip r:embed="rId3">
            <a:lum bright="-30000" contrast="30000"/>
          </a:blip>
          <a:srcRect/>
          <a:stretch>
            <a:fillRect/>
          </a:stretch>
        </p:blipFill>
        <p:spPr bwMode="auto">
          <a:xfrm>
            <a:off x="2143108" y="3857628"/>
            <a:ext cx="3714776" cy="1143008"/>
          </a:xfrm>
          <a:prstGeom prst="rect">
            <a:avLst/>
          </a:prstGeom>
          <a:noFill/>
          <a:ln w="9525">
            <a:noFill/>
            <a:miter lim="800000"/>
            <a:headEnd/>
            <a:tailEnd/>
          </a:ln>
          <a:effectLst/>
        </p:spPr>
      </p:pic>
      <p:pic>
        <p:nvPicPr>
          <p:cNvPr id="194564" name="Picture 4"/>
          <p:cNvPicPr>
            <a:picLocks noChangeAspect="1" noChangeArrowheads="1"/>
          </p:cNvPicPr>
          <p:nvPr/>
        </p:nvPicPr>
        <p:blipFill>
          <a:blip r:embed="rId4">
            <a:lum bright="-30000" contrast="30000"/>
          </a:blip>
          <a:srcRect/>
          <a:stretch>
            <a:fillRect/>
          </a:stretch>
        </p:blipFill>
        <p:spPr bwMode="auto">
          <a:xfrm>
            <a:off x="2143108" y="5429264"/>
            <a:ext cx="3929090"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85728"/>
            <a:ext cx="9001156" cy="6278642"/>
          </a:xfrm>
          <a:prstGeom prst="rect">
            <a:avLst/>
          </a:prstGeom>
        </p:spPr>
        <p:txBody>
          <a:bodyPr wrap="square">
            <a:spAutoFit/>
          </a:bodyPr>
          <a:lstStyle/>
          <a:p>
            <a:r>
              <a:rPr lang="fr-FR" altLang="zh-CN" sz="2400" b="1" dirty="0" smtClean="0">
                <a:solidFill>
                  <a:srgbClr val="FF0000"/>
                </a:solidFill>
                <a:latin typeface="Times New Roman" pitchFamily="18" charset="0"/>
                <a:cs typeface="Times New Roman" pitchFamily="18" charset="0"/>
              </a:rPr>
              <a:t>3-Oscillateur harmonique isotrope à trois dimensions</a:t>
            </a:r>
          </a:p>
          <a:p>
            <a:endParaRPr lang="fr-FR" altLang="zh-CN" sz="1000" b="1" dirty="0" smtClean="0">
              <a:solidFill>
                <a:srgbClr val="FF0000"/>
              </a:solidFill>
              <a:latin typeface="Times New Roman" pitchFamily="18" charset="0"/>
              <a:cs typeface="Times New Roman" pitchFamily="18" charset="0"/>
            </a:endParaRPr>
          </a:p>
          <a:p>
            <a:pPr algn="just"/>
            <a:r>
              <a:rPr lang="fr-FR" dirty="0" smtClean="0"/>
              <a:t>L'application des propriétés du produit tensoriel d'espaces d'états  vont nous permettre de généraliser l'étude de l'oscillateur à une dimension à l'étude de l'oscillateur à trois dimensions.</a:t>
            </a:r>
          </a:p>
          <a:p>
            <a:pPr algn="just"/>
            <a:endParaRPr lang="fr-FR" sz="1000" dirty="0" smtClean="0"/>
          </a:p>
          <a:p>
            <a:pPr algn="just"/>
            <a:r>
              <a:rPr lang="fr-FR" dirty="0" smtClean="0"/>
              <a:t>L’</a:t>
            </a:r>
            <a:r>
              <a:rPr lang="fr-FR" dirty="0" err="1" smtClean="0"/>
              <a:t>hamiltonien</a:t>
            </a:r>
            <a:r>
              <a:rPr lang="fr-FR" dirty="0" smtClean="0"/>
              <a:t> se met sous la forme:</a:t>
            </a:r>
          </a:p>
          <a:p>
            <a:pPr algn="just"/>
            <a:endParaRPr lang="fr-FR" dirty="0" smtClean="0"/>
          </a:p>
          <a:p>
            <a:pPr algn="just"/>
            <a:endParaRPr lang="fr-FR" dirty="0" smtClean="0"/>
          </a:p>
          <a:p>
            <a:pPr algn="just"/>
            <a:endParaRPr lang="fr-FR" dirty="0" smtClean="0"/>
          </a:p>
          <a:p>
            <a:pPr algn="just"/>
            <a:endParaRPr lang="fr-FR" dirty="0" smtClean="0"/>
          </a:p>
          <a:p>
            <a:pPr algn="just"/>
            <a:r>
              <a:rPr lang="fr-FR" dirty="0" smtClean="0"/>
              <a:t>    L’espace des états        peut être considéré comme le produit tensoriel des espaces  des états</a:t>
            </a:r>
          </a:p>
          <a:p>
            <a:pPr algn="just"/>
            <a:endParaRPr lang="fr-FR" sz="1000" dirty="0" smtClean="0"/>
          </a:p>
          <a:p>
            <a:pPr algn="just"/>
            <a:r>
              <a:rPr lang="fr-FR" dirty="0" smtClean="0"/>
              <a:t>        	et        d'une particule en mouvement sur les axes </a:t>
            </a:r>
            <a:r>
              <a:rPr lang="fr-FR" dirty="0" err="1" smtClean="0"/>
              <a:t>Ox</a:t>
            </a:r>
            <a:r>
              <a:rPr lang="fr-FR" dirty="0" smtClean="0"/>
              <a:t>, </a:t>
            </a:r>
            <a:r>
              <a:rPr lang="fr-FR" dirty="0" err="1" smtClean="0"/>
              <a:t>Oy</a:t>
            </a:r>
            <a:r>
              <a:rPr lang="fr-FR" dirty="0" smtClean="0"/>
              <a:t> et  Oz</a:t>
            </a:r>
            <a:r>
              <a:rPr lang="fr-FR" i="1" dirty="0" smtClean="0"/>
              <a:t>. </a:t>
            </a:r>
          </a:p>
          <a:p>
            <a:pPr algn="just"/>
            <a:endParaRPr lang="fr-FR" i="1" dirty="0" smtClean="0"/>
          </a:p>
          <a:p>
            <a:pPr algn="just"/>
            <a:endParaRPr lang="fr-FR" i="1" dirty="0" smtClean="0"/>
          </a:p>
          <a:p>
            <a:pPr algn="just"/>
            <a:r>
              <a:rPr lang="fr-FR" i="1" dirty="0" smtClean="0"/>
              <a:t>     </a:t>
            </a:r>
          </a:p>
          <a:p>
            <a:pPr algn="just"/>
            <a:r>
              <a:rPr lang="fr-FR" i="1" dirty="0" smtClean="0"/>
              <a:t>      et </a:t>
            </a:r>
            <a:r>
              <a:rPr lang="fr-FR" dirty="0" smtClean="0"/>
              <a:t>l’</a:t>
            </a:r>
            <a:r>
              <a:rPr lang="fr-FR" dirty="0" err="1" smtClean="0"/>
              <a:t>hamiltonien</a:t>
            </a:r>
            <a:r>
              <a:rPr lang="fr-FR" dirty="0" smtClean="0"/>
              <a:t> H  de l’oscillateur se met sous la forme:</a:t>
            </a:r>
          </a:p>
          <a:p>
            <a:pPr algn="just"/>
            <a:endParaRPr lang="fr-FR" dirty="0" smtClean="0"/>
          </a:p>
          <a:p>
            <a:pPr algn="just"/>
            <a:endParaRPr lang="fr-FR" dirty="0" smtClean="0"/>
          </a:p>
          <a:p>
            <a:pPr algn="just"/>
            <a:endParaRPr lang="fr-FR" dirty="0" smtClean="0"/>
          </a:p>
          <a:p>
            <a:pPr algn="just"/>
            <a:r>
              <a:rPr lang="fr-FR" dirty="0" smtClean="0"/>
              <a:t>Comme on connait les valeurs propres  et les vecteurs propres d’un oscillateur à une dimension, on obtient pour les 3 </a:t>
            </a:r>
            <a:r>
              <a:rPr lang="fr-FR" dirty="0" err="1" smtClean="0"/>
              <a:t>hamiltoniens</a:t>
            </a:r>
            <a:r>
              <a:rPr lang="fr-FR" dirty="0" smtClean="0"/>
              <a:t> </a:t>
            </a:r>
            <a:r>
              <a:rPr lang="fr-FR" i="1" dirty="0" err="1" smtClean="0"/>
              <a:t>Hx</a:t>
            </a:r>
            <a:r>
              <a:rPr lang="fr-FR" i="1" dirty="0" smtClean="0"/>
              <a:t>, Hy </a:t>
            </a:r>
            <a:r>
              <a:rPr lang="fr-FR" dirty="0" smtClean="0"/>
              <a:t>et </a:t>
            </a:r>
            <a:r>
              <a:rPr lang="fr-FR" i="1" dirty="0" smtClean="0"/>
              <a:t>Hz</a:t>
            </a:r>
            <a:r>
              <a:rPr lang="fr-FR" dirty="0" smtClean="0"/>
              <a:t> :</a:t>
            </a:r>
          </a:p>
          <a:p>
            <a:endParaRPr lang="fr-FR" altLang="zh-CN" sz="2400" b="1" dirty="0" smtClean="0">
              <a:solidFill>
                <a:srgbClr val="FF0000"/>
              </a:solidFill>
              <a:latin typeface="Times New Roman" pitchFamily="18" charset="0"/>
              <a:cs typeface="Times New Roman" pitchFamily="18" charset="0"/>
            </a:endParaRPr>
          </a:p>
        </p:txBody>
      </p:sp>
      <p:pic>
        <p:nvPicPr>
          <p:cNvPr id="190466" name="Picture 2"/>
          <p:cNvPicPr>
            <a:picLocks noChangeAspect="1" noChangeArrowheads="1"/>
          </p:cNvPicPr>
          <p:nvPr/>
        </p:nvPicPr>
        <p:blipFill>
          <a:blip r:embed="rId2">
            <a:lum bright="-30000" contrast="30000"/>
          </a:blip>
          <a:srcRect/>
          <a:stretch>
            <a:fillRect/>
          </a:stretch>
        </p:blipFill>
        <p:spPr bwMode="auto">
          <a:xfrm>
            <a:off x="2125658" y="2000240"/>
            <a:ext cx="4232292" cy="644528"/>
          </a:xfrm>
          <a:prstGeom prst="rect">
            <a:avLst/>
          </a:prstGeom>
          <a:noFill/>
          <a:ln w="9525">
            <a:noFill/>
            <a:miter lim="800000"/>
            <a:headEnd/>
            <a:tailEnd/>
          </a:ln>
          <a:effectLst/>
        </p:spPr>
      </p:pic>
      <p:pic>
        <p:nvPicPr>
          <p:cNvPr id="190467" name="Picture 3"/>
          <p:cNvPicPr>
            <a:picLocks noChangeAspect="1" noChangeArrowheads="1"/>
          </p:cNvPicPr>
          <p:nvPr/>
        </p:nvPicPr>
        <p:blipFill>
          <a:blip r:embed="rId3">
            <a:lum bright="-30000" contrast="30000"/>
          </a:blip>
          <a:srcRect/>
          <a:stretch>
            <a:fillRect/>
          </a:stretch>
        </p:blipFill>
        <p:spPr bwMode="auto">
          <a:xfrm>
            <a:off x="359742" y="3286124"/>
            <a:ext cx="701458" cy="357190"/>
          </a:xfrm>
          <a:prstGeom prst="rect">
            <a:avLst/>
          </a:prstGeom>
          <a:noFill/>
          <a:ln w="9525">
            <a:noFill/>
            <a:miter lim="800000"/>
            <a:headEnd/>
            <a:tailEnd/>
          </a:ln>
          <a:effectLst/>
        </p:spPr>
      </p:pic>
      <p:pic>
        <p:nvPicPr>
          <p:cNvPr id="190468" name="Picture 4"/>
          <p:cNvPicPr>
            <a:picLocks noChangeAspect="1" noChangeArrowheads="1"/>
          </p:cNvPicPr>
          <p:nvPr/>
        </p:nvPicPr>
        <p:blipFill>
          <a:blip r:embed="rId4">
            <a:lum bright="-30000" contrast="30000"/>
          </a:blip>
          <a:srcRect/>
          <a:stretch>
            <a:fillRect/>
          </a:stretch>
        </p:blipFill>
        <p:spPr bwMode="auto">
          <a:xfrm>
            <a:off x="1380762" y="3286124"/>
            <a:ext cx="333717" cy="428628"/>
          </a:xfrm>
          <a:prstGeom prst="rect">
            <a:avLst/>
          </a:prstGeom>
          <a:noFill/>
          <a:ln w="9525">
            <a:noFill/>
            <a:miter lim="800000"/>
            <a:headEnd/>
            <a:tailEnd/>
          </a:ln>
          <a:effectLst/>
        </p:spPr>
      </p:pic>
      <p:pic>
        <p:nvPicPr>
          <p:cNvPr id="190469" name="Picture 5"/>
          <p:cNvPicPr>
            <a:picLocks noChangeAspect="1" noChangeArrowheads="1"/>
          </p:cNvPicPr>
          <p:nvPr/>
        </p:nvPicPr>
        <p:blipFill>
          <a:blip r:embed="rId5">
            <a:lum bright="-30000" contrast="30000"/>
          </a:blip>
          <a:srcRect/>
          <a:stretch>
            <a:fillRect/>
          </a:stretch>
        </p:blipFill>
        <p:spPr bwMode="auto">
          <a:xfrm>
            <a:off x="3143240" y="3713166"/>
            <a:ext cx="1643074" cy="501652"/>
          </a:xfrm>
          <a:prstGeom prst="rect">
            <a:avLst/>
          </a:prstGeom>
          <a:noFill/>
          <a:ln w="9525">
            <a:noFill/>
            <a:miter lim="800000"/>
            <a:headEnd/>
            <a:tailEnd/>
          </a:ln>
          <a:effectLst/>
        </p:spPr>
      </p:pic>
      <p:pic>
        <p:nvPicPr>
          <p:cNvPr id="190470" name="Picture 6"/>
          <p:cNvPicPr>
            <a:picLocks noChangeAspect="1" noChangeArrowheads="1"/>
          </p:cNvPicPr>
          <p:nvPr/>
        </p:nvPicPr>
        <p:blipFill>
          <a:blip r:embed="rId6">
            <a:lum bright="-30000" contrast="30000"/>
          </a:blip>
          <a:srcRect/>
          <a:stretch>
            <a:fillRect/>
          </a:stretch>
        </p:blipFill>
        <p:spPr bwMode="auto">
          <a:xfrm>
            <a:off x="2120884" y="2838568"/>
            <a:ext cx="379414" cy="479943"/>
          </a:xfrm>
          <a:prstGeom prst="rect">
            <a:avLst/>
          </a:prstGeom>
          <a:noFill/>
          <a:ln w="9525">
            <a:noFill/>
            <a:miter lim="800000"/>
            <a:headEnd/>
            <a:tailEnd/>
          </a:ln>
          <a:effectLst/>
        </p:spPr>
      </p:pic>
      <p:pic>
        <p:nvPicPr>
          <p:cNvPr id="190471" name="Picture 7"/>
          <p:cNvPicPr>
            <a:picLocks noChangeAspect="1" noChangeArrowheads="1"/>
          </p:cNvPicPr>
          <p:nvPr/>
        </p:nvPicPr>
        <p:blipFill>
          <a:blip r:embed="rId7">
            <a:lum bright="-30000" contrast="30000"/>
          </a:blip>
          <a:srcRect/>
          <a:stretch>
            <a:fillRect/>
          </a:stretch>
        </p:blipFill>
        <p:spPr bwMode="auto">
          <a:xfrm>
            <a:off x="3000364" y="4857760"/>
            <a:ext cx="2571768"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lum bright="-30000" contrast="30000"/>
          </a:blip>
          <a:srcRect/>
          <a:stretch>
            <a:fillRect/>
          </a:stretch>
        </p:blipFill>
        <p:spPr bwMode="auto">
          <a:xfrm>
            <a:off x="2143108" y="428604"/>
            <a:ext cx="3857652" cy="1428760"/>
          </a:xfrm>
          <a:prstGeom prst="rect">
            <a:avLst/>
          </a:prstGeom>
          <a:noFill/>
          <a:ln w="9525">
            <a:noFill/>
            <a:miter lim="800000"/>
            <a:headEnd/>
            <a:tailEnd/>
          </a:ln>
          <a:effectLst/>
        </p:spPr>
      </p:pic>
      <p:pic>
        <p:nvPicPr>
          <p:cNvPr id="191491" name="Picture 3"/>
          <p:cNvPicPr>
            <a:picLocks noChangeAspect="1" noChangeArrowheads="1"/>
          </p:cNvPicPr>
          <p:nvPr/>
        </p:nvPicPr>
        <p:blipFill>
          <a:blip r:embed="rId3">
            <a:lum bright="-30000" contrast="30000"/>
          </a:blip>
          <a:srcRect/>
          <a:stretch>
            <a:fillRect/>
          </a:stretch>
        </p:blipFill>
        <p:spPr bwMode="auto">
          <a:xfrm>
            <a:off x="2214546" y="2643182"/>
            <a:ext cx="3857652" cy="1214445"/>
          </a:xfrm>
          <a:prstGeom prst="rect">
            <a:avLst/>
          </a:prstGeom>
          <a:noFill/>
          <a:ln w="9525">
            <a:noFill/>
            <a:miter lim="800000"/>
            <a:headEnd/>
            <a:tailEnd/>
          </a:ln>
          <a:effectLst/>
        </p:spPr>
      </p:pic>
      <p:sp>
        <p:nvSpPr>
          <p:cNvPr id="4" name="Rectangle 3"/>
          <p:cNvSpPr/>
          <p:nvPr/>
        </p:nvSpPr>
        <p:spPr>
          <a:xfrm>
            <a:off x="428564" y="2000240"/>
            <a:ext cx="8715436" cy="2369880"/>
          </a:xfrm>
          <a:prstGeom prst="rect">
            <a:avLst/>
          </a:prstGeom>
        </p:spPr>
        <p:txBody>
          <a:bodyPr wrap="square">
            <a:spAutoFit/>
          </a:bodyPr>
          <a:lstStyle/>
          <a:p>
            <a:pPr algn="just"/>
            <a:r>
              <a:rPr lang="fr-FR" dirty="0" smtClean="0"/>
              <a:t>D'après les propriétés des produits tensoriels d'espace d'états, on déduit que les états propres de l’oscillateur qu'on note :</a:t>
            </a:r>
          </a:p>
          <a:p>
            <a:endParaRPr lang="fr-FR" dirty="0" smtClean="0"/>
          </a:p>
          <a:p>
            <a:endParaRPr lang="fr-FR" dirty="0" smtClean="0"/>
          </a:p>
          <a:p>
            <a:endParaRPr lang="fr-FR" dirty="0" smtClean="0"/>
          </a:p>
          <a:p>
            <a:endParaRPr lang="fr-FR" dirty="0" smtClean="0"/>
          </a:p>
          <a:p>
            <a:endParaRPr lang="fr-FR" dirty="0" smtClean="0"/>
          </a:p>
          <a:p>
            <a:endParaRPr lang="fr-FR" sz="100" dirty="0" smtClean="0"/>
          </a:p>
          <a:p>
            <a:r>
              <a:rPr lang="fr-FR" dirty="0" smtClean="0"/>
              <a:t>et que les valeurs propres de </a:t>
            </a:r>
            <a:r>
              <a:rPr lang="fr-FR" i="1" dirty="0" smtClean="0"/>
              <a:t>H </a:t>
            </a:r>
            <a:r>
              <a:rPr lang="fr-FR" dirty="0" smtClean="0"/>
              <a:t>sont les sommes des valeurs propres de </a:t>
            </a:r>
            <a:r>
              <a:rPr lang="fr-FR" dirty="0" err="1" smtClean="0"/>
              <a:t>Hx</a:t>
            </a:r>
            <a:r>
              <a:rPr lang="fr-FR" dirty="0" smtClean="0"/>
              <a:t>, Hy et Hz, soit</a:t>
            </a:r>
            <a:endParaRPr lang="fr-FR" dirty="0"/>
          </a:p>
        </p:txBody>
      </p:sp>
      <p:pic>
        <p:nvPicPr>
          <p:cNvPr id="191492" name="Picture 4"/>
          <p:cNvPicPr>
            <a:picLocks noChangeAspect="1" noChangeArrowheads="1"/>
          </p:cNvPicPr>
          <p:nvPr/>
        </p:nvPicPr>
        <p:blipFill>
          <a:blip r:embed="rId4">
            <a:lum bright="-30000" contrast="30000"/>
          </a:blip>
          <a:srcRect/>
          <a:stretch>
            <a:fillRect/>
          </a:stretch>
        </p:blipFill>
        <p:spPr bwMode="auto">
          <a:xfrm>
            <a:off x="2143108" y="4286256"/>
            <a:ext cx="5072098"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15436" cy="5986254"/>
          </a:xfrm>
          <a:prstGeom prst="rect">
            <a:avLst/>
          </a:prstGeom>
        </p:spPr>
        <p:txBody>
          <a:bodyPr wrap="square">
            <a:spAutoFit/>
          </a:bodyPr>
          <a:lstStyle/>
          <a:p>
            <a:pPr algn="just"/>
            <a:r>
              <a:rPr lang="fr-FR" dirty="0" smtClean="0"/>
              <a:t>où </a:t>
            </a:r>
            <a:r>
              <a:rPr lang="fr-FR" sz="2000" i="1" dirty="0" smtClean="0"/>
              <a:t>n = </a:t>
            </a:r>
            <a:r>
              <a:rPr lang="fr-FR" sz="2000" i="1" dirty="0" err="1" smtClean="0"/>
              <a:t>n</a:t>
            </a:r>
            <a:r>
              <a:rPr lang="fr-FR" sz="2000" i="1" baseline="-25000" dirty="0" err="1" smtClean="0"/>
              <a:t>x</a:t>
            </a:r>
            <a:r>
              <a:rPr lang="fr-FR" sz="2000" i="1" dirty="0" smtClean="0"/>
              <a:t> + </a:t>
            </a:r>
            <a:r>
              <a:rPr lang="fr-FR" sz="2000" i="1" dirty="0" err="1" smtClean="0"/>
              <a:t>n</a:t>
            </a:r>
            <a:r>
              <a:rPr lang="fr-FR" sz="2000" i="1" baseline="-25000" dirty="0" err="1" smtClean="0"/>
              <a:t>y</a:t>
            </a:r>
            <a:r>
              <a:rPr lang="fr-FR" sz="2000" i="1" dirty="0" smtClean="0"/>
              <a:t> + </a:t>
            </a:r>
            <a:r>
              <a:rPr lang="fr-FR" sz="2000" i="1" dirty="0" err="1" smtClean="0"/>
              <a:t>n</a:t>
            </a:r>
            <a:r>
              <a:rPr lang="fr-FR" sz="2000" i="1" baseline="-25000" dirty="0" err="1" smtClean="0"/>
              <a:t>z</a:t>
            </a:r>
            <a:r>
              <a:rPr lang="fr-FR" sz="2000" dirty="0" smtClean="0"/>
              <a:t> </a:t>
            </a:r>
            <a:r>
              <a:rPr lang="fr-FR" dirty="0" smtClean="0"/>
              <a:t>est un entier égal à la somme de trois nombres entiers dont chacun peut prendre toutes les valeurs positives ou nulles, </a:t>
            </a:r>
            <a:r>
              <a:rPr lang="fr-FR" i="1" dirty="0" smtClean="0"/>
              <a:t>n </a:t>
            </a:r>
            <a:r>
              <a:rPr lang="fr-FR" dirty="0" smtClean="0"/>
              <a:t>sera donc aussi positif ou nul.</a:t>
            </a:r>
          </a:p>
          <a:p>
            <a:pPr algn="just"/>
            <a:r>
              <a:rPr lang="fr-FR" dirty="0" smtClean="0"/>
              <a:t>L'équation aux valeurs propres de l'oscillateur isotrope s'écrit en définitive :</a:t>
            </a:r>
          </a:p>
          <a:p>
            <a:endParaRPr lang="fr-FR" dirty="0" smtClean="0"/>
          </a:p>
          <a:p>
            <a:endParaRPr lang="fr-FR" dirty="0" smtClean="0"/>
          </a:p>
          <a:p>
            <a:endParaRPr lang="fr-FR" dirty="0" smtClean="0"/>
          </a:p>
          <a:p>
            <a:endParaRPr lang="fr-FR" sz="500" dirty="0" smtClean="0"/>
          </a:p>
          <a:p>
            <a:pPr algn="just"/>
            <a:r>
              <a:rPr lang="fr-FR" dirty="0" smtClean="0"/>
              <a:t>On introduit comme pour le cas de l’oscillateur à une dimension les trois couples d'opérateurs création et annihilation:</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dirty="0" smtClean="0"/>
              <a:t>De sorte que les états propres de l’oscillateur s’écrivent sous la forme:</a:t>
            </a:r>
          </a:p>
          <a:p>
            <a:endParaRPr lang="fr-FR" dirty="0" smtClean="0"/>
          </a:p>
          <a:p>
            <a:r>
              <a:rPr lang="fr-FR" dirty="0" smtClean="0"/>
              <a:t/>
            </a:r>
            <a:br>
              <a:rPr lang="fr-FR" dirty="0" smtClean="0"/>
            </a:br>
            <a:endParaRPr lang="fr-FR" dirty="0"/>
          </a:p>
        </p:txBody>
      </p:sp>
      <p:pic>
        <p:nvPicPr>
          <p:cNvPr id="192514" name="Picture 2"/>
          <p:cNvPicPr>
            <a:picLocks noChangeAspect="1" noChangeArrowheads="1"/>
          </p:cNvPicPr>
          <p:nvPr/>
        </p:nvPicPr>
        <p:blipFill>
          <a:blip r:embed="rId2">
            <a:lum bright="-30000" contrast="30000"/>
          </a:blip>
          <a:srcRect/>
          <a:stretch>
            <a:fillRect/>
          </a:stretch>
        </p:blipFill>
        <p:spPr bwMode="auto">
          <a:xfrm>
            <a:off x="1928794" y="1214422"/>
            <a:ext cx="4929222" cy="857256"/>
          </a:xfrm>
          <a:prstGeom prst="rect">
            <a:avLst/>
          </a:prstGeom>
          <a:noFill/>
          <a:ln w="9525">
            <a:noFill/>
            <a:miter lim="800000"/>
            <a:headEnd/>
            <a:tailEnd/>
          </a:ln>
          <a:effectLst/>
        </p:spPr>
      </p:pic>
      <p:pic>
        <p:nvPicPr>
          <p:cNvPr id="192515" name="Picture 3"/>
          <p:cNvPicPr>
            <a:picLocks noChangeAspect="1" noChangeArrowheads="1"/>
          </p:cNvPicPr>
          <p:nvPr/>
        </p:nvPicPr>
        <p:blipFill>
          <a:blip r:embed="rId3">
            <a:lum bright="-30000" contrast="30000"/>
          </a:blip>
          <a:srcRect/>
          <a:stretch>
            <a:fillRect/>
          </a:stretch>
        </p:blipFill>
        <p:spPr bwMode="auto">
          <a:xfrm>
            <a:off x="1571604" y="2708274"/>
            <a:ext cx="5715040" cy="2078048"/>
          </a:xfrm>
          <a:prstGeom prst="rect">
            <a:avLst/>
          </a:prstGeom>
          <a:noFill/>
          <a:ln w="9525">
            <a:noFill/>
            <a:miter lim="800000"/>
            <a:headEnd/>
            <a:tailEnd/>
          </a:ln>
          <a:effectLst/>
        </p:spPr>
      </p:pic>
      <p:pic>
        <p:nvPicPr>
          <p:cNvPr id="192516" name="Picture 4"/>
          <p:cNvPicPr>
            <a:picLocks noChangeAspect="1" noChangeArrowheads="1"/>
          </p:cNvPicPr>
          <p:nvPr/>
        </p:nvPicPr>
        <p:blipFill>
          <a:blip r:embed="rId4">
            <a:lum bright="-30000" contrast="30000"/>
          </a:blip>
          <a:srcRect/>
          <a:stretch>
            <a:fillRect/>
          </a:stretch>
        </p:blipFill>
        <p:spPr bwMode="auto">
          <a:xfrm>
            <a:off x="1857356" y="5429264"/>
            <a:ext cx="5429288"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572560" cy="5109091"/>
          </a:xfrm>
          <a:prstGeom prst="rect">
            <a:avLst/>
          </a:prstGeom>
        </p:spPr>
        <p:txBody>
          <a:bodyPr wrap="square">
            <a:spAutoFit/>
          </a:bodyPr>
          <a:lstStyle/>
          <a:p>
            <a:r>
              <a:rPr lang="fr-FR" dirty="0" smtClean="0"/>
              <a:t>Ce potentiel admet un minimum au point x</a:t>
            </a:r>
            <a:r>
              <a:rPr lang="fr-FR" baseline="-25000" dirty="0" smtClean="0"/>
              <a:t>0</a:t>
            </a:r>
            <a:r>
              <a:rPr lang="fr-FR" dirty="0" smtClean="0"/>
              <a:t> et son expression approchée au voisinage de cette position d'équilibre s'exprime par un potentiel harmonique valant :</a:t>
            </a:r>
          </a:p>
          <a:p>
            <a:endParaRPr lang="fr-FR" dirty="0" smtClean="0"/>
          </a:p>
          <a:p>
            <a:endParaRPr lang="fr-FR" dirty="0" smtClean="0"/>
          </a:p>
          <a:p>
            <a:endParaRPr lang="fr-FR" dirty="0" smtClean="0"/>
          </a:p>
          <a:p>
            <a:pPr algn="just"/>
            <a:endParaRPr lang="fr-FR" dirty="0" smtClean="0">
              <a:solidFill>
                <a:srgbClr val="C00000"/>
              </a:solidFill>
            </a:endParaRPr>
          </a:p>
          <a:p>
            <a:pPr algn="just"/>
            <a:r>
              <a:rPr lang="fr-FR" sz="2000" dirty="0" smtClean="0">
                <a:solidFill>
                  <a:srgbClr val="C00000"/>
                </a:solidFill>
              </a:rPr>
              <a:t>Les résultats qu'on va établir dans ce chapitre sont applicables à toute une série de phénomènes physiques importants : vibration des atomes d'une molécule, oscillations des atomes dans un réseau cristallin….	 </a:t>
            </a:r>
          </a:p>
          <a:p>
            <a:endParaRPr lang="fr-FR" sz="2000" dirty="0" smtClean="0">
              <a:solidFill>
                <a:srgbClr val="C00000"/>
              </a:solidFill>
            </a:endParaRPr>
          </a:p>
          <a:p>
            <a:pPr algn="just"/>
            <a:r>
              <a:rPr lang="fr-FR" sz="2000" dirty="0" smtClean="0">
                <a:solidFill>
                  <a:srgbClr val="C00000"/>
                </a:solidFill>
              </a:rPr>
              <a:t>De plus l'oscillateur harmonique constitue un</a:t>
            </a:r>
            <a:r>
              <a:rPr lang="fr-FR" sz="2000" i="1" dirty="0" smtClean="0">
                <a:solidFill>
                  <a:srgbClr val="C00000"/>
                </a:solidFill>
              </a:rPr>
              <a:t> </a:t>
            </a:r>
            <a:r>
              <a:rPr lang="fr-FR" sz="2000" dirty="0" smtClean="0">
                <a:solidFill>
                  <a:srgbClr val="C00000"/>
                </a:solidFill>
              </a:rPr>
              <a:t>exemple d'application simple et pédagogique du formalisme général de la mécanique quantique.</a:t>
            </a:r>
          </a:p>
          <a:p>
            <a:pPr algn="just"/>
            <a:endParaRPr lang="fr-FR" sz="2000" i="1" dirty="0" smtClean="0">
              <a:solidFill>
                <a:srgbClr val="C00000"/>
              </a:solidFill>
            </a:endParaRPr>
          </a:p>
          <a:p>
            <a:pPr algn="just"/>
            <a:r>
              <a:rPr lang="fr-FR" sz="2000" dirty="0" smtClean="0">
                <a:solidFill>
                  <a:srgbClr val="C00000"/>
                </a:solidFill>
              </a:rPr>
              <a:t>Nous traiterons d'abord l'oscillateur à une dimension et on généralisera au cas de l'oscillateur isotrope à plusieurs dimensions qu'on rencontre dans de nombreux problèmes physiques.</a:t>
            </a:r>
            <a:endParaRPr lang="fr-FR" sz="2000" i="1" dirty="0" smtClean="0">
              <a:solidFill>
                <a:srgbClr val="C00000"/>
              </a:solidFill>
            </a:endParaRPr>
          </a:p>
          <a:p>
            <a:pPr algn="just"/>
            <a:endParaRPr lang="fr-FR" dirty="0"/>
          </a:p>
        </p:txBody>
      </p:sp>
      <p:pic>
        <p:nvPicPr>
          <p:cNvPr id="182274" name="Picture 2"/>
          <p:cNvPicPr>
            <a:picLocks noChangeAspect="1" noChangeArrowheads="1"/>
          </p:cNvPicPr>
          <p:nvPr/>
        </p:nvPicPr>
        <p:blipFill>
          <a:blip r:embed="rId3">
            <a:lum bright="-10000" contrast="30000"/>
          </a:blip>
          <a:srcRect/>
          <a:stretch>
            <a:fillRect/>
          </a:stretch>
        </p:blipFill>
        <p:spPr bwMode="auto">
          <a:xfrm>
            <a:off x="2857488" y="954072"/>
            <a:ext cx="2928958" cy="6889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3">
            <a:lum bright="-30000" contrast="30000"/>
          </a:blip>
          <a:srcRect/>
          <a:stretch>
            <a:fillRect/>
          </a:stretch>
        </p:blipFill>
        <p:spPr bwMode="auto">
          <a:xfrm>
            <a:off x="1714480" y="857232"/>
            <a:ext cx="4643470" cy="571504"/>
          </a:xfrm>
          <a:prstGeom prst="rect">
            <a:avLst/>
          </a:prstGeom>
          <a:noFill/>
          <a:ln w="9525">
            <a:noFill/>
            <a:miter lim="800000"/>
            <a:headEnd/>
            <a:tailEnd/>
          </a:ln>
          <a:effectLst/>
        </p:spPr>
      </p:pic>
      <p:sp>
        <p:nvSpPr>
          <p:cNvPr id="3" name="Rectangle 2"/>
          <p:cNvSpPr/>
          <p:nvPr/>
        </p:nvSpPr>
        <p:spPr>
          <a:xfrm>
            <a:off x="142844" y="271747"/>
            <a:ext cx="8929718" cy="5586145"/>
          </a:xfrm>
          <a:prstGeom prst="rect">
            <a:avLst/>
          </a:prstGeom>
        </p:spPr>
        <p:txBody>
          <a:bodyPr wrap="square">
            <a:spAutoFit/>
          </a:bodyPr>
          <a:lstStyle/>
          <a:p>
            <a:r>
              <a:rPr lang="fr-FR" dirty="0" smtClean="0"/>
              <a:t>et la fonction d'onde qui lui est associée est :</a:t>
            </a:r>
          </a:p>
          <a:p>
            <a:endParaRPr lang="fr-FR" dirty="0" smtClean="0"/>
          </a:p>
          <a:p>
            <a:endParaRPr lang="fr-FR" dirty="0" smtClean="0"/>
          </a:p>
          <a:p>
            <a:endParaRPr lang="fr-FR" dirty="0" smtClean="0"/>
          </a:p>
          <a:p>
            <a:endParaRPr lang="fr-FR" sz="100" dirty="0" smtClean="0"/>
          </a:p>
          <a:p>
            <a:endParaRPr lang="fr-FR" sz="100" dirty="0" smtClean="0"/>
          </a:p>
          <a:p>
            <a:r>
              <a:rPr lang="fr-FR" dirty="0" smtClean="0"/>
              <a:t>La fonction d'onde associée à l'état fondamental s’écrit sous la forme :</a:t>
            </a:r>
          </a:p>
          <a:p>
            <a:endParaRPr lang="fr-FR" i="1" dirty="0" smtClean="0"/>
          </a:p>
          <a:p>
            <a:endParaRPr lang="fr-FR" i="1" dirty="0" smtClean="0"/>
          </a:p>
          <a:p>
            <a:endParaRPr lang="fr-FR" i="1" dirty="0" smtClean="0"/>
          </a:p>
          <a:p>
            <a:endParaRPr lang="fr-FR" sz="100" i="1" dirty="0" smtClean="0"/>
          </a:p>
          <a:p>
            <a:pPr algn="just"/>
            <a:r>
              <a:rPr lang="fr-FR" dirty="0" smtClean="0"/>
              <a:t>A la différence de l'oscillateur à une dimension</a:t>
            </a:r>
            <a:r>
              <a:rPr lang="fr-FR" dirty="0" smtClean="0">
                <a:solidFill>
                  <a:srgbClr val="C00000"/>
                </a:solidFill>
              </a:rPr>
              <a:t>, l'</a:t>
            </a:r>
            <a:r>
              <a:rPr lang="fr-FR" dirty="0" err="1" smtClean="0">
                <a:solidFill>
                  <a:srgbClr val="C00000"/>
                </a:solidFill>
              </a:rPr>
              <a:t>hamiltonien</a:t>
            </a:r>
            <a:r>
              <a:rPr lang="fr-FR" dirty="0" smtClean="0">
                <a:solidFill>
                  <a:srgbClr val="C00000"/>
                </a:solidFill>
              </a:rPr>
              <a:t> de l'oscillateur isotrope à trois dimensions donne lieu à des niveaux d'énergie </a:t>
            </a:r>
            <a:r>
              <a:rPr lang="fr-FR" sz="2000" i="1" dirty="0" smtClean="0">
                <a:solidFill>
                  <a:srgbClr val="C00000"/>
                </a:solidFill>
              </a:rPr>
              <a:t>E</a:t>
            </a:r>
            <a:r>
              <a:rPr lang="fr-FR" sz="2000" i="1" baseline="-25000" dirty="0" smtClean="0">
                <a:solidFill>
                  <a:srgbClr val="C00000"/>
                </a:solidFill>
              </a:rPr>
              <a:t>n</a:t>
            </a:r>
            <a:r>
              <a:rPr lang="fr-FR" i="1" dirty="0" smtClean="0">
                <a:solidFill>
                  <a:srgbClr val="C00000"/>
                </a:solidFill>
              </a:rPr>
              <a:t> qui </a:t>
            </a:r>
            <a:r>
              <a:rPr lang="fr-FR" dirty="0" smtClean="0">
                <a:solidFill>
                  <a:srgbClr val="C00000"/>
                </a:solidFill>
              </a:rPr>
              <a:t>sont dégénérés.</a:t>
            </a:r>
            <a:endParaRPr lang="fr-FR" i="1" dirty="0" smtClean="0">
              <a:solidFill>
                <a:srgbClr val="C00000"/>
              </a:solidFill>
            </a:endParaRPr>
          </a:p>
          <a:p>
            <a:pPr algn="just"/>
            <a:r>
              <a:rPr lang="fr-FR" dirty="0" smtClean="0"/>
              <a:t>Pour déterminer le degré de dégénérescence </a:t>
            </a:r>
            <a:r>
              <a:rPr lang="fr-FR" sz="2000" i="1" dirty="0" err="1" smtClean="0"/>
              <a:t>g</a:t>
            </a:r>
            <a:r>
              <a:rPr lang="fr-FR" sz="2000" i="1" baseline="-25000" dirty="0" err="1" smtClean="0"/>
              <a:t>n</a:t>
            </a:r>
            <a:r>
              <a:rPr lang="fr-FR" i="1" dirty="0" smtClean="0"/>
              <a:t> </a:t>
            </a:r>
            <a:r>
              <a:rPr lang="fr-FR" dirty="0" smtClean="0"/>
              <a:t>correspondant au niveau </a:t>
            </a:r>
            <a:r>
              <a:rPr lang="fr-FR" sz="2000" i="1" dirty="0" smtClean="0"/>
              <a:t>E</a:t>
            </a:r>
            <a:r>
              <a:rPr lang="fr-FR" sz="2000" i="1" baseline="-25000" dirty="0" smtClean="0"/>
              <a:t>n</a:t>
            </a:r>
            <a:r>
              <a:rPr lang="fr-FR" i="1" dirty="0" smtClean="0"/>
              <a:t> </a:t>
            </a:r>
            <a:r>
              <a:rPr lang="fr-FR" dirty="0" smtClean="0"/>
              <a:t>il faut chercher toutes les combinaisons </a:t>
            </a:r>
            <a:r>
              <a:rPr lang="fr-FR" i="1" dirty="0" smtClean="0"/>
              <a:t>(</a:t>
            </a:r>
            <a:r>
              <a:rPr lang="fr-FR" i="1" dirty="0" err="1" smtClean="0"/>
              <a:t>n</a:t>
            </a:r>
            <a:r>
              <a:rPr lang="fr-FR" i="1" baseline="-25000" dirty="0" err="1" smtClean="0"/>
              <a:t>x</a:t>
            </a:r>
            <a:r>
              <a:rPr lang="fr-FR" i="1" dirty="0" smtClean="0"/>
              <a:t> ,</a:t>
            </a:r>
            <a:r>
              <a:rPr lang="fr-FR" i="1" dirty="0" err="1" smtClean="0"/>
              <a:t>n</a:t>
            </a:r>
            <a:r>
              <a:rPr lang="fr-FR" i="1" baseline="-25000" dirty="0" err="1" smtClean="0"/>
              <a:t>y</a:t>
            </a:r>
            <a:r>
              <a:rPr lang="fr-FR" i="1" dirty="0" smtClean="0"/>
              <a:t> ,</a:t>
            </a:r>
            <a:r>
              <a:rPr lang="fr-FR" i="1" dirty="0" err="1" smtClean="0"/>
              <a:t>n</a:t>
            </a:r>
            <a:r>
              <a:rPr lang="fr-FR" i="1" baseline="-25000" dirty="0" err="1" smtClean="0"/>
              <a:t>z</a:t>
            </a:r>
            <a:r>
              <a:rPr lang="fr-FR" i="1" dirty="0" smtClean="0"/>
              <a:t>) </a:t>
            </a:r>
            <a:r>
              <a:rPr lang="fr-FR" dirty="0" smtClean="0"/>
              <a:t>qui correspondent à une même valeur </a:t>
            </a:r>
            <a:r>
              <a:rPr lang="fr-FR" sz="2000" i="1" dirty="0" smtClean="0"/>
              <a:t>E</a:t>
            </a:r>
            <a:r>
              <a:rPr lang="fr-FR" sz="2000" i="1" baseline="-25000" dirty="0" smtClean="0"/>
              <a:t>n</a:t>
            </a:r>
            <a:r>
              <a:rPr lang="fr-FR" sz="2000" i="1" dirty="0" smtClean="0"/>
              <a:t> </a:t>
            </a:r>
            <a:r>
              <a:rPr lang="fr-FR" dirty="0" smtClean="0"/>
              <a:t>de l'énergie.</a:t>
            </a:r>
          </a:p>
          <a:p>
            <a:endParaRPr lang="fr-FR" i="1" dirty="0" smtClean="0"/>
          </a:p>
          <a:p>
            <a:r>
              <a:rPr lang="fr-FR" dirty="0" smtClean="0"/>
              <a:t> On peut montrer que :                                          Ce qui  signifie que tous les niveaux de</a:t>
            </a:r>
          </a:p>
          <a:p>
            <a:endParaRPr lang="fr-FR" sz="1100" dirty="0" smtClean="0"/>
          </a:p>
          <a:p>
            <a:r>
              <a:rPr lang="fr-FR" dirty="0" smtClean="0"/>
              <a:t> l'oscillateur sont dégénérés sauf le niveau fondamental pour lequel </a:t>
            </a:r>
            <a:r>
              <a:rPr lang="fr-FR" sz="2000" dirty="0" smtClean="0"/>
              <a:t>n = 0   </a:t>
            </a:r>
            <a:r>
              <a:rPr lang="fr-FR" dirty="0" smtClean="0"/>
              <a:t>et   E</a:t>
            </a:r>
            <a:r>
              <a:rPr lang="fr-FR" baseline="-25000" dirty="0" smtClean="0"/>
              <a:t>0</a:t>
            </a:r>
            <a:r>
              <a:rPr lang="fr-FR" dirty="0" smtClean="0"/>
              <a:t> =(3/2)</a:t>
            </a:r>
            <a:r>
              <a:rPr lang="en-US" sz="2000" i="1" dirty="0" smtClean="0"/>
              <a:t>ħ</a:t>
            </a:r>
            <a:r>
              <a:rPr lang="el-GR" sz="2000" i="1" dirty="0" smtClean="0"/>
              <a:t>ω</a:t>
            </a:r>
            <a:r>
              <a:rPr lang="fr-FR" sz="2000" i="1" dirty="0" smtClean="0"/>
              <a:t>.</a:t>
            </a:r>
          </a:p>
          <a:p>
            <a:endParaRPr lang="fr-FR" sz="500" i="1" dirty="0" smtClean="0"/>
          </a:p>
          <a:p>
            <a:r>
              <a:rPr lang="fr-FR" sz="2000" i="1" dirty="0" smtClean="0">
                <a:solidFill>
                  <a:srgbClr val="C00000"/>
                </a:solidFill>
              </a:rPr>
              <a:t>Ces résultats sont généralisables à un oscillateur isotrope à </a:t>
            </a:r>
            <a:r>
              <a:rPr lang="fr-FR" i="1" dirty="0" smtClean="0">
                <a:solidFill>
                  <a:srgbClr val="C00000"/>
                </a:solidFill>
                <a:latin typeface="Arabic Typesetting" pitchFamily="66" charset="-78"/>
                <a:cs typeface="Arabic Typesetting" pitchFamily="66" charset="-78"/>
              </a:rPr>
              <a:t>ɭ </a:t>
            </a:r>
            <a:r>
              <a:rPr lang="fr-FR" sz="2000" i="1" dirty="0" smtClean="0">
                <a:solidFill>
                  <a:srgbClr val="C00000"/>
                </a:solidFill>
              </a:rPr>
              <a:t>dimensions, on obtient dans ce cas:</a:t>
            </a:r>
            <a:endParaRPr lang="fr-FR" i="1" dirty="0" smtClean="0"/>
          </a:p>
          <a:p>
            <a:endParaRPr lang="fr-FR" dirty="0"/>
          </a:p>
        </p:txBody>
      </p:sp>
      <p:pic>
        <p:nvPicPr>
          <p:cNvPr id="193539" name="Picture 3"/>
          <p:cNvPicPr>
            <a:picLocks noChangeAspect="1" noChangeArrowheads="1"/>
          </p:cNvPicPr>
          <p:nvPr/>
        </p:nvPicPr>
        <p:blipFill>
          <a:blip r:embed="rId4">
            <a:lum bright="-30000" contrast="30000"/>
          </a:blip>
          <a:srcRect/>
          <a:stretch>
            <a:fillRect/>
          </a:stretch>
        </p:blipFill>
        <p:spPr bwMode="auto">
          <a:xfrm>
            <a:off x="2071670" y="1857364"/>
            <a:ext cx="4000528" cy="642942"/>
          </a:xfrm>
          <a:prstGeom prst="rect">
            <a:avLst/>
          </a:prstGeom>
          <a:noFill/>
          <a:ln w="9525">
            <a:noFill/>
            <a:miter lim="800000"/>
            <a:headEnd/>
            <a:tailEnd/>
          </a:ln>
          <a:effectLst/>
        </p:spPr>
      </p:pic>
      <p:pic>
        <p:nvPicPr>
          <p:cNvPr id="193540" name="Picture 4"/>
          <p:cNvPicPr>
            <a:picLocks noChangeAspect="1" noChangeArrowheads="1"/>
          </p:cNvPicPr>
          <p:nvPr/>
        </p:nvPicPr>
        <p:blipFill>
          <a:blip r:embed="rId5">
            <a:lum bright="-30000" contrast="30000"/>
          </a:blip>
          <a:srcRect/>
          <a:stretch>
            <a:fillRect/>
          </a:stretch>
        </p:blipFill>
        <p:spPr bwMode="auto">
          <a:xfrm>
            <a:off x="2571736" y="3929066"/>
            <a:ext cx="1714512" cy="500066"/>
          </a:xfrm>
          <a:prstGeom prst="rect">
            <a:avLst/>
          </a:prstGeom>
          <a:noFill/>
          <a:ln w="9525">
            <a:noFill/>
            <a:miter lim="800000"/>
            <a:headEnd/>
            <a:tailEnd/>
          </a:ln>
          <a:effectLst/>
        </p:spPr>
      </p:pic>
      <p:pic>
        <p:nvPicPr>
          <p:cNvPr id="193541" name="Picture 5"/>
          <p:cNvPicPr>
            <a:picLocks noChangeAspect="1" noChangeArrowheads="1"/>
          </p:cNvPicPr>
          <p:nvPr/>
        </p:nvPicPr>
        <p:blipFill>
          <a:blip r:embed="rId6">
            <a:duotone>
              <a:schemeClr val="accent2">
                <a:shade val="45000"/>
                <a:satMod val="135000"/>
              </a:schemeClr>
              <a:prstClr val="white"/>
            </a:duotone>
          </a:blip>
          <a:srcRect/>
          <a:stretch>
            <a:fillRect/>
          </a:stretch>
        </p:blipFill>
        <p:spPr bwMode="auto">
          <a:xfrm>
            <a:off x="2500298" y="5286388"/>
            <a:ext cx="4357718" cy="13573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501122" cy="6278642"/>
          </a:xfrm>
          <a:prstGeom prst="rect">
            <a:avLst/>
          </a:prstGeom>
        </p:spPr>
        <p:txBody>
          <a:bodyPr wrap="square">
            <a:spAutoFit/>
          </a:bodyPr>
          <a:lstStyle/>
          <a:p>
            <a:r>
              <a:rPr lang="fr-FR" altLang="zh-CN" sz="2400" b="1" dirty="0" smtClean="0">
                <a:solidFill>
                  <a:srgbClr val="FF0000"/>
                </a:solidFill>
                <a:latin typeface="Times New Roman" pitchFamily="18" charset="0"/>
                <a:cs typeface="Times New Roman" pitchFamily="18" charset="0"/>
              </a:rPr>
              <a:t>1.   L'oscillateur harmonique classique</a:t>
            </a:r>
          </a:p>
          <a:p>
            <a:pPr algn="just"/>
            <a:r>
              <a:rPr lang="fr-FR" dirty="0" smtClean="0"/>
              <a:t>L’exemple le plus courant est celui d'une particule de masse m se déplaçant sans frottement sur l'axe horizontal </a:t>
            </a:r>
            <a:r>
              <a:rPr lang="fr-FR" i="1" dirty="0" err="1" smtClean="0"/>
              <a:t>Ox</a:t>
            </a:r>
            <a:r>
              <a:rPr lang="fr-FR" i="1" dirty="0" smtClean="0"/>
              <a:t> </a:t>
            </a:r>
            <a:r>
              <a:rPr lang="fr-FR" dirty="0" smtClean="0"/>
              <a:t>sous l'action d'une force de rappel proportionnelle à l'élongation                             et dérivant du potentiel</a:t>
            </a:r>
          </a:p>
          <a:p>
            <a:endParaRPr lang="fr-FR" dirty="0" smtClean="0"/>
          </a:p>
          <a:p>
            <a:endParaRPr lang="fr-FR" dirty="0" smtClean="0"/>
          </a:p>
          <a:p>
            <a:endParaRPr lang="fr-FR" dirty="0" smtClean="0"/>
          </a:p>
          <a:p>
            <a:endParaRPr lang="fr-FR" dirty="0" smtClean="0"/>
          </a:p>
          <a:p>
            <a:endParaRPr lang="fr-FR" dirty="0" smtClean="0"/>
          </a:p>
          <a:p>
            <a:r>
              <a:rPr lang="fr-FR" dirty="0" smtClean="0"/>
              <a:t>L’équation du mouvement de la particule sur l'axe </a:t>
            </a:r>
            <a:r>
              <a:rPr lang="fr-FR" i="1" dirty="0" err="1" smtClean="0"/>
              <a:t>Ox</a:t>
            </a:r>
            <a:r>
              <a:rPr lang="fr-FR" i="1" dirty="0" smtClean="0"/>
              <a:t> </a:t>
            </a:r>
            <a:r>
              <a:rPr lang="fr-FR" dirty="0" smtClean="0"/>
              <a:t>s'écrit :</a:t>
            </a:r>
          </a:p>
          <a:p>
            <a:endParaRPr lang="fr-FR" dirty="0" smtClean="0"/>
          </a:p>
          <a:p>
            <a:r>
              <a:rPr lang="fr-FR" dirty="0" smtClean="0"/>
              <a:t>                                                    soit                                                 avec </a:t>
            </a:r>
          </a:p>
          <a:p>
            <a:endParaRPr lang="fr-FR" dirty="0" smtClean="0"/>
          </a:p>
          <a:p>
            <a:r>
              <a:rPr lang="fr-FR" dirty="0" smtClean="0"/>
              <a:t> La solution de cette équation est purement sinusoïdale et s'écrit :</a:t>
            </a:r>
          </a:p>
          <a:p>
            <a:endParaRPr lang="fr-FR" dirty="0" smtClean="0"/>
          </a:p>
          <a:p>
            <a:endParaRPr lang="fr-FR" dirty="0" smtClean="0"/>
          </a:p>
          <a:p>
            <a:endParaRPr lang="fr-FR" dirty="0" smtClean="0"/>
          </a:p>
          <a:p>
            <a:r>
              <a:rPr lang="fr-FR" dirty="0" smtClean="0"/>
              <a:t>Les énergies cinétique et potentielle de la particule valent respectivement :</a:t>
            </a:r>
          </a:p>
          <a:p>
            <a:endParaRPr lang="fr-FR" dirty="0" smtClean="0"/>
          </a:p>
          <a:p>
            <a:r>
              <a:rPr lang="fr-FR" dirty="0" smtClean="0"/>
              <a:t>                                                                               et  </a:t>
            </a:r>
          </a:p>
          <a:p>
            <a:endParaRPr lang="fr-FR" dirty="0" smtClean="0"/>
          </a:p>
          <a:p>
            <a:endParaRPr lang="fr-FR" dirty="0"/>
          </a:p>
        </p:txBody>
      </p:sp>
      <p:pic>
        <p:nvPicPr>
          <p:cNvPr id="183298" name="Picture 2"/>
          <p:cNvPicPr>
            <a:picLocks noChangeAspect="1" noChangeArrowheads="1"/>
          </p:cNvPicPr>
          <p:nvPr/>
        </p:nvPicPr>
        <p:blipFill>
          <a:blip r:embed="rId3">
            <a:lum bright="-10000" contrast="30000"/>
          </a:blip>
          <a:srcRect/>
          <a:stretch>
            <a:fillRect/>
          </a:stretch>
        </p:blipFill>
        <p:spPr bwMode="auto">
          <a:xfrm>
            <a:off x="2928926" y="1785926"/>
            <a:ext cx="3571900" cy="1000132"/>
          </a:xfrm>
          <a:prstGeom prst="rect">
            <a:avLst/>
          </a:prstGeom>
          <a:noFill/>
          <a:ln w="9525">
            <a:noFill/>
            <a:miter lim="800000"/>
            <a:headEnd/>
            <a:tailEnd/>
          </a:ln>
          <a:effectLst/>
        </p:spPr>
      </p:pic>
      <p:pic>
        <p:nvPicPr>
          <p:cNvPr id="183299" name="Picture 3"/>
          <p:cNvPicPr>
            <a:picLocks noChangeAspect="1" noChangeArrowheads="1"/>
          </p:cNvPicPr>
          <p:nvPr/>
        </p:nvPicPr>
        <p:blipFill>
          <a:blip r:embed="rId4">
            <a:lum bright="-10000" contrast="30000"/>
          </a:blip>
          <a:srcRect/>
          <a:stretch>
            <a:fillRect/>
          </a:stretch>
        </p:blipFill>
        <p:spPr bwMode="auto">
          <a:xfrm>
            <a:off x="1500166" y="1285860"/>
            <a:ext cx="1354143" cy="285752"/>
          </a:xfrm>
          <a:prstGeom prst="rect">
            <a:avLst/>
          </a:prstGeom>
          <a:noFill/>
          <a:ln w="9525">
            <a:noFill/>
            <a:miter lim="800000"/>
            <a:headEnd/>
            <a:tailEnd/>
          </a:ln>
          <a:effectLst/>
        </p:spPr>
      </p:pic>
      <p:pic>
        <p:nvPicPr>
          <p:cNvPr id="183300" name="Picture 4"/>
          <p:cNvPicPr>
            <a:picLocks noChangeAspect="1" noChangeArrowheads="1"/>
          </p:cNvPicPr>
          <p:nvPr/>
        </p:nvPicPr>
        <p:blipFill>
          <a:blip r:embed="rId5">
            <a:lum bright="-10000" contrast="30000"/>
          </a:blip>
          <a:srcRect/>
          <a:stretch>
            <a:fillRect/>
          </a:stretch>
        </p:blipFill>
        <p:spPr bwMode="auto">
          <a:xfrm>
            <a:off x="5286380" y="1285860"/>
            <a:ext cx="1260480" cy="332179"/>
          </a:xfrm>
          <a:prstGeom prst="rect">
            <a:avLst/>
          </a:prstGeom>
          <a:noFill/>
          <a:ln w="9525">
            <a:noFill/>
            <a:miter lim="800000"/>
            <a:headEnd/>
            <a:tailEnd/>
          </a:ln>
          <a:effectLst/>
        </p:spPr>
      </p:pic>
      <p:pic>
        <p:nvPicPr>
          <p:cNvPr id="183301" name="Picture 5"/>
          <p:cNvPicPr>
            <a:picLocks noChangeAspect="1" noChangeArrowheads="1"/>
          </p:cNvPicPr>
          <p:nvPr/>
        </p:nvPicPr>
        <p:blipFill>
          <a:blip r:embed="rId6">
            <a:lum bright="-10000" contrast="30000"/>
          </a:blip>
          <a:srcRect/>
          <a:stretch>
            <a:fillRect/>
          </a:stretch>
        </p:blipFill>
        <p:spPr bwMode="auto">
          <a:xfrm>
            <a:off x="1571604" y="3286124"/>
            <a:ext cx="1376164" cy="554040"/>
          </a:xfrm>
          <a:prstGeom prst="rect">
            <a:avLst/>
          </a:prstGeom>
          <a:noFill/>
          <a:ln w="9525">
            <a:noFill/>
            <a:miter lim="800000"/>
            <a:headEnd/>
            <a:tailEnd/>
          </a:ln>
          <a:effectLst/>
        </p:spPr>
      </p:pic>
      <p:pic>
        <p:nvPicPr>
          <p:cNvPr id="183302" name="Picture 6"/>
          <p:cNvPicPr>
            <a:picLocks noChangeAspect="1" noChangeArrowheads="1"/>
          </p:cNvPicPr>
          <p:nvPr/>
        </p:nvPicPr>
        <p:blipFill>
          <a:blip r:embed="rId7">
            <a:lum bright="-10000" contrast="30000"/>
          </a:blip>
          <a:srcRect/>
          <a:stretch>
            <a:fillRect/>
          </a:stretch>
        </p:blipFill>
        <p:spPr bwMode="auto">
          <a:xfrm>
            <a:off x="3857620" y="3286124"/>
            <a:ext cx="1714512" cy="571503"/>
          </a:xfrm>
          <a:prstGeom prst="rect">
            <a:avLst/>
          </a:prstGeom>
          <a:noFill/>
          <a:ln w="9525">
            <a:noFill/>
            <a:miter lim="800000"/>
            <a:headEnd/>
            <a:tailEnd/>
          </a:ln>
          <a:effectLst/>
        </p:spPr>
      </p:pic>
      <p:pic>
        <p:nvPicPr>
          <p:cNvPr id="183303" name="Picture 7"/>
          <p:cNvPicPr>
            <a:picLocks noChangeAspect="1" noChangeArrowheads="1"/>
          </p:cNvPicPr>
          <p:nvPr/>
        </p:nvPicPr>
        <p:blipFill>
          <a:blip r:embed="rId8">
            <a:lum bright="-10000" contrast="30000"/>
          </a:blip>
          <a:srcRect/>
          <a:stretch>
            <a:fillRect/>
          </a:stretch>
        </p:blipFill>
        <p:spPr bwMode="auto">
          <a:xfrm>
            <a:off x="6754554" y="3286124"/>
            <a:ext cx="960718" cy="500066"/>
          </a:xfrm>
          <a:prstGeom prst="rect">
            <a:avLst/>
          </a:prstGeom>
          <a:noFill/>
          <a:ln w="9525">
            <a:noFill/>
            <a:miter lim="800000"/>
            <a:headEnd/>
            <a:tailEnd/>
          </a:ln>
          <a:effectLst/>
        </p:spPr>
      </p:pic>
      <p:pic>
        <p:nvPicPr>
          <p:cNvPr id="183304" name="Picture 8"/>
          <p:cNvPicPr>
            <a:picLocks noChangeAspect="1" noChangeArrowheads="1"/>
          </p:cNvPicPr>
          <p:nvPr/>
        </p:nvPicPr>
        <p:blipFill>
          <a:blip r:embed="rId9">
            <a:lum bright="-10000" contrast="30000"/>
          </a:blip>
          <a:srcRect/>
          <a:stretch>
            <a:fillRect/>
          </a:stretch>
        </p:blipFill>
        <p:spPr bwMode="auto">
          <a:xfrm>
            <a:off x="3500430" y="4429132"/>
            <a:ext cx="1980871" cy="500066"/>
          </a:xfrm>
          <a:prstGeom prst="rect">
            <a:avLst/>
          </a:prstGeom>
          <a:noFill/>
          <a:ln w="9525">
            <a:noFill/>
            <a:miter lim="800000"/>
            <a:headEnd/>
            <a:tailEnd/>
          </a:ln>
          <a:effectLst/>
        </p:spPr>
      </p:pic>
      <p:pic>
        <p:nvPicPr>
          <p:cNvPr id="183305" name="Picture 9"/>
          <p:cNvPicPr>
            <a:picLocks noChangeAspect="1" noChangeArrowheads="1"/>
          </p:cNvPicPr>
          <p:nvPr/>
        </p:nvPicPr>
        <p:blipFill>
          <a:blip r:embed="rId10">
            <a:lum bright="-10000" contrast="30000"/>
          </a:blip>
          <a:srcRect/>
          <a:stretch>
            <a:fillRect/>
          </a:stretch>
        </p:blipFill>
        <p:spPr bwMode="auto">
          <a:xfrm>
            <a:off x="714348" y="5500702"/>
            <a:ext cx="3714776" cy="642942"/>
          </a:xfrm>
          <a:prstGeom prst="rect">
            <a:avLst/>
          </a:prstGeom>
          <a:noFill/>
          <a:ln w="9525">
            <a:noFill/>
            <a:miter lim="800000"/>
            <a:headEnd/>
            <a:tailEnd/>
          </a:ln>
          <a:effectLst/>
        </p:spPr>
      </p:pic>
      <p:pic>
        <p:nvPicPr>
          <p:cNvPr id="183306" name="Picture 10"/>
          <p:cNvPicPr>
            <a:picLocks noChangeAspect="1" noChangeArrowheads="1"/>
          </p:cNvPicPr>
          <p:nvPr/>
        </p:nvPicPr>
        <p:blipFill>
          <a:blip r:embed="rId11">
            <a:lum bright="-10000" contrast="30000"/>
          </a:blip>
          <a:srcRect/>
          <a:stretch>
            <a:fillRect/>
          </a:stretch>
        </p:blipFill>
        <p:spPr bwMode="auto">
          <a:xfrm>
            <a:off x="4857752" y="5500702"/>
            <a:ext cx="3857652"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14290"/>
            <a:ext cx="8786874" cy="3139321"/>
          </a:xfrm>
          <a:prstGeom prst="rect">
            <a:avLst/>
          </a:prstGeom>
        </p:spPr>
        <p:txBody>
          <a:bodyPr wrap="square">
            <a:spAutoFit/>
          </a:bodyPr>
          <a:lstStyle/>
          <a:p>
            <a:r>
              <a:rPr lang="fr-FR" dirty="0" smtClean="0"/>
              <a:t>de sorte que son énergie totale est :</a:t>
            </a:r>
          </a:p>
          <a:p>
            <a:endParaRPr lang="fr-FR" dirty="0" smtClean="0"/>
          </a:p>
          <a:p>
            <a:endParaRPr lang="fr-FR" dirty="0" smtClean="0"/>
          </a:p>
          <a:p>
            <a:endParaRPr lang="fr-FR" dirty="0" smtClean="0"/>
          </a:p>
          <a:p>
            <a:pPr algn="just"/>
            <a:r>
              <a:rPr lang="fr-FR" b="1" dirty="0" smtClean="0"/>
              <a:t>L’énergie </a:t>
            </a:r>
            <a:r>
              <a:rPr lang="fr-FR" b="1" i="1" dirty="0" smtClean="0"/>
              <a:t>E </a:t>
            </a:r>
            <a:r>
              <a:rPr lang="fr-FR" b="1" dirty="0" smtClean="0"/>
              <a:t>de la particule est donc constante. Ainsi si l'on se fixe </a:t>
            </a:r>
            <a:r>
              <a:rPr lang="fr-FR" b="1" i="1" dirty="0" smtClean="0"/>
              <a:t>K, </a:t>
            </a:r>
            <a:r>
              <a:rPr lang="fr-FR" b="1" dirty="0" smtClean="0"/>
              <a:t>les limites ± </a:t>
            </a:r>
            <a:r>
              <a:rPr lang="fr-FR" b="1" dirty="0" err="1" smtClean="0"/>
              <a:t>x</a:t>
            </a:r>
            <a:r>
              <a:rPr lang="fr-FR" b="1" baseline="-25000" dirty="0" err="1" smtClean="0"/>
              <a:t>o</a:t>
            </a:r>
            <a:r>
              <a:rPr lang="fr-FR" b="1" i="1" cap="small" dirty="0" smtClean="0"/>
              <a:t> </a:t>
            </a:r>
            <a:r>
              <a:rPr lang="fr-FR" b="1" dirty="0" smtClean="0"/>
              <a:t>du mouvement classique s'obtiennent facilement à partir de l'intersection de la parabole décrivant V(x) avec la droite parallèle à </a:t>
            </a:r>
            <a:r>
              <a:rPr lang="fr-FR" b="1" dirty="0" err="1" smtClean="0"/>
              <a:t>Ox</a:t>
            </a:r>
            <a:r>
              <a:rPr lang="fr-FR" b="1" dirty="0" smtClean="0"/>
              <a:t> et d'ordonnée </a:t>
            </a:r>
            <a:r>
              <a:rPr lang="fr-FR" b="1" i="1" dirty="0" smtClean="0"/>
              <a:t>E</a:t>
            </a:r>
            <a:r>
              <a:rPr lang="fr-FR" b="1" dirty="0" smtClean="0"/>
              <a:t>.</a:t>
            </a:r>
          </a:p>
          <a:p>
            <a:pPr algn="just"/>
            <a:r>
              <a:rPr lang="fr-FR" dirty="0" smtClean="0"/>
              <a:t>En ces points l'énergie potentielle est maximale et égale à </a:t>
            </a:r>
            <a:r>
              <a:rPr lang="fr-FR" i="1" dirty="0" smtClean="0"/>
              <a:t>E </a:t>
            </a:r>
            <a:r>
              <a:rPr lang="fr-FR" dirty="0" smtClean="0"/>
              <a:t>et l'énergie cinétique est nulle. </a:t>
            </a:r>
            <a:r>
              <a:rPr lang="fr-FR" dirty="0" smtClean="0">
                <a:solidFill>
                  <a:srgbClr val="C00000"/>
                </a:solidFill>
              </a:rPr>
              <a:t>Le mouvement classique est donc borné et se limite à des oscillations entre les points d'abscisses -x</a:t>
            </a:r>
            <a:r>
              <a:rPr lang="fr-FR" baseline="-25000" dirty="0" smtClean="0">
                <a:solidFill>
                  <a:srgbClr val="C00000"/>
                </a:solidFill>
              </a:rPr>
              <a:t>0</a:t>
            </a:r>
            <a:r>
              <a:rPr lang="fr-FR" dirty="0" smtClean="0">
                <a:solidFill>
                  <a:srgbClr val="C00000"/>
                </a:solidFill>
              </a:rPr>
              <a:t> et + x</a:t>
            </a:r>
            <a:r>
              <a:rPr lang="fr-FR" baseline="-25000" dirty="0" smtClean="0">
                <a:solidFill>
                  <a:srgbClr val="C00000"/>
                </a:solidFill>
              </a:rPr>
              <a:t>0</a:t>
            </a:r>
            <a:r>
              <a:rPr lang="fr-FR" dirty="0" smtClean="0">
                <a:solidFill>
                  <a:srgbClr val="C00000"/>
                </a:solidFill>
              </a:rPr>
              <a:t> .  </a:t>
            </a:r>
          </a:p>
          <a:p>
            <a:endParaRPr lang="fr-FR" dirty="0"/>
          </a:p>
        </p:txBody>
      </p:sp>
      <p:pic>
        <p:nvPicPr>
          <p:cNvPr id="184322" name="Picture 2"/>
          <p:cNvPicPr>
            <a:picLocks noChangeAspect="1" noChangeArrowheads="1"/>
          </p:cNvPicPr>
          <p:nvPr/>
        </p:nvPicPr>
        <p:blipFill>
          <a:blip r:embed="rId3">
            <a:lum bright="-30000" contrast="30000"/>
          </a:blip>
          <a:srcRect/>
          <a:stretch>
            <a:fillRect/>
          </a:stretch>
        </p:blipFill>
        <p:spPr bwMode="auto">
          <a:xfrm>
            <a:off x="2285984" y="571480"/>
            <a:ext cx="3071834" cy="642942"/>
          </a:xfrm>
          <a:prstGeom prst="rect">
            <a:avLst/>
          </a:prstGeom>
          <a:noFill/>
          <a:ln w="9525">
            <a:noFill/>
            <a:miter lim="800000"/>
            <a:headEnd/>
            <a:tailEnd/>
          </a:ln>
          <a:effectLst/>
        </p:spPr>
      </p:pic>
      <p:pic>
        <p:nvPicPr>
          <p:cNvPr id="184323" name="Picture 3"/>
          <p:cNvPicPr>
            <a:picLocks noChangeAspect="1" noChangeArrowheads="1"/>
          </p:cNvPicPr>
          <p:nvPr/>
        </p:nvPicPr>
        <p:blipFill>
          <a:blip r:embed="rId4">
            <a:lum bright="-30000" contrast="30000"/>
          </a:blip>
          <a:srcRect/>
          <a:stretch>
            <a:fillRect/>
          </a:stretch>
        </p:blipFill>
        <p:spPr bwMode="auto">
          <a:xfrm>
            <a:off x="2500298" y="3286124"/>
            <a:ext cx="3500462"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57158" y="746109"/>
            <a:ext cx="2248436" cy="400110"/>
          </a:xfrm>
          <a:prstGeom prst="rect">
            <a:avLst/>
          </a:prstGeom>
          <a:noFill/>
          <a:ln w="9525">
            <a:noFill/>
            <a:miter lim="800000"/>
            <a:headEnd/>
            <a:tailEnd/>
          </a:ln>
          <a:effectLst/>
        </p:spPr>
        <p:txBody>
          <a:bodyPr wrap="none">
            <a:spAutoFit/>
          </a:bodyPr>
          <a:lstStyle/>
          <a:p>
            <a:r>
              <a:rPr lang="fr-FR" sz="2000" b="1" u="sng" dirty="0" smtClean="0">
                <a:solidFill>
                  <a:srgbClr val="0070C0"/>
                </a:solidFill>
              </a:rPr>
              <a:t>2-1 Le </a:t>
            </a:r>
            <a:r>
              <a:rPr lang="fr-FR" sz="2000" b="1" u="sng" dirty="0" err="1" smtClean="0">
                <a:solidFill>
                  <a:srgbClr val="0070C0"/>
                </a:solidFill>
              </a:rPr>
              <a:t>Hamiltonien</a:t>
            </a:r>
            <a:r>
              <a:rPr lang="fr-FR" sz="2000" b="1" u="sng" dirty="0" smtClean="0">
                <a:solidFill>
                  <a:srgbClr val="0070C0"/>
                </a:solidFill>
              </a:rPr>
              <a:t> </a:t>
            </a:r>
            <a:endParaRPr lang="fr-FR" sz="2000" b="1" u="sng" dirty="0">
              <a:solidFill>
                <a:srgbClr val="0070C0"/>
              </a:solidFill>
            </a:endParaRPr>
          </a:p>
        </p:txBody>
      </p:sp>
      <p:sp>
        <p:nvSpPr>
          <p:cNvPr id="141315" name="Text Box 3"/>
          <p:cNvSpPr txBox="1">
            <a:spLocks noChangeArrowheads="1"/>
          </p:cNvSpPr>
          <p:nvPr/>
        </p:nvSpPr>
        <p:spPr bwMode="auto">
          <a:xfrm>
            <a:off x="428597" y="1157288"/>
            <a:ext cx="8353454" cy="396875"/>
          </a:xfrm>
          <a:prstGeom prst="rect">
            <a:avLst/>
          </a:prstGeom>
          <a:noFill/>
          <a:ln w="9525">
            <a:noFill/>
            <a:miter lim="800000"/>
            <a:headEnd/>
            <a:tailEnd/>
          </a:ln>
          <a:effectLst/>
        </p:spPr>
        <p:txBody>
          <a:bodyPr wrap="square">
            <a:spAutoFit/>
          </a:bodyPr>
          <a:lstStyle/>
          <a:p>
            <a:r>
              <a:rPr lang="fr-FR" sz="2000" dirty="0"/>
              <a:t>En fonction des opérateurs position </a:t>
            </a:r>
            <a:r>
              <a:rPr lang="fr-FR" sz="2000" b="1" dirty="0"/>
              <a:t>X</a:t>
            </a:r>
            <a:r>
              <a:rPr lang="fr-FR" sz="2000" dirty="0"/>
              <a:t> et impulsion </a:t>
            </a:r>
            <a:r>
              <a:rPr lang="fr-FR" sz="2000" b="1" dirty="0"/>
              <a:t>P</a:t>
            </a:r>
            <a:r>
              <a:rPr lang="fr-FR" sz="2000" dirty="0"/>
              <a:t>, l’</a:t>
            </a:r>
            <a:r>
              <a:rPr lang="fr-FR" sz="2000" dirty="0" err="1"/>
              <a:t>hamiltonien</a:t>
            </a:r>
            <a:r>
              <a:rPr lang="fr-FR" sz="2000" dirty="0"/>
              <a:t> s’écrit :</a:t>
            </a:r>
          </a:p>
        </p:txBody>
      </p:sp>
      <p:graphicFrame>
        <p:nvGraphicFramePr>
          <p:cNvPr id="141316" name="Object 4"/>
          <p:cNvGraphicFramePr>
            <a:graphicFrameLocks noChangeAspect="1"/>
          </p:cNvGraphicFramePr>
          <p:nvPr/>
        </p:nvGraphicFramePr>
        <p:xfrm>
          <a:off x="3048000" y="1905000"/>
          <a:ext cx="2514600" cy="828675"/>
        </p:xfrm>
        <a:graphic>
          <a:graphicData uri="http://schemas.openxmlformats.org/presentationml/2006/ole">
            <mc:AlternateContent xmlns:mc="http://schemas.openxmlformats.org/markup-compatibility/2006">
              <mc:Choice xmlns:v="urn:schemas-microsoft-com:vml" Requires="v">
                <p:oleObj spid="_x0000_s140300" name="Equation" r:id="rId4" imgW="1269720" imgH="419040" progId="">
                  <p:embed/>
                </p:oleObj>
              </mc:Choice>
              <mc:Fallback>
                <p:oleObj name="Equation" r:id="rId4" imgW="1269720" imgH="4190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905000"/>
                        <a:ext cx="2514600" cy="8286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7" name="Line 5"/>
          <p:cNvSpPr>
            <a:spLocks noChangeShapeType="1"/>
          </p:cNvSpPr>
          <p:nvPr/>
        </p:nvSpPr>
        <p:spPr bwMode="auto">
          <a:xfrm flipV="1">
            <a:off x="3352800" y="2895600"/>
            <a:ext cx="381000" cy="5334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1318" name="Line 6"/>
          <p:cNvSpPr>
            <a:spLocks noChangeShapeType="1"/>
          </p:cNvSpPr>
          <p:nvPr/>
        </p:nvSpPr>
        <p:spPr bwMode="auto">
          <a:xfrm flipH="1" flipV="1">
            <a:off x="4953000" y="2895600"/>
            <a:ext cx="152400" cy="6096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1319" name="Text Box 7"/>
          <p:cNvSpPr txBox="1">
            <a:spLocks noChangeArrowheads="1"/>
          </p:cNvSpPr>
          <p:nvPr/>
        </p:nvSpPr>
        <p:spPr bwMode="auto">
          <a:xfrm>
            <a:off x="2498725" y="3443288"/>
            <a:ext cx="1838325" cy="396875"/>
          </a:xfrm>
          <a:prstGeom prst="rect">
            <a:avLst/>
          </a:prstGeom>
          <a:noFill/>
          <a:ln w="9525">
            <a:noFill/>
            <a:miter lim="800000"/>
            <a:headEnd/>
            <a:tailEnd/>
          </a:ln>
          <a:effectLst/>
        </p:spPr>
        <p:txBody>
          <a:bodyPr wrap="none">
            <a:spAutoFit/>
          </a:bodyPr>
          <a:lstStyle/>
          <a:p>
            <a:r>
              <a:rPr lang="fr-FR" sz="2000"/>
              <a:t>Terme cinétique</a:t>
            </a:r>
          </a:p>
        </p:txBody>
      </p:sp>
      <p:sp>
        <p:nvSpPr>
          <p:cNvPr id="141320" name="Text Box 8"/>
          <p:cNvSpPr txBox="1">
            <a:spLocks noChangeArrowheads="1"/>
          </p:cNvSpPr>
          <p:nvPr/>
        </p:nvSpPr>
        <p:spPr bwMode="auto">
          <a:xfrm>
            <a:off x="4876800" y="3505200"/>
            <a:ext cx="1795463" cy="396875"/>
          </a:xfrm>
          <a:prstGeom prst="rect">
            <a:avLst/>
          </a:prstGeom>
          <a:noFill/>
          <a:ln w="9525">
            <a:noFill/>
            <a:miter lim="800000"/>
            <a:headEnd/>
            <a:tailEnd/>
          </a:ln>
          <a:effectLst/>
        </p:spPr>
        <p:txBody>
          <a:bodyPr wrap="none">
            <a:spAutoFit/>
          </a:bodyPr>
          <a:lstStyle/>
          <a:p>
            <a:r>
              <a:rPr lang="fr-FR" sz="2000"/>
              <a:t>Terme potentiel</a:t>
            </a:r>
          </a:p>
        </p:txBody>
      </p:sp>
      <p:sp>
        <p:nvSpPr>
          <p:cNvPr id="141321" name="Text Box 9"/>
          <p:cNvSpPr txBox="1">
            <a:spLocks noChangeArrowheads="1"/>
          </p:cNvSpPr>
          <p:nvPr/>
        </p:nvSpPr>
        <p:spPr bwMode="auto">
          <a:xfrm>
            <a:off x="285720" y="4038600"/>
            <a:ext cx="8324880" cy="701675"/>
          </a:xfrm>
          <a:prstGeom prst="rect">
            <a:avLst/>
          </a:prstGeom>
          <a:noFill/>
          <a:ln w="9525">
            <a:noFill/>
            <a:miter lim="800000"/>
            <a:headEnd/>
            <a:tailEnd/>
          </a:ln>
          <a:effectLst/>
        </p:spPr>
        <p:txBody>
          <a:bodyPr wrap="square">
            <a:spAutoFit/>
          </a:bodyPr>
          <a:lstStyle/>
          <a:p>
            <a:pPr algn="just"/>
            <a:r>
              <a:rPr lang="fr-FR" sz="2000" b="1" dirty="0"/>
              <a:t>H</a:t>
            </a:r>
            <a:r>
              <a:rPr lang="fr-FR" sz="2000" dirty="0"/>
              <a:t> étant indépendant du temps, nous allons chercher à résoudre l’équation de </a:t>
            </a:r>
            <a:r>
              <a:rPr lang="fr-FR" sz="2000" dirty="0" err="1"/>
              <a:t>Shrödinger</a:t>
            </a:r>
            <a:r>
              <a:rPr lang="fr-FR" sz="2000" dirty="0"/>
              <a:t> </a:t>
            </a:r>
            <a:r>
              <a:rPr lang="fr-FR" sz="2000" dirty="0" smtClean="0"/>
              <a:t>indépendante </a:t>
            </a:r>
            <a:r>
              <a:rPr lang="fr-FR" sz="2000" dirty="0"/>
              <a:t>du temps :</a:t>
            </a:r>
          </a:p>
        </p:txBody>
      </p:sp>
      <p:graphicFrame>
        <p:nvGraphicFramePr>
          <p:cNvPr id="141322" name="Object 10"/>
          <p:cNvGraphicFramePr>
            <a:graphicFrameLocks noChangeAspect="1"/>
          </p:cNvGraphicFramePr>
          <p:nvPr/>
        </p:nvGraphicFramePr>
        <p:xfrm>
          <a:off x="3567113" y="5029200"/>
          <a:ext cx="2009775" cy="574675"/>
        </p:xfrm>
        <a:graphic>
          <a:graphicData uri="http://schemas.openxmlformats.org/presentationml/2006/ole">
            <mc:AlternateContent xmlns:mc="http://schemas.openxmlformats.org/markup-compatibility/2006">
              <mc:Choice xmlns:v="urn:schemas-microsoft-com:vml" Requires="v">
                <p:oleObj spid="_x0000_s140301" name="Equation" r:id="rId6" imgW="888840" imgH="253800" progId="">
                  <p:embed/>
                </p:oleObj>
              </mc:Choice>
              <mc:Fallback>
                <p:oleObj name="Equation" r:id="rId6" imgW="888840" imgH="2538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7113" y="5029200"/>
                        <a:ext cx="2009775" cy="5746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357158" y="285728"/>
            <a:ext cx="7609006" cy="461665"/>
          </a:xfrm>
          <a:prstGeom prst="rect">
            <a:avLst/>
          </a:prstGeom>
        </p:spPr>
        <p:txBody>
          <a:bodyPr wrap="none">
            <a:spAutoFit/>
          </a:bodyPr>
          <a:lstStyle/>
          <a:p>
            <a:r>
              <a:rPr lang="fr-FR" altLang="zh-CN" sz="2400" b="1" dirty="0" smtClean="0">
                <a:solidFill>
                  <a:srgbClr val="FF0000"/>
                </a:solidFill>
                <a:latin typeface="Times New Roman" pitchFamily="18" charset="0"/>
                <a:cs typeface="Times New Roman" pitchFamily="18" charset="0"/>
              </a:rPr>
              <a:t>2.   L'oscillateur harmonique quantique à une dimension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571472" y="928670"/>
            <a:ext cx="7572396" cy="4708981"/>
          </a:xfrm>
          <a:prstGeom prst="rect">
            <a:avLst/>
          </a:prstGeom>
          <a:noFill/>
          <a:ln w="9525">
            <a:noFill/>
            <a:miter lim="800000"/>
            <a:headEnd/>
            <a:tailEnd/>
          </a:ln>
          <a:effectLst/>
        </p:spPr>
        <p:txBody>
          <a:bodyPr wrap="square">
            <a:spAutoFit/>
          </a:bodyPr>
          <a:lstStyle/>
          <a:p>
            <a:r>
              <a:rPr lang="fr-FR" sz="2000" b="1" dirty="0">
                <a:solidFill>
                  <a:srgbClr val="FF0000"/>
                </a:solidFill>
              </a:rPr>
              <a:t>Remarques :</a:t>
            </a:r>
          </a:p>
          <a:p>
            <a:endParaRPr lang="fr-FR" sz="2000" dirty="0"/>
          </a:p>
          <a:p>
            <a:pPr algn="just"/>
            <a:r>
              <a:rPr lang="fr-FR" sz="2000" dirty="0"/>
              <a:t>	* </a:t>
            </a:r>
            <a:r>
              <a:rPr lang="fr-FR" sz="2000" dirty="0">
                <a:solidFill>
                  <a:srgbClr val="C00000"/>
                </a:solidFill>
              </a:rPr>
              <a:t>Les valeurs propres de l’</a:t>
            </a:r>
            <a:r>
              <a:rPr lang="fr-FR" sz="2000" dirty="0" err="1">
                <a:solidFill>
                  <a:srgbClr val="C00000"/>
                </a:solidFill>
              </a:rPr>
              <a:t>hamiltonien</a:t>
            </a:r>
            <a:r>
              <a:rPr lang="fr-FR" sz="2000" dirty="0">
                <a:solidFill>
                  <a:srgbClr val="C00000"/>
                </a:solidFill>
              </a:rPr>
              <a:t> </a:t>
            </a:r>
            <a:r>
              <a:rPr lang="fr-FR" sz="2000" dirty="0">
                <a:solidFill>
                  <a:srgbClr val="FF0000"/>
                </a:solidFill>
              </a:rPr>
              <a:t>sont positives</a:t>
            </a:r>
            <a:r>
              <a:rPr lang="fr-FR" sz="2000" dirty="0"/>
              <a:t>. En effet, 	le minimum du potentiel est V=0 à x=0, et l’énergie cinétique 	est positive</a:t>
            </a:r>
            <a:r>
              <a:rPr lang="fr-FR" sz="2000" dirty="0" smtClean="0"/>
              <a:t>.</a:t>
            </a:r>
          </a:p>
          <a:p>
            <a:endParaRPr lang="fr-FR" sz="2000" dirty="0"/>
          </a:p>
          <a:p>
            <a:endParaRPr lang="fr-FR" sz="2000" dirty="0"/>
          </a:p>
          <a:p>
            <a:pPr algn="just"/>
            <a:r>
              <a:rPr lang="fr-FR" sz="2000" dirty="0"/>
              <a:t>	* Le potentiel est symétrique par rapport à l’axe x=0. Comme 	dans le cas des puits rectangulaires, la densité de probabilité </a:t>
            </a:r>
            <a:r>
              <a:rPr lang="fr-FR" sz="2000" dirty="0" smtClean="0"/>
              <a:t>  </a:t>
            </a:r>
            <a:r>
              <a:rPr lang="fr-FR" sz="2000" dirty="0"/>
              <a:t>	</a:t>
            </a:r>
            <a:r>
              <a:rPr lang="fr-FR" sz="2000" dirty="0" smtClean="0"/>
              <a:t>doit refléter </a:t>
            </a:r>
            <a:r>
              <a:rPr lang="fr-FR" sz="2000" dirty="0"/>
              <a:t>cette parité. </a:t>
            </a:r>
            <a:r>
              <a:rPr lang="fr-FR" sz="2000" dirty="0">
                <a:solidFill>
                  <a:srgbClr val="C00000"/>
                </a:solidFill>
              </a:rPr>
              <a:t>Les fonctions propres seront donc </a:t>
            </a:r>
            <a:r>
              <a:rPr lang="fr-FR" sz="2000" dirty="0" smtClean="0">
                <a:solidFill>
                  <a:srgbClr val="C00000"/>
                </a:solidFill>
              </a:rPr>
              <a:t>	soit paires soit  impaires </a:t>
            </a:r>
            <a:r>
              <a:rPr lang="fr-FR" sz="2000" dirty="0">
                <a:solidFill>
                  <a:srgbClr val="C00000"/>
                </a:solidFill>
              </a:rPr>
              <a:t>par rapport à x=0</a:t>
            </a:r>
            <a:r>
              <a:rPr lang="fr-FR" sz="2000" dirty="0" smtClean="0"/>
              <a:t>.</a:t>
            </a:r>
          </a:p>
          <a:p>
            <a:endParaRPr lang="fr-FR" sz="2000" dirty="0"/>
          </a:p>
          <a:p>
            <a:endParaRPr lang="fr-FR" sz="2000" dirty="0"/>
          </a:p>
          <a:p>
            <a:pPr algn="just"/>
            <a:r>
              <a:rPr lang="fr-FR" sz="2000" dirty="0"/>
              <a:t>	* Le </a:t>
            </a:r>
            <a:r>
              <a:rPr lang="fr-FR" sz="2000" dirty="0" smtClean="0"/>
              <a:t>déplacement </a:t>
            </a:r>
            <a:r>
              <a:rPr lang="fr-FR" sz="2000" dirty="0"/>
              <a:t>est borné de chaque </a:t>
            </a:r>
            <a:r>
              <a:rPr lang="fr-FR" sz="2000" dirty="0" smtClean="0"/>
              <a:t>côté </a:t>
            </a:r>
            <a:r>
              <a:rPr lang="fr-FR" sz="2000" dirty="0"/>
              <a:t>du domaine de </a:t>
            </a:r>
            <a:r>
              <a:rPr lang="fr-FR" sz="2000" dirty="0" smtClean="0"/>
              <a:t>	variation</a:t>
            </a:r>
            <a:r>
              <a:rPr lang="fr-FR" sz="2000" dirty="0"/>
              <a:t>. </a:t>
            </a:r>
            <a:r>
              <a:rPr lang="fr-FR" sz="2000" dirty="0" smtClean="0">
                <a:solidFill>
                  <a:srgbClr val="C00000"/>
                </a:solidFill>
              </a:rPr>
              <a:t>L’énergie </a:t>
            </a:r>
            <a:r>
              <a:rPr lang="fr-FR" sz="2000" dirty="0">
                <a:solidFill>
                  <a:srgbClr val="C00000"/>
                </a:solidFill>
              </a:rPr>
              <a:t>du système sera donc quantifiée.</a:t>
            </a:r>
          </a:p>
        </p:txBody>
      </p:sp>
      <p:sp>
        <p:nvSpPr>
          <p:cNvPr id="142339" name="AutoShape 3"/>
          <p:cNvSpPr>
            <a:spLocks noChangeArrowheads="1"/>
          </p:cNvSpPr>
          <p:nvPr/>
        </p:nvSpPr>
        <p:spPr bwMode="auto">
          <a:xfrm>
            <a:off x="685800" y="1600200"/>
            <a:ext cx="685800" cy="228600"/>
          </a:xfrm>
          <a:prstGeom prst="rightArrow">
            <a:avLst>
              <a:gd name="adj1" fmla="val 50000"/>
              <a:gd name="adj2" fmla="val 75000"/>
            </a:avLst>
          </a:prstGeom>
          <a:noFill/>
          <a:ln w="9525">
            <a:solidFill>
              <a:srgbClr val="FF3300"/>
            </a:solidFill>
            <a:miter lim="800000"/>
            <a:headEnd/>
            <a:tailEnd/>
          </a:ln>
          <a:effectLst/>
        </p:spPr>
        <p:txBody>
          <a:bodyPr anchor="ctr">
            <a:spAutoFit/>
          </a:bodyPr>
          <a:lstStyle/>
          <a:p>
            <a:endParaRPr lang="fr-FR"/>
          </a:p>
        </p:txBody>
      </p:sp>
      <p:sp>
        <p:nvSpPr>
          <p:cNvPr id="142340" name="AutoShape 4"/>
          <p:cNvSpPr>
            <a:spLocks noChangeArrowheads="1"/>
          </p:cNvSpPr>
          <p:nvPr/>
        </p:nvSpPr>
        <p:spPr bwMode="auto">
          <a:xfrm>
            <a:off x="762000" y="3048000"/>
            <a:ext cx="685800" cy="228600"/>
          </a:xfrm>
          <a:prstGeom prst="rightArrow">
            <a:avLst>
              <a:gd name="adj1" fmla="val 50000"/>
              <a:gd name="adj2" fmla="val 75000"/>
            </a:avLst>
          </a:prstGeom>
          <a:noFill/>
          <a:ln w="9525">
            <a:solidFill>
              <a:srgbClr val="FF3300"/>
            </a:solidFill>
            <a:miter lim="800000"/>
            <a:headEnd/>
            <a:tailEnd/>
          </a:ln>
          <a:effectLst/>
        </p:spPr>
        <p:txBody>
          <a:bodyPr anchor="ctr">
            <a:spAutoFit/>
          </a:bodyPr>
          <a:lstStyle/>
          <a:p>
            <a:endParaRPr lang="fr-FR"/>
          </a:p>
        </p:txBody>
      </p:sp>
      <p:sp>
        <p:nvSpPr>
          <p:cNvPr id="142341" name="AutoShape 5"/>
          <p:cNvSpPr>
            <a:spLocks noChangeArrowheads="1"/>
          </p:cNvSpPr>
          <p:nvPr/>
        </p:nvSpPr>
        <p:spPr bwMode="auto">
          <a:xfrm>
            <a:off x="762000" y="4914912"/>
            <a:ext cx="685800" cy="228600"/>
          </a:xfrm>
          <a:prstGeom prst="rightArrow">
            <a:avLst>
              <a:gd name="adj1" fmla="val 50000"/>
              <a:gd name="adj2" fmla="val 75000"/>
            </a:avLst>
          </a:prstGeom>
          <a:noFill/>
          <a:ln w="9525">
            <a:solidFill>
              <a:srgbClr val="FF3300"/>
            </a:solidFill>
            <a:miter lim="800000"/>
            <a:headEnd/>
            <a:tailEnd/>
          </a:ln>
          <a:effectLst/>
        </p:spPr>
        <p:txBody>
          <a:bodyPr anchor="ctr">
            <a:spAutoFit/>
          </a:bodyPr>
          <a:lstStyle/>
          <a:p>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285720" y="623888"/>
            <a:ext cx="8501121" cy="1311275"/>
          </a:xfrm>
          <a:prstGeom prst="rect">
            <a:avLst/>
          </a:prstGeom>
          <a:noFill/>
          <a:ln w="9525">
            <a:noFill/>
            <a:miter lim="800000"/>
            <a:headEnd/>
            <a:tailEnd/>
          </a:ln>
          <a:effectLst/>
        </p:spPr>
        <p:txBody>
          <a:bodyPr wrap="square">
            <a:spAutoFit/>
          </a:bodyPr>
          <a:lstStyle/>
          <a:p>
            <a:pPr algn="just"/>
            <a:r>
              <a:rPr lang="fr-FR" sz="2000" dirty="0"/>
              <a:t>Pour simplifier les calculs, il est commode d’introduire les opérateurs sans dimensions :</a:t>
            </a:r>
          </a:p>
          <a:p>
            <a:pPr algn="just"/>
            <a:endParaRPr lang="fr-FR" sz="2000" dirty="0"/>
          </a:p>
          <a:p>
            <a:pPr algn="just"/>
            <a:endParaRPr lang="fr-FR" sz="2000" dirty="0"/>
          </a:p>
        </p:txBody>
      </p:sp>
      <p:graphicFrame>
        <p:nvGraphicFramePr>
          <p:cNvPr id="143363" name="Object 3"/>
          <p:cNvGraphicFramePr>
            <a:graphicFrameLocks noChangeAspect="1"/>
          </p:cNvGraphicFramePr>
          <p:nvPr/>
        </p:nvGraphicFramePr>
        <p:xfrm>
          <a:off x="3657600" y="1905000"/>
          <a:ext cx="2209800" cy="1208088"/>
        </p:xfrm>
        <a:graphic>
          <a:graphicData uri="http://schemas.openxmlformats.org/presentationml/2006/ole">
            <mc:AlternateContent xmlns:mc="http://schemas.openxmlformats.org/markup-compatibility/2006">
              <mc:Choice xmlns:v="urn:schemas-microsoft-com:vml" Requires="v">
                <p:oleObj spid="_x0000_s141324" name="Equation" r:id="rId4" imgW="812520" imgH="444240" progId="">
                  <p:embed/>
                </p:oleObj>
              </mc:Choice>
              <mc:Fallback>
                <p:oleObj name="Equation" r:id="rId4" imgW="812520" imgH="4442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905000"/>
                        <a:ext cx="2209800" cy="120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64" name="Object 4"/>
          <p:cNvGraphicFramePr>
            <a:graphicFrameLocks noChangeAspect="1"/>
          </p:cNvGraphicFramePr>
          <p:nvPr/>
        </p:nvGraphicFramePr>
        <p:xfrm>
          <a:off x="3810000" y="4724400"/>
          <a:ext cx="2514600" cy="1187450"/>
        </p:xfrm>
        <a:graphic>
          <a:graphicData uri="http://schemas.openxmlformats.org/presentationml/2006/ole">
            <mc:AlternateContent xmlns:mc="http://schemas.openxmlformats.org/markup-compatibility/2006">
              <mc:Choice xmlns:v="urn:schemas-microsoft-com:vml" Requires="v">
                <p:oleObj spid="_x0000_s141325" name="Equation" r:id="rId6" imgW="888840" imgH="419040" progId="">
                  <p:embed/>
                </p:oleObj>
              </mc:Choice>
              <mc:Fallback>
                <p:oleObj name="Equation" r:id="rId6" imgW="888840" imgH="4190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724400"/>
                        <a:ext cx="2514600"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5" name="Line 5"/>
          <p:cNvSpPr>
            <a:spLocks noChangeShapeType="1"/>
          </p:cNvSpPr>
          <p:nvPr/>
        </p:nvSpPr>
        <p:spPr bwMode="auto">
          <a:xfrm flipV="1">
            <a:off x="5486400" y="1676400"/>
            <a:ext cx="457200" cy="4572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3366" name="Line 6"/>
          <p:cNvSpPr>
            <a:spLocks noChangeShapeType="1"/>
          </p:cNvSpPr>
          <p:nvPr/>
        </p:nvSpPr>
        <p:spPr bwMode="auto">
          <a:xfrm flipV="1">
            <a:off x="5029200" y="1524000"/>
            <a:ext cx="0" cy="6096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3367" name="Line 7"/>
          <p:cNvSpPr>
            <a:spLocks noChangeShapeType="1"/>
          </p:cNvSpPr>
          <p:nvPr/>
        </p:nvSpPr>
        <p:spPr bwMode="auto">
          <a:xfrm>
            <a:off x="5257800" y="2895600"/>
            <a:ext cx="685800" cy="762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3368" name="Text Box 8"/>
          <p:cNvSpPr txBox="1">
            <a:spLocks noChangeArrowheads="1"/>
          </p:cNvSpPr>
          <p:nvPr/>
        </p:nvSpPr>
        <p:spPr bwMode="auto">
          <a:xfrm>
            <a:off x="4708525" y="1157288"/>
            <a:ext cx="438150" cy="396875"/>
          </a:xfrm>
          <a:prstGeom prst="rect">
            <a:avLst/>
          </a:prstGeom>
          <a:noFill/>
          <a:ln w="9525">
            <a:noFill/>
            <a:miter lim="800000"/>
            <a:headEnd/>
            <a:tailEnd/>
          </a:ln>
          <a:effectLst/>
        </p:spPr>
        <p:txBody>
          <a:bodyPr wrap="none">
            <a:spAutoFit/>
          </a:bodyPr>
          <a:lstStyle/>
          <a:p>
            <a:r>
              <a:rPr lang="fr-FR" sz="2000"/>
              <a:t>kg</a:t>
            </a:r>
          </a:p>
        </p:txBody>
      </p:sp>
      <p:sp>
        <p:nvSpPr>
          <p:cNvPr id="143369" name="Text Box 9"/>
          <p:cNvSpPr txBox="1">
            <a:spLocks noChangeArrowheads="1"/>
          </p:cNvSpPr>
          <p:nvPr/>
        </p:nvSpPr>
        <p:spPr bwMode="auto">
          <a:xfrm>
            <a:off x="5927725" y="1462088"/>
            <a:ext cx="420688" cy="396875"/>
          </a:xfrm>
          <a:prstGeom prst="rect">
            <a:avLst/>
          </a:prstGeom>
          <a:noFill/>
          <a:ln w="9525">
            <a:noFill/>
            <a:miter lim="800000"/>
            <a:headEnd/>
            <a:tailEnd/>
          </a:ln>
          <a:effectLst/>
        </p:spPr>
        <p:txBody>
          <a:bodyPr wrap="none">
            <a:spAutoFit/>
          </a:bodyPr>
          <a:lstStyle/>
          <a:p>
            <a:r>
              <a:rPr lang="fr-FR" sz="2000"/>
              <a:t>s</a:t>
            </a:r>
            <a:r>
              <a:rPr lang="fr-FR" sz="2000" baseline="30000"/>
              <a:t>-1</a:t>
            </a:r>
          </a:p>
        </p:txBody>
      </p:sp>
      <p:sp>
        <p:nvSpPr>
          <p:cNvPr id="143370" name="Text Box 10"/>
          <p:cNvSpPr txBox="1">
            <a:spLocks noChangeArrowheads="1"/>
          </p:cNvSpPr>
          <p:nvPr/>
        </p:nvSpPr>
        <p:spPr bwMode="auto">
          <a:xfrm>
            <a:off x="6080125" y="2757488"/>
            <a:ext cx="2641600" cy="396875"/>
          </a:xfrm>
          <a:prstGeom prst="rect">
            <a:avLst/>
          </a:prstGeom>
          <a:noFill/>
          <a:ln w="9525">
            <a:noFill/>
            <a:miter lim="800000"/>
            <a:headEnd/>
            <a:tailEnd/>
          </a:ln>
          <a:effectLst/>
        </p:spPr>
        <p:txBody>
          <a:bodyPr wrap="none">
            <a:spAutoFit/>
          </a:bodyPr>
          <a:lstStyle/>
          <a:p>
            <a:r>
              <a:rPr lang="fr-FR" sz="2000"/>
              <a:t>J s=kg m</a:t>
            </a:r>
            <a:r>
              <a:rPr lang="fr-FR" sz="2000" baseline="30000"/>
              <a:t>2 </a:t>
            </a:r>
            <a:r>
              <a:rPr lang="fr-FR" sz="2000"/>
              <a:t>s</a:t>
            </a:r>
            <a:r>
              <a:rPr lang="fr-FR" sz="2000" baseline="30000"/>
              <a:t>-2</a:t>
            </a:r>
            <a:r>
              <a:rPr lang="fr-FR" sz="2000"/>
              <a:t>s= kg m</a:t>
            </a:r>
            <a:r>
              <a:rPr lang="fr-FR" sz="2000" baseline="30000"/>
              <a:t>2 </a:t>
            </a:r>
            <a:r>
              <a:rPr lang="fr-FR" sz="2000"/>
              <a:t>s</a:t>
            </a:r>
            <a:r>
              <a:rPr lang="fr-FR" sz="2000" baseline="30000"/>
              <a:t>-1</a:t>
            </a:r>
            <a:endParaRPr lang="fr-FR" sz="2000"/>
          </a:p>
        </p:txBody>
      </p:sp>
      <p:sp>
        <p:nvSpPr>
          <p:cNvPr id="143371" name="Text Box 11"/>
          <p:cNvSpPr txBox="1">
            <a:spLocks noChangeArrowheads="1"/>
          </p:cNvSpPr>
          <p:nvPr/>
        </p:nvSpPr>
        <p:spPr bwMode="auto">
          <a:xfrm>
            <a:off x="4953000" y="3429000"/>
            <a:ext cx="519113" cy="396875"/>
          </a:xfrm>
          <a:prstGeom prst="rect">
            <a:avLst/>
          </a:prstGeom>
          <a:noFill/>
          <a:ln w="9525">
            <a:noFill/>
            <a:miter lim="800000"/>
            <a:headEnd/>
            <a:tailEnd/>
          </a:ln>
          <a:effectLst/>
        </p:spPr>
        <p:txBody>
          <a:bodyPr wrap="none">
            <a:spAutoFit/>
          </a:bodyPr>
          <a:lstStyle/>
          <a:p>
            <a:r>
              <a:rPr lang="fr-FR" sz="2000">
                <a:solidFill>
                  <a:srgbClr val="FF3300"/>
                </a:solidFill>
              </a:rPr>
              <a:t>m</a:t>
            </a:r>
            <a:r>
              <a:rPr lang="fr-FR" sz="2000" baseline="30000">
                <a:solidFill>
                  <a:srgbClr val="FF3300"/>
                </a:solidFill>
              </a:rPr>
              <a:t>-1</a:t>
            </a:r>
          </a:p>
        </p:txBody>
      </p:sp>
      <p:sp>
        <p:nvSpPr>
          <p:cNvPr id="143372" name="Line 12"/>
          <p:cNvSpPr>
            <a:spLocks noChangeShapeType="1"/>
          </p:cNvSpPr>
          <p:nvPr/>
        </p:nvSpPr>
        <p:spPr bwMode="auto">
          <a:xfrm flipH="1">
            <a:off x="4800600" y="5867400"/>
            <a:ext cx="228600" cy="2286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3373" name="Line 13"/>
          <p:cNvSpPr>
            <a:spLocks noChangeShapeType="1"/>
          </p:cNvSpPr>
          <p:nvPr/>
        </p:nvSpPr>
        <p:spPr bwMode="auto">
          <a:xfrm>
            <a:off x="5334000" y="5867400"/>
            <a:ext cx="152400" cy="3810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3374" name="Line 14"/>
          <p:cNvSpPr>
            <a:spLocks noChangeShapeType="1"/>
          </p:cNvSpPr>
          <p:nvPr/>
        </p:nvSpPr>
        <p:spPr bwMode="auto">
          <a:xfrm>
            <a:off x="5867400" y="5791200"/>
            <a:ext cx="609600" cy="152400"/>
          </a:xfrm>
          <a:prstGeom prst="line">
            <a:avLst/>
          </a:prstGeom>
          <a:noFill/>
          <a:ln w="9525">
            <a:solidFill>
              <a:schemeClr val="tx1"/>
            </a:solidFill>
            <a:round/>
            <a:headEnd/>
            <a:tailEnd type="triangle" w="med" len="med"/>
          </a:ln>
          <a:effectLst/>
        </p:spPr>
        <p:txBody>
          <a:bodyPr wrap="none">
            <a:spAutoFit/>
          </a:bodyPr>
          <a:lstStyle/>
          <a:p>
            <a:endParaRPr lang="fr-FR"/>
          </a:p>
        </p:txBody>
      </p:sp>
      <p:sp>
        <p:nvSpPr>
          <p:cNvPr id="143375" name="Text Box 15"/>
          <p:cNvSpPr txBox="1">
            <a:spLocks noChangeArrowheads="1"/>
          </p:cNvSpPr>
          <p:nvPr/>
        </p:nvSpPr>
        <p:spPr bwMode="auto">
          <a:xfrm>
            <a:off x="4419600" y="5943600"/>
            <a:ext cx="438150" cy="396875"/>
          </a:xfrm>
          <a:prstGeom prst="rect">
            <a:avLst/>
          </a:prstGeom>
          <a:noFill/>
          <a:ln w="9525">
            <a:noFill/>
            <a:miter lim="800000"/>
            <a:headEnd/>
            <a:tailEnd/>
          </a:ln>
          <a:effectLst/>
        </p:spPr>
        <p:txBody>
          <a:bodyPr wrap="none">
            <a:spAutoFit/>
          </a:bodyPr>
          <a:lstStyle/>
          <a:p>
            <a:r>
              <a:rPr lang="fr-FR" sz="2000"/>
              <a:t>kg</a:t>
            </a:r>
          </a:p>
        </p:txBody>
      </p:sp>
      <p:sp>
        <p:nvSpPr>
          <p:cNvPr id="143376" name="Text Box 16"/>
          <p:cNvSpPr txBox="1">
            <a:spLocks noChangeArrowheads="1"/>
          </p:cNvSpPr>
          <p:nvPr/>
        </p:nvSpPr>
        <p:spPr bwMode="auto">
          <a:xfrm>
            <a:off x="4953000" y="6324600"/>
            <a:ext cx="1058863" cy="396875"/>
          </a:xfrm>
          <a:prstGeom prst="rect">
            <a:avLst/>
          </a:prstGeom>
          <a:noFill/>
          <a:ln w="9525">
            <a:noFill/>
            <a:miter lim="800000"/>
            <a:headEnd/>
            <a:tailEnd/>
          </a:ln>
          <a:effectLst/>
        </p:spPr>
        <p:txBody>
          <a:bodyPr wrap="none">
            <a:spAutoFit/>
          </a:bodyPr>
          <a:lstStyle/>
          <a:p>
            <a:r>
              <a:rPr lang="fr-FR" sz="2000"/>
              <a:t>kg m</a:t>
            </a:r>
            <a:r>
              <a:rPr lang="fr-FR" sz="2000" baseline="30000"/>
              <a:t>2 </a:t>
            </a:r>
            <a:r>
              <a:rPr lang="fr-FR" sz="2000"/>
              <a:t>s</a:t>
            </a:r>
            <a:r>
              <a:rPr lang="fr-FR" sz="2000" baseline="30000"/>
              <a:t>-1</a:t>
            </a:r>
            <a:endParaRPr lang="fr-FR" sz="2000"/>
          </a:p>
        </p:txBody>
      </p:sp>
      <p:sp>
        <p:nvSpPr>
          <p:cNvPr id="143377" name="Text Box 17"/>
          <p:cNvSpPr txBox="1">
            <a:spLocks noChangeArrowheads="1"/>
          </p:cNvSpPr>
          <p:nvPr/>
        </p:nvSpPr>
        <p:spPr bwMode="auto">
          <a:xfrm>
            <a:off x="6553200" y="5791200"/>
            <a:ext cx="420688" cy="396875"/>
          </a:xfrm>
          <a:prstGeom prst="rect">
            <a:avLst/>
          </a:prstGeom>
          <a:noFill/>
          <a:ln w="9525">
            <a:noFill/>
            <a:miter lim="800000"/>
            <a:headEnd/>
            <a:tailEnd/>
          </a:ln>
          <a:effectLst/>
        </p:spPr>
        <p:txBody>
          <a:bodyPr wrap="none">
            <a:spAutoFit/>
          </a:bodyPr>
          <a:lstStyle/>
          <a:p>
            <a:r>
              <a:rPr lang="fr-FR" sz="2000"/>
              <a:t>s</a:t>
            </a:r>
            <a:r>
              <a:rPr lang="fr-FR" sz="2000" baseline="30000"/>
              <a:t>-1</a:t>
            </a:r>
          </a:p>
        </p:txBody>
      </p:sp>
      <p:sp>
        <p:nvSpPr>
          <p:cNvPr id="143378" name="Text Box 18"/>
          <p:cNvSpPr txBox="1">
            <a:spLocks noChangeArrowheads="1"/>
          </p:cNvSpPr>
          <p:nvPr/>
        </p:nvSpPr>
        <p:spPr bwMode="auto">
          <a:xfrm>
            <a:off x="4724400" y="3962400"/>
            <a:ext cx="1282700" cy="396875"/>
          </a:xfrm>
          <a:prstGeom prst="rect">
            <a:avLst/>
          </a:prstGeom>
          <a:noFill/>
          <a:ln w="9525">
            <a:noFill/>
            <a:miter lim="800000"/>
            <a:headEnd/>
            <a:tailEnd/>
          </a:ln>
          <a:effectLst/>
        </p:spPr>
        <p:txBody>
          <a:bodyPr wrap="none">
            <a:spAutoFit/>
          </a:bodyPr>
          <a:lstStyle/>
          <a:p>
            <a:r>
              <a:rPr lang="fr-FR" sz="2000">
                <a:solidFill>
                  <a:srgbClr val="FF3300"/>
                </a:solidFill>
              </a:rPr>
              <a:t>(kg m</a:t>
            </a:r>
            <a:r>
              <a:rPr lang="fr-FR" sz="2000" baseline="30000">
                <a:solidFill>
                  <a:srgbClr val="FF3300"/>
                </a:solidFill>
              </a:rPr>
              <a:t> </a:t>
            </a:r>
            <a:r>
              <a:rPr lang="fr-FR" sz="2000">
                <a:solidFill>
                  <a:srgbClr val="FF3300"/>
                </a:solidFill>
              </a:rPr>
              <a:t>s</a:t>
            </a:r>
            <a:r>
              <a:rPr lang="fr-FR" sz="2000" baseline="30000">
                <a:solidFill>
                  <a:srgbClr val="FF3300"/>
                </a:solidFill>
              </a:rPr>
              <a:t>-1</a:t>
            </a:r>
            <a:r>
              <a:rPr lang="fr-FR" sz="2000">
                <a:solidFill>
                  <a:srgbClr val="FF3300"/>
                </a:solidFill>
              </a:rPr>
              <a:t>)</a:t>
            </a:r>
            <a:r>
              <a:rPr lang="fr-FR" sz="2000" baseline="30000">
                <a:solidFill>
                  <a:srgbClr val="FF3300"/>
                </a:solidFill>
              </a:rPr>
              <a:t>-1</a:t>
            </a:r>
            <a:endParaRPr lang="fr-FR" sz="2000">
              <a:solidFill>
                <a:srgbClr val="FF3300"/>
              </a:solidFill>
            </a:endParaRPr>
          </a:p>
        </p:txBody>
      </p:sp>
      <p:sp>
        <p:nvSpPr>
          <p:cNvPr id="143379" name="AutoShape 19"/>
          <p:cNvSpPr>
            <a:spLocks noChangeArrowheads="1"/>
          </p:cNvSpPr>
          <p:nvPr/>
        </p:nvSpPr>
        <p:spPr bwMode="auto">
          <a:xfrm>
            <a:off x="4953000" y="3124200"/>
            <a:ext cx="304800" cy="381000"/>
          </a:xfrm>
          <a:prstGeom prst="downArrow">
            <a:avLst>
              <a:gd name="adj1" fmla="val 50000"/>
              <a:gd name="adj2" fmla="val 31250"/>
            </a:avLst>
          </a:prstGeom>
          <a:noFill/>
          <a:ln w="9525">
            <a:solidFill>
              <a:srgbClr val="FF3300"/>
            </a:solidFill>
            <a:miter lim="800000"/>
            <a:headEnd/>
            <a:tailEnd/>
          </a:ln>
          <a:effectLst/>
        </p:spPr>
        <p:txBody>
          <a:bodyPr anchor="ctr">
            <a:spAutoFit/>
          </a:bodyPr>
          <a:lstStyle/>
          <a:p>
            <a:endParaRPr lang="fr-FR"/>
          </a:p>
        </p:txBody>
      </p:sp>
      <p:sp>
        <p:nvSpPr>
          <p:cNvPr id="143380" name="AutoShape 20"/>
          <p:cNvSpPr>
            <a:spLocks noChangeArrowheads="1"/>
          </p:cNvSpPr>
          <p:nvPr/>
        </p:nvSpPr>
        <p:spPr bwMode="auto">
          <a:xfrm>
            <a:off x="5105400" y="4343400"/>
            <a:ext cx="304800" cy="304800"/>
          </a:xfrm>
          <a:prstGeom prst="upArrow">
            <a:avLst>
              <a:gd name="adj1" fmla="val 50000"/>
              <a:gd name="adj2" fmla="val 25000"/>
            </a:avLst>
          </a:prstGeom>
          <a:noFill/>
          <a:ln w="9525">
            <a:solidFill>
              <a:srgbClr val="FF3300"/>
            </a:solidFill>
            <a:miter lim="800000"/>
            <a:headEnd/>
            <a:tailEnd/>
          </a:ln>
          <a:effectLst/>
        </p:spPr>
        <p:txBody>
          <a:bodyPr wrap="none" anchor="ctr">
            <a:spAutoFit/>
          </a:bodyPr>
          <a:lstStyle/>
          <a:p>
            <a:endParaRPr lang="fr-FR"/>
          </a:p>
        </p:txBody>
      </p:sp>
      <p:sp>
        <p:nvSpPr>
          <p:cNvPr id="143381" name="AutoShape 21"/>
          <p:cNvSpPr>
            <a:spLocks/>
          </p:cNvSpPr>
          <p:nvPr/>
        </p:nvSpPr>
        <p:spPr bwMode="auto">
          <a:xfrm>
            <a:off x="2743200" y="1600200"/>
            <a:ext cx="533400" cy="4800600"/>
          </a:xfrm>
          <a:prstGeom prst="leftBrace">
            <a:avLst>
              <a:gd name="adj1" fmla="val 75000"/>
              <a:gd name="adj2" fmla="val 50000"/>
            </a:avLst>
          </a:prstGeom>
          <a:noFill/>
          <a:ln w="9525">
            <a:solidFill>
              <a:schemeClr val="accent2"/>
            </a:solidFill>
            <a:round/>
            <a:headEnd/>
            <a:tailEnd/>
          </a:ln>
          <a:effectLst/>
        </p:spPr>
        <p:txBody>
          <a:bodyPr wrap="none" anchor="ctr">
            <a:spAutoFit/>
          </a:bodyPr>
          <a:lstStyle/>
          <a:p>
            <a:endParaRPr lang="fr-FR"/>
          </a:p>
        </p:txBody>
      </p:sp>
      <p:sp>
        <p:nvSpPr>
          <p:cNvPr id="143382" name="Text Box 22"/>
          <p:cNvSpPr txBox="1">
            <a:spLocks noChangeArrowheads="1"/>
          </p:cNvSpPr>
          <p:nvPr/>
        </p:nvSpPr>
        <p:spPr bwMode="auto">
          <a:xfrm>
            <a:off x="533400" y="3581400"/>
            <a:ext cx="2057400" cy="701675"/>
          </a:xfrm>
          <a:prstGeom prst="rect">
            <a:avLst/>
          </a:prstGeom>
          <a:noFill/>
          <a:ln w="9525">
            <a:noFill/>
            <a:miter lim="800000"/>
            <a:headEnd/>
            <a:tailEnd/>
          </a:ln>
          <a:effectLst/>
        </p:spPr>
        <p:txBody>
          <a:bodyPr>
            <a:spAutoFit/>
          </a:bodyPr>
          <a:lstStyle/>
          <a:p>
            <a:pPr algn="ctr"/>
            <a:r>
              <a:rPr lang="fr-FR" sz="2000"/>
              <a:t>L’unité disparaît avec la constante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2725</TotalTime>
  <Words>2347</Words>
  <Application>Microsoft Office PowerPoint</Application>
  <PresentationFormat>Affichage à l'écran (4:3)</PresentationFormat>
  <Paragraphs>392</Paragraphs>
  <Slides>40</Slides>
  <Notes>22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9" baseType="lpstr">
      <vt:lpstr>宋体</vt:lpstr>
      <vt:lpstr>Arabic Typesetting</vt:lpstr>
      <vt:lpstr>Arial</vt:lpstr>
      <vt:lpstr>Calibri</vt:lpstr>
      <vt:lpstr>Symbol</vt:lpstr>
      <vt:lpstr>Tahoma</vt:lpstr>
      <vt:lpstr>Times New Roman</vt:lpstr>
      <vt:lpstr>Thème Office</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BSH</dc:creator>
  <cp:lastModifiedBy>fujitsu</cp:lastModifiedBy>
  <cp:revision>119</cp:revision>
  <dcterms:created xsi:type="dcterms:W3CDTF">2013-12-09T13:37:31Z</dcterms:created>
  <dcterms:modified xsi:type="dcterms:W3CDTF">2016-02-10T21:18:25Z</dcterms:modified>
</cp:coreProperties>
</file>