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345" r:id="rId4"/>
    <p:sldId id="346" r:id="rId5"/>
    <p:sldId id="347" r:id="rId6"/>
    <p:sldId id="348" r:id="rId7"/>
    <p:sldId id="349" r:id="rId8"/>
    <p:sldId id="350" r:id="rId9"/>
    <p:sldId id="356" r:id="rId10"/>
    <p:sldId id="357" r:id="rId11"/>
    <p:sldId id="358" r:id="rId12"/>
    <p:sldId id="359" r:id="rId13"/>
    <p:sldId id="271" r:id="rId14"/>
    <p:sldId id="272" r:id="rId15"/>
    <p:sldId id="361" r:id="rId16"/>
    <p:sldId id="362" r:id="rId17"/>
    <p:sldId id="379" r:id="rId18"/>
    <p:sldId id="376" r:id="rId19"/>
    <p:sldId id="377" r:id="rId20"/>
    <p:sldId id="380" r:id="rId21"/>
    <p:sldId id="381" r:id="rId22"/>
    <p:sldId id="378"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0" d="100"/>
          <a:sy n="70" d="100"/>
        </p:scale>
        <p:origin x="72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5.wmf"/><Relationship Id="rId1" Type="http://schemas.openxmlformats.org/officeDocument/2006/relationships/image" Target="../media/image18.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4.wmf"/><Relationship Id="rId4"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D7A84-CD6B-403B-ACF1-B06EF8B4508B}" type="datetimeFigureOut">
              <a:rPr lang="fr-FR" smtClean="0"/>
              <a:pPr/>
              <a:t>10/02/2016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AEDE4-2BA2-4983-939E-46101179646D}" type="slidenum">
              <a:rPr lang="fr-FR" smtClean="0"/>
              <a:pPr/>
              <a:t>‹N°›</a:t>
            </a:fld>
            <a:endParaRPr lang="fr-FR"/>
          </a:p>
        </p:txBody>
      </p:sp>
    </p:spTree>
    <p:extLst>
      <p:ext uri="{BB962C8B-B14F-4D97-AF65-F5344CB8AC3E}">
        <p14:creationId xmlns:p14="http://schemas.microsoft.com/office/powerpoint/2010/main" val="300896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2A8E8-A976-4867-B5C2-A0584D5D769F}" type="slidenum">
              <a:rPr lang="fr-FR"/>
              <a:pPr/>
              <a:t>3</a:t>
            </a:fld>
            <a:endParaRPr lang="fr-F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09779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886B4-83AA-40C2-B90B-62D025DE70ED}" type="slidenum">
              <a:rPr lang="fr-FR"/>
              <a:pPr/>
              <a:t>4</a:t>
            </a:fld>
            <a:endParaRPr lang="fr-FR"/>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82723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16</a:t>
            </a:fld>
            <a:endParaRPr lang="fr-FR"/>
          </a:p>
        </p:txBody>
      </p:sp>
    </p:spTree>
    <p:extLst>
      <p:ext uri="{BB962C8B-B14F-4D97-AF65-F5344CB8AC3E}">
        <p14:creationId xmlns:p14="http://schemas.microsoft.com/office/powerpoint/2010/main" val="94316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89D22-91FC-47E1-AB3C-5D472138C87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7.bin"/><Relationship Id="rId3" Type="http://schemas.openxmlformats.org/officeDocument/2006/relationships/notesSlide" Target="../notesSlides/notesSlide1.xml"/><Relationship Id="rId7" Type="http://schemas.openxmlformats.org/officeDocument/2006/relationships/image" Target="../media/image3.wmf"/><Relationship Id="rId12" Type="http://schemas.openxmlformats.org/officeDocument/2006/relationships/oleObject" Target="../embeddings/oleObject6.bin"/><Relationship Id="rId17" Type="http://schemas.openxmlformats.org/officeDocument/2006/relationships/oleObject" Target="../embeddings/oleObject11.bin"/><Relationship Id="rId2" Type="http://schemas.openxmlformats.org/officeDocument/2006/relationships/slideLayout" Target="../slideLayouts/slideLayout6.xml"/><Relationship Id="rId16" Type="http://schemas.openxmlformats.org/officeDocument/2006/relationships/oleObject" Target="../embeddings/oleObject10.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2.wmf"/><Relationship Id="rId15" Type="http://schemas.openxmlformats.org/officeDocument/2006/relationships/oleObject" Target="../embeddings/oleObject9.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16.bin"/><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17.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oleObject" Target="../embeddings/oleObject24.bin"/><Relationship Id="rId10" Type="http://schemas.openxmlformats.org/officeDocument/2006/relationships/image" Target="../media/image20.wmf"/><Relationship Id="rId4" Type="http://schemas.openxmlformats.org/officeDocument/2006/relationships/image" Target="../media/image18.wmf"/><Relationship Id="rId9"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24.wmf"/><Relationship Id="rId3" Type="http://schemas.openxmlformats.org/officeDocument/2006/relationships/oleObject" Target="../embeddings/oleObject27.bin"/><Relationship Id="rId7" Type="http://schemas.openxmlformats.org/officeDocument/2006/relationships/image" Target="../media/image22.wmf"/><Relationship Id="rId12"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9.bin"/><Relationship Id="rId11" Type="http://schemas.openxmlformats.org/officeDocument/2006/relationships/image" Target="../media/image5.wmf"/><Relationship Id="rId5" Type="http://schemas.openxmlformats.org/officeDocument/2006/relationships/oleObject" Target="../embeddings/oleObject28.bin"/><Relationship Id="rId10" Type="http://schemas.openxmlformats.org/officeDocument/2006/relationships/oleObject" Target="../embeddings/oleObject31.bin"/><Relationship Id="rId4" Type="http://schemas.openxmlformats.org/officeDocument/2006/relationships/image" Target="../media/image21.wmf"/><Relationship Id="rId9" Type="http://schemas.openxmlformats.org/officeDocument/2006/relationships/image" Target="../media/image2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34.bin"/><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3239532"/>
            <a:ext cx="7215238" cy="3046988"/>
          </a:xfrm>
          <a:prstGeom prst="rect">
            <a:avLst/>
          </a:prstGeom>
        </p:spPr>
        <p:txBody>
          <a:bodyPr wrap="square">
            <a:spAutoFit/>
          </a:bodyPr>
          <a:lstStyle/>
          <a:p>
            <a:pPr algn="ctr"/>
            <a:endParaRPr lang="fr-FR" sz="3600" b="1" dirty="0" smtClean="0">
              <a:solidFill>
                <a:srgbClr val="002060"/>
              </a:solidFill>
            </a:endParaRPr>
          </a:p>
          <a:p>
            <a:pPr algn="ctr"/>
            <a:r>
              <a:rPr lang="fr-FR" sz="2400" b="1" dirty="0" smtClean="0">
                <a:solidFill>
                  <a:srgbClr val="0070C0"/>
                </a:solidFill>
              </a:rPr>
              <a:t>(</a:t>
            </a:r>
            <a:r>
              <a:rPr lang="fr-FR" sz="2400" b="1" smtClean="0">
                <a:solidFill>
                  <a:srgbClr val="0070C0"/>
                </a:solidFill>
              </a:rPr>
              <a:t>Amphi 5)</a:t>
            </a:r>
            <a:endParaRPr lang="fr-FR" sz="2400" b="1" dirty="0" smtClean="0">
              <a:solidFill>
                <a:srgbClr val="0070C0"/>
              </a:solidFill>
            </a:endParaRPr>
          </a:p>
          <a:p>
            <a:pPr algn="ctr"/>
            <a:endParaRPr lang="fr-FR" sz="2800" b="1" dirty="0">
              <a:solidFill>
                <a:srgbClr val="0070C0"/>
              </a:solidFill>
            </a:endParaRPr>
          </a:p>
          <a:p>
            <a:pPr algn="ctr"/>
            <a:endParaRPr lang="fr-FR" sz="2800" b="1" dirty="0" smtClean="0">
              <a:solidFill>
                <a:srgbClr val="0070C0"/>
              </a:solidFill>
            </a:endParaRPr>
          </a:p>
          <a:p>
            <a:pPr algn="ctr"/>
            <a:endParaRPr lang="fr-FR" sz="2800" b="1" dirty="0">
              <a:solidFill>
                <a:srgbClr val="0070C0"/>
              </a:solidFill>
            </a:endParaRPr>
          </a:p>
          <a:p>
            <a:pPr algn="ctr"/>
            <a:endParaRPr lang="fr-FR" sz="2800" b="1" dirty="0" smtClean="0">
              <a:solidFill>
                <a:srgbClr val="0070C0"/>
              </a:solidFill>
            </a:endParaRPr>
          </a:p>
          <a:p>
            <a:pPr algn="r"/>
            <a:r>
              <a:rPr lang="fr-FR" sz="2000" b="1" dirty="0" smtClean="0"/>
              <a:t>Ahmed </a:t>
            </a:r>
            <a:r>
              <a:rPr lang="fr-FR" sz="2000" b="1" dirty="0" err="1" smtClean="0"/>
              <a:t>Dhouib</a:t>
            </a:r>
            <a:endParaRPr lang="fr-FR" sz="2000" b="1" dirty="0"/>
          </a:p>
        </p:txBody>
      </p:sp>
      <p:sp>
        <p:nvSpPr>
          <p:cNvPr id="5" name="Rectangle 4"/>
          <p:cNvSpPr/>
          <p:nvPr/>
        </p:nvSpPr>
        <p:spPr>
          <a:xfrm>
            <a:off x="2285984" y="785794"/>
            <a:ext cx="4706545" cy="523220"/>
          </a:xfrm>
          <a:prstGeom prst="rect">
            <a:avLst/>
          </a:prstGeom>
        </p:spPr>
        <p:txBody>
          <a:bodyPr wrap="none">
            <a:spAutoFit/>
          </a:bodyPr>
          <a:lstStyle/>
          <a:p>
            <a:r>
              <a:rPr lang="fr-FR" sz="2800" b="1" dirty="0" smtClean="0">
                <a:solidFill>
                  <a:srgbClr val="C00000"/>
                </a:solidFill>
              </a:rPr>
              <a:t>Cours : Mécanique Quantique </a:t>
            </a:r>
            <a:endParaRPr lang="fr-FR" sz="2800" dirty="0">
              <a:solidFill>
                <a:srgbClr val="C00000"/>
              </a:solidFill>
            </a:endParaRPr>
          </a:p>
        </p:txBody>
      </p:sp>
      <p:sp>
        <p:nvSpPr>
          <p:cNvPr id="7" name="TextBox 1"/>
          <p:cNvSpPr txBox="1"/>
          <p:nvPr/>
        </p:nvSpPr>
        <p:spPr>
          <a:xfrm>
            <a:off x="2906621" y="2527300"/>
            <a:ext cx="3703001" cy="443711"/>
          </a:xfrm>
          <a:prstGeom prst="rect">
            <a:avLst/>
          </a:prstGeom>
          <a:noFill/>
        </p:spPr>
        <p:txBody>
          <a:bodyPr wrap="square" lIns="0" tIns="0" rIns="0" rtlCol="0">
            <a:spAutoFit/>
          </a:bodyPr>
          <a:lstStyle/>
          <a:p>
            <a:pPr>
              <a:lnSpc>
                <a:spcPts val="3100"/>
              </a:lnSpc>
              <a:tabLst>
                <a:tab pos="2857500" algn="l"/>
              </a:tabLst>
            </a:pPr>
            <a:r>
              <a:rPr lang="en-US" altLang="zh-CN" sz="3388" b="1" dirty="0" err="1" smtClean="0">
                <a:solidFill>
                  <a:srgbClr val="B28700"/>
                </a:solidFill>
                <a:latin typeface="Times New Roman" pitchFamily="18" charset="0"/>
                <a:cs typeface="Times New Roman" pitchFamily="18" charset="0"/>
              </a:rPr>
              <a:t>Opérateurs</a:t>
            </a:r>
            <a:r>
              <a:rPr lang="en-US" altLang="zh-CN" sz="3388" b="1" dirty="0" smtClean="0">
                <a:solidFill>
                  <a:srgbClr val="B28700"/>
                </a:solidFill>
                <a:latin typeface="Times New Roman" pitchFamily="18" charset="0"/>
                <a:cs typeface="Times New Roman" pitchFamily="18" charset="0"/>
              </a:rPr>
              <a:t> X et P </a:t>
            </a:r>
          </a:p>
        </p:txBody>
      </p:sp>
      <p:sp>
        <p:nvSpPr>
          <p:cNvPr id="6" name="Rectangle 5"/>
          <p:cNvSpPr/>
          <p:nvPr/>
        </p:nvSpPr>
        <p:spPr>
          <a:xfrm>
            <a:off x="5036200" y="2214554"/>
            <a:ext cx="393056" cy="523220"/>
          </a:xfrm>
          <a:prstGeom prst="rect">
            <a:avLst/>
          </a:prstGeom>
        </p:spPr>
        <p:txBody>
          <a:bodyPr wrap="none">
            <a:spAutoFit/>
          </a:bodyPr>
          <a:lstStyle/>
          <a:p>
            <a:r>
              <a:rPr lang="en-US" altLang="zh-CN" sz="2800" b="1" dirty="0" smtClean="0">
                <a:solidFill>
                  <a:srgbClr val="B28700"/>
                </a:solidFill>
                <a:latin typeface="Times New Roman" pitchFamily="18" charset="0"/>
                <a:cs typeface="Times New Roman" pitchFamily="18" charset="0"/>
              </a:rPr>
              <a:t>^</a:t>
            </a:r>
            <a:endParaRPr lang="fr-FR" sz="2800" dirty="0"/>
          </a:p>
        </p:txBody>
      </p:sp>
      <p:sp>
        <p:nvSpPr>
          <p:cNvPr id="8" name="Rectangle 7"/>
          <p:cNvSpPr/>
          <p:nvPr/>
        </p:nvSpPr>
        <p:spPr>
          <a:xfrm>
            <a:off x="5929322" y="2214554"/>
            <a:ext cx="393056" cy="523220"/>
          </a:xfrm>
          <a:prstGeom prst="rect">
            <a:avLst/>
          </a:prstGeom>
        </p:spPr>
        <p:txBody>
          <a:bodyPr wrap="none">
            <a:spAutoFit/>
          </a:bodyPr>
          <a:lstStyle/>
          <a:p>
            <a:r>
              <a:rPr lang="en-US" altLang="zh-CN" sz="2800" b="1" dirty="0" smtClean="0">
                <a:solidFill>
                  <a:srgbClr val="B28700"/>
                </a:solidFill>
                <a:latin typeface="Times New Roman" pitchFamily="18" charset="0"/>
                <a:cs typeface="Times New Roman" pitchFamily="18" charset="0"/>
              </a:rPr>
              <a:t>^</a:t>
            </a:r>
            <a:endParaRPr lang="fr-FR" sz="2800" dirty="0"/>
          </a:p>
        </p:txBody>
      </p:sp>
      <p:pic>
        <p:nvPicPr>
          <p:cNvPr id="9" name="Image 8" descr="LOGO-ENIT-2015.jpg"/>
          <p:cNvPicPr/>
          <p:nvPr/>
        </p:nvPicPr>
        <p:blipFill>
          <a:blip r:embed="rId2"/>
          <a:srcRect/>
          <a:stretch>
            <a:fillRect/>
          </a:stretch>
        </p:blipFill>
        <p:spPr bwMode="auto">
          <a:xfrm>
            <a:off x="7524328" y="225085"/>
            <a:ext cx="126047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57200" y="214290"/>
            <a:ext cx="6174767" cy="2290371"/>
          </a:xfrm>
          <a:prstGeom prst="rect">
            <a:avLst/>
          </a:prstGeom>
          <a:noFill/>
        </p:spPr>
        <p:txBody>
          <a:bodyPr wrap="none" lIns="0" tIns="0" rIns="0" rtlCol="0">
            <a:spAutoFit/>
          </a:bodyPr>
          <a:lstStyle/>
          <a:p>
            <a:pPr>
              <a:lnSpc>
                <a:spcPts val="3200"/>
              </a:lnSpc>
              <a:tabLst>
                <a:tab pos="76200" algn="l"/>
                <a:tab pos="1511300" algn="l"/>
                <a:tab pos="4203700" algn="l"/>
              </a:tabLst>
            </a:pPr>
            <a:r>
              <a:rPr lang="en-US" altLang="zh-CN" sz="3388" b="1" i="1" dirty="0" smtClean="0">
                <a:solidFill>
                  <a:srgbClr val="B28700"/>
                </a:solidFill>
                <a:latin typeface="Times New Roman" pitchFamily="18" charset="0"/>
                <a:cs typeface="Times New Roman" pitchFamily="18" charset="0"/>
              </a:rPr>
              <a:t>  </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400"/>
              </a:lnSpc>
              <a:tabLst>
                <a:tab pos="76200" algn="l"/>
                <a:tab pos="1511300" algn="l"/>
                <a:tab pos="4203700" algn="l"/>
              </a:tabLst>
            </a:pPr>
            <a:r>
              <a:rPr lang="en-US" altLang="zh-CN" sz="2066" dirty="0" smtClean="0">
                <a:solidFill>
                  <a:srgbClr val="FF0000"/>
                </a:solidFill>
                <a:latin typeface="Times New Roman" pitchFamily="18" charset="0"/>
                <a:cs typeface="Times New Roman" pitchFamily="18" charset="0"/>
              </a:rPr>
              <a:t>En </a:t>
            </a:r>
            <a:r>
              <a:rPr lang="en-US" altLang="zh-CN" sz="2066" dirty="0" err="1" smtClean="0">
                <a:solidFill>
                  <a:srgbClr val="FF0000"/>
                </a:solidFill>
                <a:latin typeface="Times New Roman" pitchFamily="18" charset="0"/>
                <a:cs typeface="Times New Roman" pitchFamily="18" charset="0"/>
              </a:rPr>
              <a:t>représentation</a:t>
            </a:r>
            <a:r>
              <a:rPr lang="en-US" altLang="zh-CN" sz="2066" dirty="0" smtClean="0">
                <a:solidFill>
                  <a:srgbClr val="FF0000"/>
                </a:solidFill>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x</a:t>
            </a:r>
            <a:r>
              <a:rPr lang="en-US" altLang="zh-CN" sz="2066" dirty="0" smtClean="0">
                <a:solidFill>
                  <a:srgbClr val="FF0000"/>
                </a:solidFill>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et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dans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un</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état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000" dirty="0">
                <a:solidFill>
                  <a:srgbClr val="003366"/>
                </a:solidFill>
                <a:latin typeface="Tahoma" pitchFamily="18" charset="0"/>
                <a:cs typeface="Tahoma" pitchFamily="18" charset="0"/>
              </a:rPr>
              <a:t> &gt;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quelconque</a:t>
            </a:r>
          </a:p>
          <a:p>
            <a:pPr>
              <a:lnSpc>
                <a:spcPts val="1000"/>
              </a:lnSpc>
            </a:pPr>
            <a:endParaRPr lang="en-US" altLang="zh-CN" dirty="0" smtClean="0"/>
          </a:p>
          <a:p>
            <a:pPr>
              <a:lnSpc>
                <a:spcPts val="1000"/>
              </a:lnSpc>
            </a:pPr>
            <a:endParaRPr lang="en-US" altLang="zh-CN" dirty="0" smtClean="0"/>
          </a:p>
          <a:p>
            <a:pPr>
              <a:lnSpc>
                <a:spcPts val="2400"/>
              </a:lnSpc>
              <a:tabLst>
                <a:tab pos="76200" algn="l"/>
                <a:tab pos="1511300" algn="l"/>
                <a:tab pos="4203700" algn="l"/>
              </a:tabLst>
            </a:pPr>
            <a:r>
              <a:rPr lang="en-US" altLang="zh-CN" dirty="0" smtClean="0"/>
              <a:t>			</a:t>
            </a:r>
            <a:r>
              <a:rPr lang="en-US" altLang="zh-CN" sz="2066" dirty="0" smtClean="0">
                <a:solidFill>
                  <a:srgbClr val="003366"/>
                </a:solidFill>
                <a:latin typeface="Tahoma" pitchFamily="18" charset="0"/>
                <a:cs typeface="Tahoma" pitchFamily="18" charset="0"/>
              </a:rPr>
              <a:t>X|Ψ</a:t>
            </a:r>
            <a:r>
              <a:rPr lang="en-US" altLang="zh-CN" sz="2400"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400" dirty="0" smtClean="0">
                <a:solidFill>
                  <a:srgbClr val="003366"/>
                </a:solidFill>
                <a:latin typeface="Tahoma" pitchFamily="18" charset="0"/>
                <a:cs typeface="Tahoma" pitchFamily="18" charset="0"/>
              </a:rPr>
              <a:t>&gt;</a:t>
            </a:r>
            <a:endParaRPr lang="en-US" altLang="zh-CN" sz="2066" dirty="0" smtClean="0">
              <a:solidFill>
                <a:srgbClr val="003366"/>
              </a:solidFill>
              <a:latin typeface="Tahoma" pitchFamily="18" charset="0"/>
              <a:cs typeface="Tahoma" pitchFamily="18" charset="0"/>
            </a:endParaRPr>
          </a:p>
          <a:p>
            <a:pPr>
              <a:lnSpc>
                <a:spcPts val="1000"/>
              </a:lnSpc>
            </a:pPr>
            <a:endParaRPr lang="en-US" altLang="zh-CN" dirty="0" smtClean="0"/>
          </a:p>
          <a:p>
            <a:pPr>
              <a:lnSpc>
                <a:spcPts val="1000"/>
              </a:lnSpc>
            </a:pPr>
            <a:endParaRPr lang="en-US" altLang="zh-CN" dirty="0" smtClean="0"/>
          </a:p>
          <a:p>
            <a:pPr>
              <a:lnSpc>
                <a:spcPts val="2500"/>
              </a:lnSpc>
              <a:tabLst>
                <a:tab pos="76200" algn="l"/>
                <a:tab pos="1511300" algn="l"/>
                <a:tab pos="4203700" algn="l"/>
              </a:tabLst>
            </a:pPr>
            <a:r>
              <a:rPr lang="en-US" altLang="zh-CN" dirty="0" smtClean="0"/>
              <a:t>	</a:t>
            </a:r>
            <a:r>
              <a:rPr lang="en-US" altLang="zh-CN" sz="2066" dirty="0" smtClean="0">
                <a:solidFill>
                  <a:srgbClr val="003366"/>
                </a:solidFill>
                <a:latin typeface="Times New Roman" pitchFamily="18" charset="0"/>
                <a:cs typeface="Times New Roman" pitchFamily="18" charset="0"/>
              </a:rPr>
              <a:t>Soit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err="1" smtClean="0">
                <a:solidFill>
                  <a:srgbClr val="003366"/>
                </a:solidFill>
                <a:latin typeface="Tahoma" pitchFamily="18" charset="0"/>
                <a:cs typeface="Tahoma" pitchFamily="18" charset="0"/>
              </a:rPr>
              <a:t>χ</a:t>
            </a:r>
            <a:r>
              <a:rPr lang="en-US" altLang="zh-CN" sz="1446" dirty="0" err="1" smtClean="0">
                <a:solidFill>
                  <a:srgbClr val="003366"/>
                </a:solidFill>
                <a:latin typeface="Tahoma" pitchFamily="18" charset="0"/>
                <a:cs typeface="Tahoma" pitchFamily="18" charset="0"/>
              </a:rPr>
              <a:t>a</a:t>
            </a:r>
            <a:r>
              <a:rPr lang="en-US" altLang="zh-CN" sz="2000"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un</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vecteur</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propre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avec</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la</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valeur</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propre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a:t>
            </a:r>
          </a:p>
        </p:txBody>
      </p:sp>
      <p:sp>
        <p:nvSpPr>
          <p:cNvPr id="5" name="TextBox 1"/>
          <p:cNvSpPr txBox="1"/>
          <p:nvPr/>
        </p:nvSpPr>
        <p:spPr>
          <a:xfrm>
            <a:off x="6591300" y="2959100"/>
            <a:ext cx="759823"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R</a:t>
            </a:r>
          </a:p>
        </p:txBody>
      </p:sp>
      <p:sp>
        <p:nvSpPr>
          <p:cNvPr id="6" name="TextBox 1"/>
          <p:cNvSpPr txBox="1"/>
          <p:nvPr/>
        </p:nvSpPr>
        <p:spPr>
          <a:xfrm>
            <a:off x="500034" y="2971800"/>
            <a:ext cx="5998437" cy="1149033"/>
          </a:xfrm>
          <a:prstGeom prst="rect">
            <a:avLst/>
          </a:prstGeom>
          <a:noFill/>
        </p:spPr>
        <p:txBody>
          <a:bodyPr wrap="none" lIns="0" tIns="0" rIns="0" rtlCol="0">
            <a:spAutoFit/>
          </a:bodyPr>
          <a:lstStyle/>
          <a:p>
            <a:pPr>
              <a:lnSpc>
                <a:spcPts val="2200"/>
              </a:lnSpc>
              <a:tabLst>
                <a:tab pos="2946400" algn="l"/>
              </a:tabLst>
            </a:pPr>
            <a:r>
              <a:rPr lang="en-US" altLang="zh-CN" dirty="0" smtClean="0"/>
              <a:t>	</a:t>
            </a:r>
            <a:r>
              <a:rPr lang="en-US" altLang="zh-CN" sz="2066" dirty="0" err="1" smtClean="0">
                <a:solidFill>
                  <a:srgbClr val="003366"/>
                </a:solidFill>
                <a:latin typeface="Tahoma" pitchFamily="18" charset="0"/>
                <a:cs typeface="Tahoma" pitchFamily="18" charset="0"/>
              </a:rPr>
              <a:t>X|χ</a:t>
            </a:r>
            <a:r>
              <a:rPr lang="en-US" altLang="zh-CN" sz="1446" dirty="0" err="1" smtClean="0">
                <a:solidFill>
                  <a:srgbClr val="003366"/>
                </a:solidFill>
                <a:latin typeface="Tahoma" pitchFamily="18" charset="0"/>
                <a:cs typeface="Tahoma" pitchFamily="18" charset="0"/>
              </a:rPr>
              <a:t>a</a:t>
            </a:r>
            <a:r>
              <a:rPr lang="en-US" altLang="zh-CN" sz="2000"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err="1" smtClean="0">
                <a:solidFill>
                  <a:srgbClr val="003366"/>
                </a:solidFill>
                <a:latin typeface="Tahoma" pitchFamily="18" charset="0"/>
                <a:cs typeface="Tahoma" pitchFamily="18" charset="0"/>
              </a:rPr>
              <a:t>χ</a:t>
            </a:r>
            <a:r>
              <a:rPr lang="en-US" altLang="zh-CN" sz="1446" dirty="0" err="1" smtClean="0">
                <a:solidFill>
                  <a:srgbClr val="003366"/>
                </a:solidFill>
                <a:latin typeface="Tahoma" pitchFamily="18" charset="0"/>
                <a:cs typeface="Tahoma" pitchFamily="18" charset="0"/>
              </a:rPr>
              <a:t>a</a:t>
            </a:r>
            <a:r>
              <a:rPr lang="en-US" altLang="zh-CN" sz="2066"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a|χ</a:t>
            </a:r>
            <a:r>
              <a:rPr lang="en-US" altLang="zh-CN" sz="1446" dirty="0" err="1" smtClean="0">
                <a:solidFill>
                  <a:srgbClr val="003366"/>
                </a:solidFill>
                <a:latin typeface="Tahoma" pitchFamily="18" charset="0"/>
                <a:cs typeface="Tahoma" pitchFamily="18" charset="0"/>
              </a:rPr>
              <a:t>a</a:t>
            </a:r>
            <a:r>
              <a:rPr lang="en-US" altLang="zh-CN" sz="24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a:p>
            <a:pPr>
              <a:lnSpc>
                <a:spcPts val="1000"/>
              </a:lnSpc>
            </a:pPr>
            <a:endParaRPr lang="en-US" altLang="zh-CN" dirty="0" smtClean="0"/>
          </a:p>
          <a:p>
            <a:pPr>
              <a:lnSpc>
                <a:spcPts val="2700"/>
              </a:lnSpc>
              <a:tabLst>
                <a:tab pos="2946400" algn="l"/>
              </a:tabLst>
            </a:pPr>
            <a:r>
              <a:rPr lang="en-US" altLang="zh-CN" sz="2066" dirty="0" smtClean="0">
                <a:solidFill>
                  <a:srgbClr val="003366"/>
                </a:solidFill>
                <a:latin typeface="Times New Roman" pitchFamily="18" charset="0"/>
                <a:cs typeface="Times New Roman" pitchFamily="18" charset="0"/>
              </a:rPr>
              <a:t>la</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seule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possibilité</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est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choisir</a:t>
            </a:r>
            <a:r>
              <a:rPr lang="en-US" altLang="zh-CN" sz="2066" dirty="0" smtClean="0">
                <a:solidFill>
                  <a:srgbClr val="003366"/>
                </a:solidFill>
                <a:latin typeface="Times New Roman" pitchFamily="18" charset="0"/>
                <a:cs typeface="Times New Roman" pitchFamily="18" charset="0"/>
              </a:rPr>
              <a:t> :</a:t>
            </a:r>
          </a:p>
          <a:p>
            <a:pPr>
              <a:lnSpc>
                <a:spcPts val="2700"/>
              </a:lnSpc>
              <a:tabLst>
                <a:tab pos="2946400" algn="l"/>
              </a:tabLst>
            </a:pPr>
            <a:endParaRPr lang="en-US" altLang="zh-CN" sz="2066" dirty="0" smtClean="0">
              <a:solidFill>
                <a:srgbClr val="003366"/>
              </a:solidFill>
              <a:latin typeface="Times New Roman" pitchFamily="18" charset="0"/>
              <a:cs typeface="Times New Roman" pitchFamily="18" charset="0"/>
            </a:endParaRPr>
          </a:p>
        </p:txBody>
      </p:sp>
      <p:sp>
        <p:nvSpPr>
          <p:cNvPr id="7" name="TextBox 1"/>
          <p:cNvSpPr txBox="1"/>
          <p:nvPr/>
        </p:nvSpPr>
        <p:spPr>
          <a:xfrm>
            <a:off x="1785918" y="4291940"/>
            <a:ext cx="759823"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R</a:t>
            </a:r>
          </a:p>
        </p:txBody>
      </p:sp>
      <p:sp>
        <p:nvSpPr>
          <p:cNvPr id="8" name="TextBox 1"/>
          <p:cNvSpPr txBox="1"/>
          <p:nvPr/>
        </p:nvSpPr>
        <p:spPr>
          <a:xfrm>
            <a:off x="2903518" y="4291940"/>
            <a:ext cx="2524730" cy="351506"/>
          </a:xfrm>
          <a:prstGeom prst="rect">
            <a:avLst/>
          </a:prstGeom>
          <a:noFill/>
        </p:spPr>
        <p:txBody>
          <a:bodyPr wrap="none" lIns="0" tIns="0" rIns="0" rtlCol="0">
            <a:spAutoFit/>
          </a:bodyPr>
          <a:lstStyle/>
          <a:p>
            <a:pPr>
              <a:lnSpc>
                <a:spcPts val="2300"/>
              </a:lnSpc>
              <a:tabLst/>
            </a:pPr>
            <a:r>
              <a:rPr lang="en-US" altLang="zh-CN" sz="2066" dirty="0" smtClean="0">
                <a:solidFill>
                  <a:srgbClr val="003366"/>
                </a:solidFill>
                <a:latin typeface="Tahoma" pitchFamily="18" charset="0"/>
                <a:cs typeface="Tahoma" pitchFamily="18" charset="0"/>
              </a:rPr>
              <a:t>|</a:t>
            </a:r>
            <a:r>
              <a:rPr lang="en-US" altLang="zh-CN" sz="2066" dirty="0" err="1" smtClean="0">
                <a:solidFill>
                  <a:srgbClr val="003366"/>
                </a:solidFill>
                <a:latin typeface="Tahoma" pitchFamily="18" charset="0"/>
                <a:cs typeface="Tahoma" pitchFamily="18" charset="0"/>
              </a:rPr>
              <a:t>χ</a:t>
            </a:r>
            <a:r>
              <a:rPr lang="en-US" altLang="zh-CN" sz="1446" dirty="0" err="1" smtClean="0">
                <a:solidFill>
                  <a:srgbClr val="003366"/>
                </a:solidFill>
                <a:latin typeface="Tahoma" pitchFamily="18" charset="0"/>
                <a:cs typeface="Tahoma" pitchFamily="18" charset="0"/>
              </a:rPr>
              <a:t>a</a:t>
            </a:r>
            <a:r>
              <a:rPr lang="en-US" altLang="zh-CN" sz="2066"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&gt; </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δ(x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a)|χ</a:t>
            </a:r>
            <a:r>
              <a:rPr lang="en-US" altLang="zh-CN" sz="1446" dirty="0" smtClean="0">
                <a:solidFill>
                  <a:srgbClr val="003366"/>
                </a:solidFill>
                <a:latin typeface="Tahoma" pitchFamily="18" charset="0"/>
                <a:cs typeface="Tahoma" pitchFamily="18" charset="0"/>
              </a:rPr>
              <a:t>0</a:t>
            </a:r>
            <a:r>
              <a:rPr lang="en-US" altLang="zh-CN" sz="2400" dirty="0" smtClean="0">
                <a:solidFill>
                  <a:srgbClr val="003366"/>
                </a:solidFill>
                <a:latin typeface="Tahoma" pitchFamily="18" charset="0"/>
                <a:cs typeface="Tahoma" pitchFamily="18" charset="0"/>
              </a:rPr>
              <a:t>&gt;</a:t>
            </a:r>
          </a:p>
        </p:txBody>
      </p:sp>
      <p:sp>
        <p:nvSpPr>
          <p:cNvPr id="9" name="TextBox 1"/>
          <p:cNvSpPr txBox="1"/>
          <p:nvPr/>
        </p:nvSpPr>
        <p:spPr>
          <a:xfrm>
            <a:off x="5405418" y="4291940"/>
            <a:ext cx="3129062" cy="341119"/>
          </a:xfrm>
          <a:prstGeom prst="rect">
            <a:avLst/>
          </a:prstGeom>
          <a:noFill/>
        </p:spPr>
        <p:txBody>
          <a:bodyPr wrap="none" lIns="0" tIns="0" rIns="0" rtlCol="0">
            <a:spAutoFit/>
          </a:bodyPr>
          <a:lstStyle/>
          <a:p>
            <a:pPr>
              <a:lnSpc>
                <a:spcPts val="2300"/>
              </a:lnSpc>
              <a:tabLst/>
            </a:pPr>
            <a:r>
              <a:rPr lang="en-US" altLang="zh-CN" sz="2066" dirty="0" smtClean="0">
                <a:solidFill>
                  <a:srgbClr val="003366"/>
                </a:solidFill>
                <a:latin typeface="Times New Roman" pitchFamily="18" charset="0"/>
                <a:cs typeface="Times New Roman" pitchFamily="18" charset="0"/>
              </a:rPr>
              <a:t>avec</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|χ</a:t>
            </a:r>
            <a:r>
              <a:rPr lang="en-US" altLang="zh-CN" sz="1446" dirty="0" smtClean="0">
                <a:solidFill>
                  <a:srgbClr val="003366"/>
                </a:solidFill>
                <a:latin typeface="Tahoma" pitchFamily="18" charset="0"/>
                <a:cs typeface="Tahoma" pitchFamily="18" charset="0"/>
              </a:rPr>
              <a:t>0</a:t>
            </a:r>
            <a:r>
              <a:rPr lang="en-US" altLang="zh-CN" sz="2400"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indépendant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p>
        </p:txBody>
      </p:sp>
      <p:sp>
        <p:nvSpPr>
          <p:cNvPr id="13" name="Rectangle 12"/>
          <p:cNvSpPr/>
          <p:nvPr/>
        </p:nvSpPr>
        <p:spPr>
          <a:xfrm>
            <a:off x="3857620" y="1928802"/>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6" name="Rectangle 15"/>
          <p:cNvSpPr/>
          <p:nvPr/>
        </p:nvSpPr>
        <p:spPr>
          <a:xfrm>
            <a:off x="3357554" y="2773916"/>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7" name="Rectangle 16"/>
          <p:cNvSpPr/>
          <p:nvPr/>
        </p:nvSpPr>
        <p:spPr>
          <a:xfrm>
            <a:off x="4572000" y="1357298"/>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57166"/>
            <a:ext cx="3033203" cy="613694"/>
          </a:xfrm>
          <a:prstGeom prst="rect">
            <a:avLst/>
          </a:prstGeom>
        </p:spPr>
        <p:txBody>
          <a:bodyPr wrap="none">
            <a:spAutoFit/>
          </a:bodyPr>
          <a:lstStyle/>
          <a:p>
            <a:r>
              <a:rPr lang="fr-FR" altLang="zh-CN" sz="3388" b="1" i="1" dirty="0" smtClean="0">
                <a:solidFill>
                  <a:srgbClr val="B28700"/>
                </a:solidFill>
                <a:latin typeface="Times New Roman" pitchFamily="18" charset="0"/>
                <a:cs typeface="Times New Roman" pitchFamily="18" charset="0"/>
              </a:rPr>
              <a:t>et l’impulsion P</a:t>
            </a:r>
          </a:p>
        </p:txBody>
      </p:sp>
      <p:sp>
        <p:nvSpPr>
          <p:cNvPr id="5" name="Rectangle 4"/>
          <p:cNvSpPr/>
          <p:nvPr/>
        </p:nvSpPr>
        <p:spPr>
          <a:xfrm>
            <a:off x="214282" y="1071546"/>
            <a:ext cx="8715436" cy="1631216"/>
          </a:xfrm>
          <a:prstGeom prst="rect">
            <a:avLst/>
          </a:prstGeom>
        </p:spPr>
        <p:txBody>
          <a:bodyPr wrap="square">
            <a:spAutoFit/>
          </a:bodyPr>
          <a:lstStyle/>
          <a:p>
            <a:pPr algn="just"/>
            <a:r>
              <a:rPr lang="fr-FR" sz="2000" dirty="0" smtClean="0">
                <a:solidFill>
                  <a:schemeClr val="tx2">
                    <a:lumMod val="75000"/>
                  </a:schemeClr>
                </a:solidFill>
                <a:latin typeface="Times New Roman" pitchFamily="18" charset="0"/>
                <a:cs typeface="Times New Roman" pitchFamily="18" charset="0"/>
              </a:rPr>
              <a:t>En mécanique quantique position et impulsion ne peuvent pas se définir indépendamment. </a:t>
            </a:r>
            <a:r>
              <a:rPr lang="fr-FR" sz="2000" dirty="0" smtClean="0">
                <a:solidFill>
                  <a:srgbClr val="FF0000"/>
                </a:solidFill>
                <a:latin typeface="Times New Roman" pitchFamily="18" charset="0"/>
                <a:cs typeface="Times New Roman" pitchFamily="18" charset="0"/>
              </a:rPr>
              <a:t>Elles sont liées et vivent dans le même espace vectoriel </a:t>
            </a:r>
            <a:r>
              <a:rPr lang="fr-FR" sz="2000" dirty="0" smtClean="0">
                <a:latin typeface="Lucida Calligraphy" pitchFamily="66" charset="0"/>
              </a:rPr>
              <a:t>E</a:t>
            </a:r>
            <a:r>
              <a:rPr lang="fr-FR" sz="2000" dirty="0" smtClean="0">
                <a:solidFill>
                  <a:schemeClr val="tx2">
                    <a:lumMod val="75000"/>
                  </a:schemeClr>
                </a:solidFill>
                <a:latin typeface="Times New Roman" pitchFamily="18" charset="0"/>
                <a:cs typeface="Times New Roman" pitchFamily="18" charset="0"/>
              </a:rPr>
              <a:t>     . On peut définir </a:t>
            </a:r>
            <a:r>
              <a:rPr lang="fr-FR" sz="2000" smtClean="0">
                <a:solidFill>
                  <a:schemeClr val="tx2">
                    <a:lumMod val="75000"/>
                  </a:schemeClr>
                </a:solidFill>
                <a:latin typeface="Times New Roman" pitchFamily="18" charset="0"/>
                <a:cs typeface="Times New Roman" pitchFamily="18" charset="0"/>
              </a:rPr>
              <a:t>dans cet </a:t>
            </a:r>
            <a:r>
              <a:rPr lang="fr-FR" sz="2000" dirty="0" smtClean="0">
                <a:solidFill>
                  <a:schemeClr val="tx2">
                    <a:lumMod val="75000"/>
                  </a:schemeClr>
                </a:solidFill>
                <a:latin typeface="Times New Roman" pitchFamily="18" charset="0"/>
                <a:cs typeface="Times New Roman" pitchFamily="18" charset="0"/>
              </a:rPr>
              <a:t>espace </a:t>
            </a:r>
            <a:r>
              <a:rPr lang="fr-FR" sz="2000" dirty="0" smtClean="0">
                <a:solidFill>
                  <a:srgbClr val="FF0000"/>
                </a:solidFill>
                <a:latin typeface="Times New Roman" pitchFamily="18" charset="0"/>
                <a:cs typeface="Times New Roman" pitchFamily="18" charset="0"/>
              </a:rPr>
              <a:t>deux bases distinctes</a:t>
            </a:r>
            <a:r>
              <a:rPr lang="fr-FR" sz="2000" dirty="0" smtClean="0">
                <a:solidFill>
                  <a:schemeClr val="tx2">
                    <a:lumMod val="75000"/>
                  </a:schemeClr>
                </a:solidFill>
                <a:latin typeface="Times New Roman" pitchFamily="18" charset="0"/>
                <a:cs typeface="Times New Roman" pitchFamily="18" charset="0"/>
              </a:rPr>
              <a:t>, celles d’états de position bien déterminées           et celle d’impulsions bien déterminées         .</a:t>
            </a:r>
          </a:p>
          <a:p>
            <a:pPr algn="just"/>
            <a:r>
              <a:rPr lang="fr-FR" sz="2000" dirty="0" smtClean="0">
                <a:solidFill>
                  <a:schemeClr val="tx2">
                    <a:lumMod val="75000"/>
                  </a:schemeClr>
                </a:solidFill>
                <a:latin typeface="Times New Roman" pitchFamily="18" charset="0"/>
                <a:cs typeface="Times New Roman" pitchFamily="18" charset="0"/>
              </a:rPr>
              <a:t>Dans ce </a:t>
            </a:r>
            <a:r>
              <a:rPr lang="fr-FR" sz="2000" dirty="0" smtClean="0">
                <a:solidFill>
                  <a:srgbClr val="FF0000"/>
                </a:solidFill>
                <a:latin typeface="Times New Roman" pitchFamily="18" charset="0"/>
                <a:cs typeface="Times New Roman" pitchFamily="18" charset="0"/>
              </a:rPr>
              <a:t>même espace, </a:t>
            </a:r>
            <a:r>
              <a:rPr lang="fr-FR" sz="2000" dirty="0" smtClean="0">
                <a:solidFill>
                  <a:schemeClr val="tx2">
                    <a:lumMod val="75000"/>
                  </a:schemeClr>
                </a:solidFill>
                <a:latin typeface="Times New Roman" pitchFamily="18" charset="0"/>
                <a:cs typeface="Times New Roman" pitchFamily="18" charset="0"/>
              </a:rPr>
              <a:t>on aura pour l’impulsion</a:t>
            </a:r>
            <a:endParaRPr lang="fr-FR" sz="2000" dirty="0">
              <a:solidFill>
                <a:schemeClr val="tx2">
                  <a:lumMod val="75000"/>
                </a:schemeClr>
              </a:solidFill>
              <a:latin typeface="Times New Roman" pitchFamily="18" charset="0"/>
              <a:cs typeface="Times New Roman" pitchFamily="18" charset="0"/>
            </a:endParaRPr>
          </a:p>
        </p:txBody>
      </p:sp>
      <p:sp>
        <p:nvSpPr>
          <p:cNvPr id="6" name="TextBox 1"/>
          <p:cNvSpPr txBox="1"/>
          <p:nvPr/>
        </p:nvSpPr>
        <p:spPr>
          <a:xfrm>
            <a:off x="6228524" y="2029135"/>
            <a:ext cx="415178"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a:t>
            </a:r>
            <a:r>
              <a:rPr lang="en-US" altLang="zh-CN" sz="2000" dirty="0" smtClean="0">
                <a:solidFill>
                  <a:srgbClr val="003366"/>
                </a:solidFill>
                <a:latin typeface="Times New Roman" pitchFamily="18" charset="0"/>
                <a:cs typeface="Times New Roman" pitchFamily="18" charset="0"/>
              </a:rPr>
              <a:t>p</a:t>
            </a:r>
            <a:r>
              <a:rPr lang="en-US" altLang="zh-CN" sz="20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sp>
        <p:nvSpPr>
          <p:cNvPr id="7" name="TextBox 1"/>
          <p:cNvSpPr txBox="1"/>
          <p:nvPr/>
        </p:nvSpPr>
        <p:spPr>
          <a:xfrm>
            <a:off x="1714480" y="2071678"/>
            <a:ext cx="415178"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a:t>
            </a:r>
            <a:r>
              <a:rPr lang="en-US" altLang="zh-CN" sz="2000" dirty="0" smtClean="0">
                <a:solidFill>
                  <a:srgbClr val="003366"/>
                </a:solidFill>
                <a:latin typeface="Times New Roman" pitchFamily="18" charset="0"/>
                <a:cs typeface="Times New Roman" pitchFamily="18" charset="0"/>
              </a:rPr>
              <a:t>x</a:t>
            </a:r>
            <a:r>
              <a:rPr lang="en-US" altLang="zh-CN" sz="20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sp>
        <p:nvSpPr>
          <p:cNvPr id="9" name="Rectangle 8"/>
          <p:cNvSpPr/>
          <p:nvPr/>
        </p:nvSpPr>
        <p:spPr>
          <a:xfrm>
            <a:off x="8022168" y="1428736"/>
            <a:ext cx="407484" cy="338554"/>
          </a:xfrm>
          <a:prstGeom prst="rect">
            <a:avLst/>
          </a:prstGeom>
        </p:spPr>
        <p:txBody>
          <a:bodyPr wrap="none">
            <a:spAutoFit/>
          </a:bodyPr>
          <a:lstStyle/>
          <a:p>
            <a:r>
              <a:rPr lang="fr-FR" sz="1600" dirty="0" err="1" smtClean="0">
                <a:solidFill>
                  <a:schemeClr val="tx2">
                    <a:lumMod val="75000"/>
                  </a:schemeClr>
                </a:solidFill>
                <a:latin typeface="Times New Roman" pitchFamily="18" charset="0"/>
                <a:cs typeface="Times New Roman" pitchFamily="18" charset="0"/>
              </a:rPr>
              <a:t>f.o</a:t>
            </a:r>
            <a:endParaRPr lang="fr-FR" sz="1600" dirty="0"/>
          </a:p>
        </p:txBody>
      </p:sp>
      <p:sp>
        <p:nvSpPr>
          <p:cNvPr id="11" name="TextBox 1"/>
          <p:cNvSpPr txBox="1"/>
          <p:nvPr/>
        </p:nvSpPr>
        <p:spPr>
          <a:xfrm>
            <a:off x="3086650" y="3083952"/>
            <a:ext cx="838200" cy="254000"/>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pitchFamily="18" charset="0"/>
                <a:cs typeface="Tahoma" pitchFamily="18" charset="0"/>
              </a:rPr>
              <a:t>P</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−i</a:t>
            </a:r>
          </a:p>
        </p:txBody>
      </p:sp>
      <p:sp>
        <p:nvSpPr>
          <p:cNvPr id="12" name="Rectangle 11"/>
          <p:cNvSpPr/>
          <p:nvPr/>
        </p:nvSpPr>
        <p:spPr>
          <a:xfrm>
            <a:off x="3996288" y="3012514"/>
            <a:ext cx="642942" cy="400110"/>
          </a:xfrm>
          <a:prstGeom prst="rect">
            <a:avLst/>
          </a:prstGeom>
        </p:spPr>
        <p:txBody>
          <a:bodyPr wrap="square">
            <a:spAutoFit/>
          </a:bodyPr>
          <a:lstStyle/>
          <a:p>
            <a:r>
              <a:rPr lang="en-US" altLang="zh-CN" sz="2000" dirty="0" smtClean="0">
                <a:solidFill>
                  <a:srgbClr val="003366"/>
                </a:solidFill>
                <a:latin typeface="Tahoma" pitchFamily="18" charset="0"/>
                <a:cs typeface="Tahoma" pitchFamily="18" charset="0"/>
              </a:rPr>
              <a:t>−</a:t>
            </a:r>
            <a:endParaRPr lang="fr-FR" sz="2000" dirty="0"/>
          </a:p>
        </p:txBody>
      </p:sp>
      <p:sp>
        <p:nvSpPr>
          <p:cNvPr id="13" name="Rectangle 12"/>
          <p:cNvSpPr/>
          <p:nvPr/>
        </p:nvSpPr>
        <p:spPr>
          <a:xfrm>
            <a:off x="3767644" y="3012514"/>
            <a:ext cx="312906" cy="400110"/>
          </a:xfrm>
          <a:prstGeom prst="rect">
            <a:avLst/>
          </a:prstGeom>
        </p:spPr>
        <p:txBody>
          <a:bodyPr wrap="none">
            <a:spAutoFit/>
          </a:bodyPr>
          <a:lstStyle/>
          <a:p>
            <a:r>
              <a:rPr lang="en-US" altLang="zh-CN" sz="2000" i="1" dirty="0" smtClean="0">
                <a:solidFill>
                  <a:srgbClr val="003366"/>
                </a:solidFill>
                <a:latin typeface="Times New Roman" pitchFamily="18" charset="0"/>
                <a:cs typeface="Times New Roman" pitchFamily="18" charset="0"/>
              </a:rPr>
              <a:t>ħ</a:t>
            </a:r>
            <a:endParaRPr lang="fr-FR" sz="2000" dirty="0"/>
          </a:p>
        </p:txBody>
      </p:sp>
      <p:sp>
        <p:nvSpPr>
          <p:cNvPr id="14" name="Rectangle 13"/>
          <p:cNvSpPr/>
          <p:nvPr/>
        </p:nvSpPr>
        <p:spPr>
          <a:xfrm>
            <a:off x="3000364" y="2857496"/>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5" name="TextBox 1"/>
          <p:cNvSpPr txBox="1"/>
          <p:nvPr/>
        </p:nvSpPr>
        <p:spPr>
          <a:xfrm>
            <a:off x="4071934" y="2974976"/>
            <a:ext cx="277320" cy="648896"/>
          </a:xfrm>
          <a:prstGeom prst="rect">
            <a:avLst/>
          </a:prstGeom>
          <a:noFill/>
        </p:spPr>
        <p:txBody>
          <a:bodyPr wrap="none" lIns="0" tIns="0" rIns="0" rtlCol="0">
            <a:spAutoFit/>
          </a:bodyPr>
          <a:lstStyle/>
          <a:p>
            <a:pPr>
              <a:lnSpc>
                <a:spcPts val="1900"/>
              </a:lnSpc>
              <a:tabLst>
                <a:tab pos="63500" algn="l"/>
              </a:tabLst>
            </a:pPr>
            <a:r>
              <a:rPr lang="en-US" altLang="zh-CN" dirty="0" smtClean="0"/>
              <a:t>	</a:t>
            </a:r>
            <a:r>
              <a:rPr lang="en-US" altLang="zh-CN" sz="2066" dirty="0" smtClean="0">
                <a:solidFill>
                  <a:srgbClr val="003366"/>
                </a:solidFill>
                <a:latin typeface="Tahoma" pitchFamily="18" charset="0"/>
                <a:cs typeface="Tahoma" pitchFamily="18" charset="0"/>
              </a:rPr>
              <a:t>d</a:t>
            </a:r>
          </a:p>
          <a:p>
            <a:pPr>
              <a:lnSpc>
                <a:spcPts val="2800"/>
              </a:lnSpc>
              <a:tabLst>
                <a:tab pos="63500" algn="l"/>
              </a:tabLst>
            </a:pPr>
            <a:r>
              <a:rPr lang="en-US" altLang="zh-CN" sz="2066" dirty="0" err="1" smtClean="0">
                <a:solidFill>
                  <a:srgbClr val="003366"/>
                </a:solidFill>
                <a:latin typeface="Tahoma" pitchFamily="18" charset="0"/>
                <a:cs typeface="Tahoma" pitchFamily="18" charset="0"/>
              </a:rPr>
              <a:t>dx</a:t>
            </a:r>
            <a:endParaRPr lang="en-US" altLang="zh-CN" sz="2066" dirty="0" smtClean="0">
              <a:solidFill>
                <a:srgbClr val="003366"/>
              </a:solidFill>
              <a:latin typeface="Tahoma" pitchFamily="18" charset="0"/>
              <a:cs typeface="Tahoma" pitchFamily="18" charset="0"/>
            </a:endParaRPr>
          </a:p>
        </p:txBody>
      </p:sp>
      <p:sp>
        <p:nvSpPr>
          <p:cNvPr id="16" name="TextBox 1"/>
          <p:cNvSpPr txBox="1"/>
          <p:nvPr/>
        </p:nvSpPr>
        <p:spPr>
          <a:xfrm>
            <a:off x="457200" y="3929066"/>
            <a:ext cx="8239435"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imes New Roman" pitchFamily="18" charset="0"/>
                <a:cs typeface="Times New Roman" pitchFamily="18" charset="0"/>
              </a:rPr>
              <a:t>Un</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vecteur</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propre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400" dirty="0" smtClean="0">
                <a:solidFill>
                  <a:srgbClr val="003366"/>
                </a:solidFill>
                <a:latin typeface="Times New Roman" pitchFamily="18" charset="0"/>
                <a:cs typeface="Times New Roman" pitchFamily="18" charset="0"/>
              </a:rPr>
              <a:t>p</a:t>
            </a:r>
            <a:r>
              <a:rPr lang="en-US" altLang="zh-CN" sz="1446" dirty="0" smtClean="0">
                <a:solidFill>
                  <a:srgbClr val="003366"/>
                </a:solidFill>
                <a:latin typeface="Tahoma" pitchFamily="18" charset="0"/>
                <a:cs typeface="Tahoma" pitchFamily="18" charset="0"/>
              </a:rPr>
              <a:t>a</a:t>
            </a:r>
            <a:r>
              <a:rPr lang="en-US" altLang="zh-CN" sz="2800" dirty="0" smtClean="0">
                <a:latin typeface="Times New Roman" pitchFamily="18" charset="0"/>
                <a:cs typeface="Times New Roman"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P</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associé</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à</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la</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valeur</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propre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a:t>
            </a:r>
            <a:r>
              <a:rPr lang="en-US" altLang="zh-CN" sz="2066" dirty="0" smtClean="0">
                <a:latin typeface="Times New Roman" pitchFamily="18" charset="0"/>
                <a:cs typeface="Times New Roman" pitchFamily="18" charset="0"/>
              </a:rPr>
              <a:t> </a:t>
            </a:r>
            <a:r>
              <a:rPr lang="en-US" altLang="zh-CN" sz="2066" dirty="0" err="1">
                <a:solidFill>
                  <a:srgbClr val="003366"/>
                </a:solidFill>
                <a:latin typeface="Times New Roman" pitchFamily="18" charset="0"/>
                <a:cs typeface="Times New Roman" pitchFamily="18" charset="0"/>
              </a:rPr>
              <a:t>devra</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donc</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vériﬁer</a:t>
            </a:r>
          </a:p>
        </p:txBody>
      </p:sp>
      <p:sp>
        <p:nvSpPr>
          <p:cNvPr id="17" name="Rectangle 16"/>
          <p:cNvSpPr/>
          <p:nvPr/>
        </p:nvSpPr>
        <p:spPr>
          <a:xfrm>
            <a:off x="3286116" y="3702610"/>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8" name="TextBox 1"/>
          <p:cNvSpPr txBox="1"/>
          <p:nvPr/>
        </p:nvSpPr>
        <p:spPr>
          <a:xfrm>
            <a:off x="2786050" y="4566054"/>
            <a:ext cx="753411" cy="648896"/>
          </a:xfrm>
          <a:prstGeom prst="rect">
            <a:avLst/>
          </a:prstGeom>
          <a:noFill/>
        </p:spPr>
        <p:txBody>
          <a:bodyPr wrap="none" lIns="0" tIns="0" rIns="0" rtlCol="0">
            <a:spAutoFit/>
          </a:bodyPr>
          <a:lstStyle/>
          <a:p>
            <a:pPr>
              <a:lnSpc>
                <a:spcPts val="2200"/>
              </a:lnSpc>
              <a:tabLst>
                <a:tab pos="190500" algn="l"/>
              </a:tabLst>
            </a:pPr>
            <a:r>
              <a:rPr lang="en-US" altLang="zh-CN" sz="2400" dirty="0" err="1" smtClean="0">
                <a:solidFill>
                  <a:srgbClr val="003366"/>
                </a:solidFill>
                <a:latin typeface="Tahoma" pitchFamily="18" charset="0"/>
                <a:cs typeface="Tahoma" pitchFamily="18" charset="0"/>
              </a:rPr>
              <a:t>d|</a:t>
            </a:r>
            <a:r>
              <a:rPr lang="en-US" altLang="zh-CN" sz="2400" dirty="0" err="1" smtClean="0">
                <a:solidFill>
                  <a:srgbClr val="003366"/>
                </a:solidFill>
                <a:latin typeface="Times New Roman" pitchFamily="18" charset="0"/>
                <a:cs typeface="Times New Roman" pitchFamily="18" charset="0"/>
              </a:rPr>
              <a:t>p</a:t>
            </a:r>
            <a:r>
              <a:rPr lang="en-US" altLang="zh-CN" sz="1600" dirty="0" err="1" smtClean="0">
                <a:solidFill>
                  <a:srgbClr val="003366"/>
                </a:solidFill>
                <a:latin typeface="Tahoma" pitchFamily="18" charset="0"/>
                <a:cs typeface="Tahoma" pitchFamily="18" charset="0"/>
              </a:rPr>
              <a:t>a</a:t>
            </a:r>
            <a:r>
              <a:rPr lang="en-US" altLang="zh-CN" sz="2000" dirty="0" smtClean="0">
                <a:solidFill>
                  <a:srgbClr val="003366"/>
                </a:solidFill>
                <a:latin typeface="Tahoma" pitchFamily="18" charset="0"/>
                <a:cs typeface="Tahoma" pitchFamily="18" charset="0"/>
              </a:rPr>
              <a:t>&gt;</a:t>
            </a:r>
            <a:endParaRPr lang="en-US" altLang="zh-CN" sz="1600" dirty="0" smtClean="0">
              <a:solidFill>
                <a:srgbClr val="003366"/>
              </a:solidFill>
              <a:latin typeface="Tahoma" pitchFamily="18" charset="0"/>
              <a:cs typeface="Tahoma" pitchFamily="18" charset="0"/>
            </a:endParaRPr>
          </a:p>
          <a:p>
            <a:pPr>
              <a:lnSpc>
                <a:spcPts val="2500"/>
              </a:lnSpc>
              <a:tabLst>
                <a:tab pos="190500" algn="l"/>
              </a:tabLst>
            </a:pPr>
            <a:r>
              <a:rPr lang="en-US" altLang="zh-CN" sz="2066" dirty="0" smtClean="0">
                <a:solidFill>
                  <a:srgbClr val="003366"/>
                </a:solidFill>
                <a:latin typeface="Tahoma" pitchFamily="18" charset="0"/>
                <a:cs typeface="Tahoma" pitchFamily="18" charset="0"/>
              </a:rPr>
              <a:t> </a:t>
            </a:r>
            <a:r>
              <a:rPr lang="en-US" altLang="zh-CN" sz="2066" dirty="0" err="1" smtClean="0">
                <a:solidFill>
                  <a:srgbClr val="003366"/>
                </a:solidFill>
                <a:latin typeface="Tahoma" pitchFamily="18" charset="0"/>
                <a:cs typeface="Tahoma" pitchFamily="18" charset="0"/>
              </a:rPr>
              <a:t>dx</a:t>
            </a:r>
            <a:endParaRPr lang="en-US" altLang="zh-CN" sz="2066" dirty="0" smtClean="0">
              <a:solidFill>
                <a:srgbClr val="003366"/>
              </a:solidFill>
              <a:latin typeface="Tahoma" pitchFamily="18" charset="0"/>
              <a:cs typeface="Tahoma" pitchFamily="18" charset="0"/>
            </a:endParaRPr>
          </a:p>
        </p:txBody>
      </p:sp>
      <p:sp>
        <p:nvSpPr>
          <p:cNvPr id="19" name="TextBox 1"/>
          <p:cNvSpPr txBox="1"/>
          <p:nvPr/>
        </p:nvSpPr>
        <p:spPr>
          <a:xfrm>
            <a:off x="3497254" y="4708536"/>
            <a:ext cx="203200" cy="254000"/>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pitchFamily="18" charset="0"/>
                <a:cs typeface="Tahoma" pitchFamily="18" charset="0"/>
              </a:rPr>
              <a:t>=</a:t>
            </a:r>
          </a:p>
        </p:txBody>
      </p:sp>
      <p:sp>
        <p:nvSpPr>
          <p:cNvPr id="20" name="TextBox 1"/>
          <p:cNvSpPr txBox="1"/>
          <p:nvPr/>
        </p:nvSpPr>
        <p:spPr>
          <a:xfrm>
            <a:off x="4119554" y="4708536"/>
            <a:ext cx="578685"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a:t>
            </a:r>
            <a:r>
              <a:rPr lang="en-US" altLang="zh-CN" sz="2400" dirty="0" smtClean="0">
                <a:solidFill>
                  <a:srgbClr val="003366"/>
                </a:solidFill>
                <a:latin typeface="Times New Roman" pitchFamily="18" charset="0"/>
                <a:cs typeface="Times New Roman" pitchFamily="18" charset="0"/>
              </a:rPr>
              <a:t>p</a:t>
            </a:r>
            <a:r>
              <a:rPr lang="en-US" altLang="zh-CN" sz="1446" dirty="0" smtClean="0">
                <a:solidFill>
                  <a:srgbClr val="003366"/>
                </a:solidFill>
                <a:latin typeface="Tahoma" pitchFamily="18" charset="0"/>
                <a:cs typeface="Tahoma" pitchFamily="18" charset="0"/>
              </a:rPr>
              <a:t>a</a:t>
            </a:r>
            <a:r>
              <a:rPr lang="en-US" altLang="zh-CN" sz="24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sp>
        <p:nvSpPr>
          <p:cNvPr id="21" name="TextBox 1"/>
          <p:cNvSpPr txBox="1"/>
          <p:nvPr/>
        </p:nvSpPr>
        <p:spPr>
          <a:xfrm>
            <a:off x="4906954" y="4708536"/>
            <a:ext cx="759823"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R</a:t>
            </a:r>
          </a:p>
        </p:txBody>
      </p:sp>
      <p:sp>
        <p:nvSpPr>
          <p:cNvPr id="22" name="Rectangle 21"/>
          <p:cNvSpPr/>
          <p:nvPr/>
        </p:nvSpPr>
        <p:spPr>
          <a:xfrm>
            <a:off x="3771852" y="4815970"/>
            <a:ext cx="300082" cy="369332"/>
          </a:xfrm>
          <a:prstGeom prst="rect">
            <a:avLst/>
          </a:prstGeom>
        </p:spPr>
        <p:txBody>
          <a:bodyPr wrap="none">
            <a:spAutoFit/>
          </a:bodyPr>
          <a:lstStyle/>
          <a:p>
            <a:r>
              <a:rPr lang="en-US" altLang="zh-CN" i="1" dirty="0" smtClean="0">
                <a:solidFill>
                  <a:srgbClr val="003366"/>
                </a:solidFill>
                <a:latin typeface="Times New Roman" pitchFamily="18" charset="0"/>
                <a:cs typeface="Times New Roman" pitchFamily="18" charset="0"/>
              </a:rPr>
              <a:t>ħ</a:t>
            </a:r>
            <a:endParaRPr lang="fr-FR" dirty="0"/>
          </a:p>
        </p:txBody>
      </p:sp>
      <p:sp>
        <p:nvSpPr>
          <p:cNvPr id="23" name="TextBox 1"/>
          <p:cNvSpPr txBox="1"/>
          <p:nvPr/>
        </p:nvSpPr>
        <p:spPr>
          <a:xfrm>
            <a:off x="3814754" y="4639375"/>
            <a:ext cx="257180" cy="289823"/>
          </a:xfrm>
          <a:prstGeom prst="rect">
            <a:avLst/>
          </a:prstGeom>
          <a:noFill/>
        </p:spPr>
        <p:txBody>
          <a:bodyPr wrap="square" lIns="0" tIns="0" rIns="0" rtlCol="0">
            <a:spAutoFit/>
          </a:bodyPr>
          <a:lstStyle/>
          <a:p>
            <a:pPr>
              <a:lnSpc>
                <a:spcPts val="1900"/>
              </a:lnSpc>
              <a:tabLst/>
            </a:pPr>
            <a:r>
              <a:rPr lang="en-US" altLang="zh-CN" sz="2066" u="sng" dirty="0" smtClean="0">
                <a:solidFill>
                  <a:srgbClr val="003366"/>
                </a:solidFill>
                <a:latin typeface="Tahoma" pitchFamily="18" charset="0"/>
                <a:cs typeface="Tahoma" pitchFamily="18" charset="0"/>
              </a:rPr>
              <a:t>ia</a:t>
            </a:r>
          </a:p>
        </p:txBody>
      </p:sp>
      <p:sp>
        <p:nvSpPr>
          <p:cNvPr id="24" name="Rectangle 23"/>
          <p:cNvSpPr/>
          <p:nvPr/>
        </p:nvSpPr>
        <p:spPr>
          <a:xfrm>
            <a:off x="386239" y="5450465"/>
            <a:ext cx="4774064" cy="580865"/>
          </a:xfrm>
          <a:prstGeom prst="rect">
            <a:avLst/>
          </a:prstGeom>
        </p:spPr>
        <p:txBody>
          <a:bodyPr wrap="none">
            <a:spAutoFit/>
          </a:bodyPr>
          <a:lstStyle/>
          <a:p>
            <a:pPr>
              <a:lnSpc>
                <a:spcPts val="1900"/>
              </a:lnSpc>
              <a:tabLst/>
            </a:pPr>
            <a:endParaRPr lang="en-US" altLang="zh-CN" sz="2066" dirty="0" smtClean="0">
              <a:solidFill>
                <a:srgbClr val="003366"/>
              </a:solidFill>
              <a:latin typeface="Times New Roman" pitchFamily="18" charset="0"/>
              <a:cs typeface="Times New Roman" pitchFamily="18" charset="0"/>
            </a:endParaRPr>
          </a:p>
          <a:p>
            <a:pPr>
              <a:lnSpc>
                <a:spcPts val="1900"/>
              </a:lnSpc>
              <a:tabLst/>
            </a:pPr>
            <a:r>
              <a:rPr lang="en-US" altLang="zh-CN" sz="2066" dirty="0" smtClean="0">
                <a:solidFill>
                  <a:srgbClr val="003366"/>
                </a:solidFill>
                <a:latin typeface="Times New Roman" pitchFamily="18" charset="0"/>
                <a:cs typeface="Times New Roman" pitchFamily="18" charset="0"/>
              </a:rPr>
              <a:t>la solution de </a:t>
            </a:r>
            <a:r>
              <a:rPr lang="en-US" altLang="zh-CN" sz="2066" dirty="0" err="1" smtClean="0">
                <a:solidFill>
                  <a:srgbClr val="003366"/>
                </a:solidFill>
                <a:latin typeface="Times New Roman" pitchFamily="18" charset="0"/>
                <a:cs typeface="Times New Roman" pitchFamily="18" charset="0"/>
              </a:rPr>
              <a:t>cette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équation</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immédiate</a:t>
            </a:r>
            <a:r>
              <a:rPr lang="en-US" altLang="zh-CN" sz="2066" dirty="0" smtClean="0">
                <a:solidFill>
                  <a:srgbClr val="003366"/>
                </a:solidFill>
                <a:latin typeface="Times New Roman" pitchFamily="18" charset="0"/>
                <a:cs typeface="Times New Roman" pitchFamily="18" charset="0"/>
              </a:rPr>
              <a:t>:</a:t>
            </a:r>
          </a:p>
        </p:txBody>
      </p:sp>
      <p:sp>
        <p:nvSpPr>
          <p:cNvPr id="2" name="Rectangle 1"/>
          <p:cNvSpPr/>
          <p:nvPr/>
        </p:nvSpPr>
        <p:spPr>
          <a:xfrm>
            <a:off x="2781394" y="4581128"/>
            <a:ext cx="437940"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__</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000100" y="1196394"/>
            <a:ext cx="759823"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R</a:t>
            </a:r>
          </a:p>
        </p:txBody>
      </p:sp>
      <p:sp>
        <p:nvSpPr>
          <p:cNvPr id="5" name="TextBox 1"/>
          <p:cNvSpPr txBox="1"/>
          <p:nvPr/>
        </p:nvSpPr>
        <p:spPr>
          <a:xfrm>
            <a:off x="2117700" y="1196394"/>
            <a:ext cx="1444306"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a:t>
            </a:r>
            <a:r>
              <a:rPr lang="en-US" altLang="zh-CN" sz="2400" dirty="0" smtClean="0">
                <a:solidFill>
                  <a:srgbClr val="003366"/>
                </a:solidFill>
                <a:latin typeface="Times New Roman" pitchFamily="18" charset="0"/>
                <a:cs typeface="Times New Roman" pitchFamily="18" charset="0"/>
              </a:rPr>
              <a:t>p</a:t>
            </a:r>
            <a:r>
              <a:rPr lang="en-US" altLang="zh-CN" sz="1446" dirty="0" smtClean="0">
                <a:solidFill>
                  <a:srgbClr val="003366"/>
                </a:solidFill>
                <a:latin typeface="Tahoma" pitchFamily="18" charset="0"/>
                <a:cs typeface="Tahoma" pitchFamily="18" charset="0"/>
              </a:rPr>
              <a:t>a</a:t>
            </a:r>
            <a:r>
              <a:rPr lang="en-US" altLang="zh-CN" sz="2400"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exp</a:t>
            </a:r>
          </a:p>
        </p:txBody>
      </p:sp>
      <p:sp>
        <p:nvSpPr>
          <p:cNvPr id="6" name="TextBox 1"/>
          <p:cNvSpPr txBox="1"/>
          <p:nvPr/>
        </p:nvSpPr>
        <p:spPr>
          <a:xfrm>
            <a:off x="4041752" y="1196394"/>
            <a:ext cx="543418" cy="341119"/>
          </a:xfrm>
          <a:prstGeom prst="rect">
            <a:avLst/>
          </a:prstGeom>
          <a:noFill/>
        </p:spPr>
        <p:txBody>
          <a:bodyPr wrap="none" lIns="0" tIns="0" rIns="0" rtlCol="0">
            <a:spAutoFit/>
          </a:bodyPr>
          <a:lstStyle/>
          <a:p>
            <a:pPr>
              <a:lnSpc>
                <a:spcPts val="2300"/>
              </a:lnSpc>
              <a:tabLst/>
            </a:pPr>
            <a:r>
              <a:rPr lang="en-US" altLang="zh-CN" sz="2066" dirty="0" smtClean="0">
                <a:solidFill>
                  <a:srgbClr val="003366"/>
                </a:solidFill>
                <a:latin typeface="Tahoma" pitchFamily="18" charset="0"/>
                <a:cs typeface="Tahoma" pitchFamily="18" charset="0"/>
              </a:rPr>
              <a:t>|</a:t>
            </a:r>
            <a:r>
              <a:rPr lang="en-US" altLang="zh-CN" sz="2400" dirty="0" smtClean="0">
                <a:solidFill>
                  <a:srgbClr val="003366"/>
                </a:solidFill>
                <a:latin typeface="Times New Roman" pitchFamily="18" charset="0"/>
                <a:cs typeface="Times New Roman" pitchFamily="18" charset="0"/>
              </a:rPr>
              <a:t>π</a:t>
            </a:r>
            <a:r>
              <a:rPr lang="en-US" altLang="zh-CN" sz="1446" dirty="0" smtClean="0">
                <a:solidFill>
                  <a:srgbClr val="003366"/>
                </a:solidFill>
                <a:latin typeface="Tahoma" pitchFamily="18" charset="0"/>
                <a:cs typeface="Tahoma" pitchFamily="18" charset="0"/>
              </a:rPr>
              <a:t>0</a:t>
            </a:r>
            <a:r>
              <a:rPr lang="en-US" altLang="zh-CN" sz="20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sp>
        <p:nvSpPr>
          <p:cNvPr id="7" name="TextBox 1"/>
          <p:cNvSpPr txBox="1"/>
          <p:nvPr/>
        </p:nvSpPr>
        <p:spPr>
          <a:xfrm>
            <a:off x="4987900" y="1196394"/>
            <a:ext cx="3222036" cy="341119"/>
          </a:xfrm>
          <a:prstGeom prst="rect">
            <a:avLst/>
          </a:prstGeom>
          <a:noFill/>
        </p:spPr>
        <p:txBody>
          <a:bodyPr wrap="none" lIns="0" tIns="0" rIns="0" rtlCol="0">
            <a:spAutoFit/>
          </a:bodyPr>
          <a:lstStyle/>
          <a:p>
            <a:pPr>
              <a:lnSpc>
                <a:spcPts val="2300"/>
              </a:lnSpc>
              <a:tabLst/>
            </a:pPr>
            <a:r>
              <a:rPr lang="en-US" altLang="zh-CN" sz="2066" dirty="0" smtClean="0">
                <a:solidFill>
                  <a:srgbClr val="003366"/>
                </a:solidFill>
                <a:latin typeface="Times New Roman" pitchFamily="18" charset="0"/>
                <a:cs typeface="Times New Roman" pitchFamily="18" charset="0"/>
              </a:rPr>
              <a:t>avec</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400" dirty="0" smtClean="0">
                <a:solidFill>
                  <a:srgbClr val="003366"/>
                </a:solidFill>
                <a:latin typeface="Times New Roman" pitchFamily="18" charset="0"/>
                <a:cs typeface="Times New Roman" pitchFamily="18" charset="0"/>
              </a:rPr>
              <a:t>π</a:t>
            </a:r>
            <a:r>
              <a:rPr lang="en-US" altLang="zh-CN" sz="1446" dirty="0" smtClean="0">
                <a:solidFill>
                  <a:srgbClr val="003366"/>
                </a:solidFill>
                <a:latin typeface="Tahoma" pitchFamily="18" charset="0"/>
                <a:cs typeface="Tahoma" pitchFamily="18" charset="0"/>
              </a:rPr>
              <a:t>0</a:t>
            </a:r>
            <a:r>
              <a:rPr lang="en-US" altLang="zh-CN" sz="2000"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indépendant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p>
        </p:txBody>
      </p:sp>
      <p:sp>
        <p:nvSpPr>
          <p:cNvPr id="9" name="TextBox 1"/>
          <p:cNvSpPr txBox="1"/>
          <p:nvPr/>
        </p:nvSpPr>
        <p:spPr>
          <a:xfrm>
            <a:off x="3571868" y="1000108"/>
            <a:ext cx="548227" cy="289823"/>
          </a:xfrm>
          <a:prstGeom prst="rect">
            <a:avLst/>
          </a:prstGeom>
          <a:noFill/>
        </p:spPr>
        <p:txBody>
          <a:bodyPr wrap="none" lIns="0" tIns="0" rIns="0" rtlCol="0">
            <a:spAutoFit/>
          </a:bodyPr>
          <a:lstStyle/>
          <a:p>
            <a:pPr>
              <a:lnSpc>
                <a:spcPts val="1900"/>
              </a:lnSpc>
              <a:tabLst/>
            </a:pPr>
            <a:r>
              <a:rPr lang="en-US" altLang="zh-CN" sz="2066" u="sng" dirty="0" smtClean="0">
                <a:solidFill>
                  <a:srgbClr val="003366"/>
                </a:solidFill>
                <a:latin typeface="Tahoma" pitchFamily="18" charset="0"/>
                <a:cs typeface="Tahoma" pitchFamily="18" charset="0"/>
              </a:rPr>
              <a:t>(</a:t>
            </a:r>
            <a:r>
              <a:rPr lang="en-US" altLang="zh-CN" sz="2066" u="sng" dirty="0" err="1" smtClean="0">
                <a:solidFill>
                  <a:srgbClr val="003366"/>
                </a:solidFill>
                <a:latin typeface="Tahoma" pitchFamily="18" charset="0"/>
                <a:cs typeface="Tahoma" pitchFamily="18" charset="0"/>
              </a:rPr>
              <a:t>iax</a:t>
            </a:r>
            <a:r>
              <a:rPr lang="en-US" altLang="zh-CN" sz="2066" u="sng" dirty="0" smtClean="0">
                <a:solidFill>
                  <a:srgbClr val="003366"/>
                </a:solidFill>
                <a:latin typeface="Tahoma" pitchFamily="18" charset="0"/>
                <a:cs typeface="Tahoma" pitchFamily="18" charset="0"/>
              </a:rPr>
              <a:t>)</a:t>
            </a:r>
          </a:p>
        </p:txBody>
      </p:sp>
      <p:sp>
        <p:nvSpPr>
          <p:cNvPr id="10" name="Rectangle 9"/>
          <p:cNvSpPr/>
          <p:nvPr/>
        </p:nvSpPr>
        <p:spPr>
          <a:xfrm>
            <a:off x="3691467" y="1157828"/>
            <a:ext cx="300082" cy="369332"/>
          </a:xfrm>
          <a:prstGeom prst="rect">
            <a:avLst/>
          </a:prstGeom>
        </p:spPr>
        <p:txBody>
          <a:bodyPr wrap="none">
            <a:spAutoFit/>
          </a:bodyPr>
          <a:lstStyle/>
          <a:p>
            <a:r>
              <a:rPr lang="en-US" altLang="zh-CN" i="1" dirty="0" smtClean="0">
                <a:solidFill>
                  <a:srgbClr val="003366"/>
                </a:solidFill>
                <a:latin typeface="Times New Roman" pitchFamily="18" charset="0"/>
                <a:cs typeface="Times New Roman" pitchFamily="18" charset="0"/>
              </a:rPr>
              <a:t>ħ</a:t>
            </a:r>
            <a:endParaRPr lang="fr-FR" dirty="0"/>
          </a:p>
        </p:txBody>
      </p:sp>
      <p:sp>
        <p:nvSpPr>
          <p:cNvPr id="11" name="TextBox 1"/>
          <p:cNvSpPr txBox="1"/>
          <p:nvPr/>
        </p:nvSpPr>
        <p:spPr>
          <a:xfrm>
            <a:off x="457200" y="2071678"/>
            <a:ext cx="8043890" cy="4560223"/>
          </a:xfrm>
          <a:prstGeom prst="rect">
            <a:avLst/>
          </a:prstGeom>
          <a:noFill/>
        </p:spPr>
        <p:txBody>
          <a:bodyPr wrap="square" lIns="0" tIns="0" rIns="0" rtlCol="0">
            <a:spAutoFit/>
          </a:bodyPr>
          <a:lstStyle/>
          <a:p>
            <a:pPr>
              <a:lnSpc>
                <a:spcPts val="1900"/>
              </a:lnSpc>
              <a:tabLst>
                <a:tab pos="457200" algn="l"/>
              </a:tabLst>
            </a:pPr>
            <a:r>
              <a:rPr lang="en-US" altLang="zh-CN" sz="2066" b="1" dirty="0" err="1" smtClean="0">
                <a:solidFill>
                  <a:srgbClr val="FF0000"/>
                </a:solidFill>
                <a:latin typeface="Times New Roman" pitchFamily="18" charset="0"/>
                <a:cs typeface="Times New Roman" pitchFamily="18" charset="0"/>
              </a:rPr>
              <a:t>Bilan</a:t>
            </a:r>
            <a:r>
              <a:rPr lang="en-US" altLang="zh-CN" sz="2066" b="1" dirty="0" smtClean="0">
                <a:solidFill>
                  <a:srgbClr val="FF0000"/>
                </a:solidFill>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en </a:t>
            </a:r>
            <a:r>
              <a:rPr lang="en-US" altLang="zh-CN" sz="2066" dirty="0" err="1" smtClean="0">
                <a:solidFill>
                  <a:srgbClr val="FF0000"/>
                </a:solidFill>
                <a:latin typeface="Times New Roman" pitchFamily="18" charset="0"/>
                <a:cs typeface="Times New Roman" pitchFamily="18" charset="0"/>
              </a:rPr>
              <a:t>représentation</a:t>
            </a:r>
            <a:r>
              <a:rPr lang="en-US" altLang="zh-CN" sz="2066" dirty="0" smtClean="0">
                <a:solidFill>
                  <a:srgbClr val="FF0000"/>
                </a:solidFill>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x</a:t>
            </a:r>
            <a:r>
              <a:rPr lang="en-US" altLang="zh-CN" sz="2066" dirty="0" smtClean="0">
                <a:solidFill>
                  <a:srgbClr val="FF0000"/>
                </a:solidFill>
                <a:latin typeface="Times New Roman" pitchFamily="18" charset="0"/>
                <a:cs typeface="Times New Roman" pitchFamily="18" charset="0"/>
              </a:rPr>
              <a:t> le vecteur propre associé au réel </a:t>
            </a:r>
            <a:r>
              <a:rPr lang="en-US" altLang="zh-CN" sz="2066" dirty="0" smtClean="0">
                <a:solidFill>
                  <a:srgbClr val="FF0000"/>
                </a:solidFill>
                <a:latin typeface="Tahoma" pitchFamily="18" charset="0"/>
                <a:cs typeface="Tahoma" pitchFamily="18" charset="0"/>
              </a:rPr>
              <a:t>a</a:t>
            </a:r>
            <a:r>
              <a:rPr lang="en-US" altLang="zh-CN" sz="2066" dirty="0" smtClean="0">
                <a:solidFill>
                  <a:srgbClr val="FF0000"/>
                </a:solidFill>
                <a:latin typeface="Times New Roman" pitchFamily="18" charset="0"/>
                <a:cs typeface="Times New Roman" pitchFamily="18" charset="0"/>
              </a:rPr>
              <a:t> est</a:t>
            </a:r>
          </a:p>
          <a:p>
            <a:pPr>
              <a:lnSpc>
                <a:spcPts val="1000"/>
              </a:lnSpc>
            </a:pPr>
            <a:endParaRPr lang="en-US" altLang="zh-CN" dirty="0" smtClean="0">
              <a:solidFill>
                <a:srgbClr val="FF0000"/>
              </a:solidFill>
            </a:endParaRPr>
          </a:p>
          <a:p>
            <a:pPr>
              <a:lnSpc>
                <a:spcPts val="1000"/>
              </a:lnSpc>
            </a:pPr>
            <a:endParaRPr lang="en-US" altLang="zh-CN" dirty="0" smtClean="0">
              <a:solidFill>
                <a:srgbClr val="FF0000"/>
              </a:solidFill>
            </a:endParaRPr>
          </a:p>
          <a:p>
            <a:pPr>
              <a:lnSpc>
                <a:spcPts val="2400"/>
              </a:lnSpc>
              <a:tabLst>
                <a:tab pos="457200" algn="l"/>
              </a:tabLst>
            </a:pPr>
            <a:r>
              <a:rPr lang="en-US" altLang="zh-CN" dirty="0" smtClean="0">
                <a:solidFill>
                  <a:srgbClr val="FF0000"/>
                </a:solidFill>
              </a:rPr>
              <a:t>	</a:t>
            </a:r>
            <a:r>
              <a:rPr lang="en-US" altLang="zh-CN" sz="2066" dirty="0" smtClean="0">
                <a:solidFill>
                  <a:srgbClr val="FF0000"/>
                </a:solidFill>
                <a:latin typeface="Times New Roman" pitchFamily="18" charset="0"/>
                <a:cs typeface="Times New Roman" pitchFamily="18" charset="0"/>
              </a:rPr>
              <a:t>la distribution </a:t>
            </a:r>
            <a:r>
              <a:rPr lang="en-US" altLang="zh-CN" sz="2066" dirty="0" smtClean="0">
                <a:solidFill>
                  <a:srgbClr val="FF0000"/>
                </a:solidFill>
                <a:latin typeface="Tahoma" pitchFamily="18" charset="0"/>
                <a:cs typeface="Tahoma" pitchFamily="18" charset="0"/>
              </a:rPr>
              <a:t>δ(x</a:t>
            </a:r>
            <a:r>
              <a:rPr lang="en-US" altLang="zh-CN" sz="2066" dirty="0" smtClean="0">
                <a:solidFill>
                  <a:srgbClr val="FF0000"/>
                </a:solidFill>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a:t>
            </a:r>
            <a:r>
              <a:rPr lang="en-US" altLang="zh-CN" sz="2066" dirty="0" smtClean="0">
                <a:solidFill>
                  <a:srgbClr val="FF0000"/>
                </a:solidFill>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a)|x</a:t>
            </a:r>
            <a:r>
              <a:rPr lang="en-US" altLang="zh-CN" sz="1446" dirty="0" smtClean="0">
                <a:solidFill>
                  <a:srgbClr val="FF0000"/>
                </a:solidFill>
                <a:latin typeface="Tahoma" pitchFamily="18" charset="0"/>
                <a:cs typeface="Tahoma" pitchFamily="18" charset="0"/>
              </a:rPr>
              <a:t>0</a:t>
            </a:r>
            <a:r>
              <a:rPr lang="en-US" altLang="zh-CN" sz="2000" dirty="0" smtClean="0">
                <a:solidFill>
                  <a:srgbClr val="FF0000"/>
                </a:solidFill>
                <a:latin typeface="Tahoma" pitchFamily="18" charset="0"/>
                <a:cs typeface="Tahoma" pitchFamily="18" charset="0"/>
              </a:rPr>
              <a:t>&gt;</a:t>
            </a:r>
            <a:r>
              <a:rPr lang="en-US" altLang="zh-CN" sz="2066" dirty="0" smtClean="0">
                <a:solidFill>
                  <a:srgbClr val="FF0000"/>
                </a:solidFill>
                <a:latin typeface="Times New Roman" pitchFamily="18" charset="0"/>
                <a:cs typeface="Times New Roman" pitchFamily="18" charset="0"/>
              </a:rPr>
              <a:t>   pour </a:t>
            </a:r>
            <a:r>
              <a:rPr lang="en-US" altLang="zh-CN" sz="2066" dirty="0" err="1" smtClean="0">
                <a:solidFill>
                  <a:srgbClr val="FF0000"/>
                </a:solidFill>
                <a:latin typeface="Times New Roman" pitchFamily="18" charset="0"/>
                <a:cs typeface="Times New Roman" pitchFamily="18" charset="0"/>
              </a:rPr>
              <a:t>l’opérateur</a:t>
            </a:r>
            <a:r>
              <a:rPr lang="en-US" altLang="zh-CN" sz="2066" dirty="0" smtClean="0">
                <a:solidFill>
                  <a:srgbClr val="FF0000"/>
                </a:solidFill>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X </a:t>
            </a:r>
            <a:r>
              <a:rPr lang="en-US" altLang="zh-CN" sz="2066" dirty="0" smtClean="0">
                <a:solidFill>
                  <a:srgbClr val="FF0000"/>
                </a:solidFill>
                <a:latin typeface="Times New Roman" pitchFamily="18" charset="0"/>
                <a:cs typeface="Times New Roman" pitchFamily="18" charset="0"/>
              </a:rPr>
              <a:t>;</a:t>
            </a:r>
          </a:p>
          <a:p>
            <a:pPr>
              <a:lnSpc>
                <a:spcPts val="1000"/>
              </a:lnSpc>
            </a:pPr>
            <a:endParaRPr lang="en-US" altLang="zh-CN" dirty="0" smtClean="0">
              <a:solidFill>
                <a:srgbClr val="FF0000"/>
              </a:solidFill>
            </a:endParaRPr>
          </a:p>
          <a:p>
            <a:pPr>
              <a:lnSpc>
                <a:spcPts val="3100"/>
              </a:lnSpc>
              <a:tabLst>
                <a:tab pos="457200" algn="l"/>
              </a:tabLst>
            </a:pPr>
            <a:r>
              <a:rPr lang="en-US" altLang="zh-CN" dirty="0" smtClean="0">
                <a:solidFill>
                  <a:srgbClr val="FF0000"/>
                </a:solidFill>
              </a:rPr>
              <a:t>	</a:t>
            </a:r>
            <a:r>
              <a:rPr lang="en-US" altLang="zh-CN" sz="2066" dirty="0" smtClean="0">
                <a:solidFill>
                  <a:srgbClr val="FF0000"/>
                </a:solidFill>
                <a:latin typeface="Times New Roman" pitchFamily="18" charset="0"/>
                <a:cs typeface="Times New Roman" pitchFamily="18" charset="0"/>
              </a:rPr>
              <a:t>la </a:t>
            </a:r>
            <a:r>
              <a:rPr lang="en-US" altLang="zh-CN" sz="2066" dirty="0" err="1" smtClean="0">
                <a:solidFill>
                  <a:srgbClr val="FF0000"/>
                </a:solidFill>
                <a:latin typeface="Times New Roman" pitchFamily="18" charset="0"/>
                <a:cs typeface="Times New Roman" pitchFamily="18" charset="0"/>
              </a:rPr>
              <a:t>fonction</a:t>
            </a:r>
            <a:r>
              <a:rPr lang="en-US" altLang="zh-CN" sz="2066" dirty="0" smtClean="0">
                <a:solidFill>
                  <a:srgbClr val="FF0000"/>
                </a:solidFill>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exp(</a:t>
            </a:r>
            <a:r>
              <a:rPr lang="en-US" altLang="zh-CN" sz="2066" dirty="0" err="1" smtClean="0">
                <a:solidFill>
                  <a:srgbClr val="FF0000"/>
                </a:solidFill>
                <a:latin typeface="Tahoma" pitchFamily="18" charset="0"/>
                <a:cs typeface="Tahoma" pitchFamily="18" charset="0"/>
              </a:rPr>
              <a:t>i</a:t>
            </a:r>
            <a:r>
              <a:rPr lang="en-US" altLang="zh-CN" u="sng" dirty="0" err="1" smtClean="0">
                <a:solidFill>
                  <a:srgbClr val="FF0000"/>
                </a:solidFill>
                <a:latin typeface="Tahoma" pitchFamily="18" charset="0"/>
                <a:cs typeface="Tahoma" pitchFamily="18" charset="0"/>
              </a:rPr>
              <a:t>ax</a:t>
            </a:r>
            <a:r>
              <a:rPr lang="en-US" altLang="zh-CN" sz="2066" dirty="0" smtClean="0">
                <a:solidFill>
                  <a:srgbClr val="FF0000"/>
                </a:solidFill>
                <a:latin typeface="Tahoma" pitchFamily="18" charset="0"/>
                <a:cs typeface="Tahoma" pitchFamily="18" charset="0"/>
              </a:rPr>
              <a:t>)|p</a:t>
            </a:r>
            <a:r>
              <a:rPr lang="en-US" altLang="zh-CN" sz="1446" dirty="0" smtClean="0">
                <a:solidFill>
                  <a:srgbClr val="FF0000"/>
                </a:solidFill>
                <a:latin typeface="Tahoma" pitchFamily="18" charset="0"/>
                <a:cs typeface="Tahoma" pitchFamily="18" charset="0"/>
              </a:rPr>
              <a:t>0</a:t>
            </a:r>
            <a:r>
              <a:rPr lang="en-US" altLang="zh-CN" sz="2400" dirty="0" smtClean="0">
                <a:solidFill>
                  <a:srgbClr val="FF0000"/>
                </a:solidFill>
                <a:latin typeface="Tahoma" pitchFamily="18" charset="0"/>
                <a:cs typeface="Tahoma" pitchFamily="18" charset="0"/>
              </a:rPr>
              <a:t>&gt;</a:t>
            </a:r>
            <a:r>
              <a:rPr lang="en-US" altLang="zh-CN" sz="2066" dirty="0" smtClean="0">
                <a:solidFill>
                  <a:srgbClr val="FF0000"/>
                </a:solidFill>
                <a:latin typeface="Times New Roman" pitchFamily="18" charset="0"/>
                <a:cs typeface="Times New Roman" pitchFamily="18" charset="0"/>
              </a:rPr>
              <a:t>        pour </a:t>
            </a:r>
            <a:r>
              <a:rPr lang="en-US" altLang="zh-CN" sz="2066" dirty="0" err="1" smtClean="0">
                <a:solidFill>
                  <a:srgbClr val="FF0000"/>
                </a:solidFill>
                <a:latin typeface="Times New Roman" pitchFamily="18" charset="0"/>
                <a:cs typeface="Times New Roman" pitchFamily="18" charset="0"/>
              </a:rPr>
              <a:t>l’opérateur</a:t>
            </a:r>
            <a:r>
              <a:rPr lang="en-US" altLang="zh-CN" sz="2066" dirty="0" smtClean="0">
                <a:solidFill>
                  <a:srgbClr val="FF0000"/>
                </a:solidFill>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P</a:t>
            </a:r>
            <a:r>
              <a:rPr lang="en-US" altLang="zh-CN" sz="2066" dirty="0" smtClean="0">
                <a:solidFill>
                  <a:srgbClr val="FF0000"/>
                </a:solidFill>
                <a:latin typeface="Times New Roman" pitchFamily="18" charset="0"/>
                <a:cs typeface="Times New Roman" pitchFamily="18" charset="0"/>
              </a:rPr>
              <a:t>.</a:t>
            </a:r>
          </a:p>
          <a:p>
            <a:pPr>
              <a:lnSpc>
                <a:spcPts val="3100"/>
              </a:lnSpc>
              <a:tabLst>
                <a:tab pos="457200" algn="l"/>
              </a:tabLst>
            </a:pPr>
            <a:endParaRPr lang="en-US" altLang="zh-CN" sz="2066" dirty="0" smtClean="0">
              <a:solidFill>
                <a:srgbClr val="FF0000"/>
              </a:solidFill>
              <a:latin typeface="Times New Roman" pitchFamily="18" charset="0"/>
              <a:cs typeface="Times New Roman" pitchFamily="18" charset="0"/>
            </a:endParaRPr>
          </a:p>
          <a:p>
            <a:pPr>
              <a:lnSpc>
                <a:spcPts val="3100"/>
              </a:lnSpc>
              <a:tabLst>
                <a:tab pos="457200" algn="l"/>
              </a:tabLst>
            </a:pPr>
            <a:r>
              <a:rPr lang="en-US" altLang="zh-CN" sz="2066" dirty="0" err="1" smtClean="0">
                <a:solidFill>
                  <a:srgbClr val="FF0000"/>
                </a:solidFill>
                <a:latin typeface="Times New Roman" pitchFamily="18" charset="0"/>
                <a:cs typeface="Times New Roman" pitchFamily="18" charset="0"/>
              </a:rPr>
              <a:t>Ces</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deux</a:t>
            </a:r>
            <a:r>
              <a:rPr lang="en-US" altLang="zh-CN" sz="2066" dirty="0" smtClean="0">
                <a:solidFill>
                  <a:srgbClr val="FF0000"/>
                </a:solidFill>
                <a:latin typeface="Times New Roman" pitchFamily="18" charset="0"/>
                <a:cs typeface="Times New Roman" pitchFamily="18" charset="0"/>
              </a:rPr>
              <a:t> bases </a:t>
            </a:r>
            <a:r>
              <a:rPr lang="en-US" altLang="zh-CN" sz="2066" dirty="0" err="1" smtClean="0">
                <a:solidFill>
                  <a:srgbClr val="FF0000"/>
                </a:solidFill>
                <a:latin typeface="Times New Roman" pitchFamily="18" charset="0"/>
                <a:cs typeface="Times New Roman" pitchFamily="18" charset="0"/>
              </a:rPr>
              <a:t>vérifient</a:t>
            </a:r>
            <a:r>
              <a:rPr lang="en-US" altLang="zh-CN" sz="2066" dirty="0" smtClean="0">
                <a:solidFill>
                  <a:srgbClr val="FF0000"/>
                </a:solidFill>
                <a:latin typeface="Times New Roman" pitchFamily="18" charset="0"/>
                <a:cs typeface="Times New Roman" pitchFamily="18" charset="0"/>
              </a:rPr>
              <a:t> les relations de </a:t>
            </a:r>
            <a:r>
              <a:rPr lang="en-US" altLang="zh-CN" sz="2066" dirty="0" err="1" smtClean="0">
                <a:solidFill>
                  <a:srgbClr val="FF0000"/>
                </a:solidFill>
                <a:latin typeface="Times New Roman" pitchFamily="18" charset="0"/>
                <a:cs typeface="Times New Roman" pitchFamily="18" charset="0"/>
              </a:rPr>
              <a:t>fermeture</a:t>
            </a:r>
            <a:r>
              <a:rPr lang="en-US" altLang="zh-CN" sz="2066" dirty="0" smtClean="0">
                <a:solidFill>
                  <a:srgbClr val="FF0000"/>
                </a:solidFill>
                <a:latin typeface="Times New Roman" pitchFamily="18" charset="0"/>
                <a:cs typeface="Times New Roman" pitchFamily="18" charset="0"/>
              </a:rPr>
              <a:t> :</a:t>
            </a:r>
          </a:p>
          <a:p>
            <a:pPr>
              <a:lnSpc>
                <a:spcPts val="3100"/>
              </a:lnSpc>
              <a:tabLst>
                <a:tab pos="457200" algn="l"/>
              </a:tabLst>
            </a:pPr>
            <a:endParaRPr lang="en-US" altLang="zh-CN" sz="2066" dirty="0" smtClean="0">
              <a:solidFill>
                <a:srgbClr val="FF0000"/>
              </a:solidFill>
              <a:latin typeface="Times New Roman" pitchFamily="18" charset="0"/>
              <a:cs typeface="Times New Roman" pitchFamily="18" charset="0"/>
            </a:endParaRPr>
          </a:p>
          <a:p>
            <a:pPr>
              <a:lnSpc>
                <a:spcPts val="3100"/>
              </a:lnSpc>
              <a:tabLst>
                <a:tab pos="457200" algn="l"/>
              </a:tabLst>
            </a:pPr>
            <a:endParaRPr lang="en-US" altLang="zh-CN" sz="2066" dirty="0" smtClean="0">
              <a:solidFill>
                <a:srgbClr val="FF0000"/>
              </a:solidFill>
              <a:latin typeface="Times New Roman" pitchFamily="18" charset="0"/>
              <a:cs typeface="Times New Roman" pitchFamily="18" charset="0"/>
            </a:endParaRPr>
          </a:p>
          <a:p>
            <a:pPr>
              <a:lnSpc>
                <a:spcPts val="3100"/>
              </a:lnSpc>
              <a:tabLst>
                <a:tab pos="457200" algn="l"/>
              </a:tabLst>
            </a:pPr>
            <a:endParaRPr lang="en-US" altLang="zh-CN" sz="2066" dirty="0" smtClean="0">
              <a:solidFill>
                <a:srgbClr val="FF0000"/>
              </a:solidFill>
              <a:latin typeface="Times New Roman" pitchFamily="18" charset="0"/>
              <a:cs typeface="Times New Roman" pitchFamily="18" charset="0"/>
            </a:endParaRPr>
          </a:p>
          <a:p>
            <a:pPr>
              <a:lnSpc>
                <a:spcPts val="3100"/>
              </a:lnSpc>
              <a:tabLst>
                <a:tab pos="457200" algn="l"/>
              </a:tabLst>
            </a:pPr>
            <a:endParaRPr lang="en-US" altLang="zh-CN" sz="2066" dirty="0" smtClean="0">
              <a:solidFill>
                <a:srgbClr val="FF0000"/>
              </a:solidFill>
              <a:latin typeface="Times New Roman" pitchFamily="18" charset="0"/>
              <a:cs typeface="Times New Roman" pitchFamily="18" charset="0"/>
            </a:endParaRPr>
          </a:p>
          <a:p>
            <a:pPr>
              <a:lnSpc>
                <a:spcPts val="3100"/>
              </a:lnSpc>
              <a:tabLst>
                <a:tab pos="457200" algn="l"/>
              </a:tabLst>
            </a:pPr>
            <a:r>
              <a:rPr lang="en-US" altLang="zh-CN" sz="2066" dirty="0" smtClean="0">
                <a:solidFill>
                  <a:srgbClr val="FF0000"/>
                </a:solidFill>
                <a:latin typeface="Times New Roman" pitchFamily="18" charset="0"/>
                <a:cs typeface="Times New Roman" pitchFamily="18" charset="0"/>
              </a:rPr>
              <a:t>  </a:t>
            </a:r>
          </a:p>
          <a:p>
            <a:pPr>
              <a:lnSpc>
                <a:spcPts val="3100"/>
              </a:lnSpc>
              <a:tabLst>
                <a:tab pos="457200" algn="l"/>
              </a:tabLst>
            </a:pPr>
            <a:endParaRPr lang="en-US" altLang="zh-CN" sz="2066" dirty="0" smtClean="0">
              <a:solidFill>
                <a:srgbClr val="FF0000"/>
              </a:solidFill>
              <a:latin typeface="Times New Roman" pitchFamily="18" charset="0"/>
              <a:cs typeface="Times New Roman" pitchFamily="18" charset="0"/>
            </a:endParaRPr>
          </a:p>
        </p:txBody>
      </p:sp>
      <p:sp>
        <p:nvSpPr>
          <p:cNvPr id="12" name="Rectangle 11"/>
          <p:cNvSpPr/>
          <p:nvPr/>
        </p:nvSpPr>
        <p:spPr>
          <a:xfrm>
            <a:off x="2643174" y="3273982"/>
            <a:ext cx="300082" cy="369332"/>
          </a:xfrm>
          <a:prstGeom prst="rect">
            <a:avLst/>
          </a:prstGeom>
        </p:spPr>
        <p:txBody>
          <a:bodyPr wrap="none">
            <a:spAutoFit/>
          </a:bodyPr>
          <a:lstStyle/>
          <a:p>
            <a:r>
              <a:rPr lang="en-US" altLang="zh-CN" i="1" dirty="0" smtClean="0">
                <a:solidFill>
                  <a:srgbClr val="FF0000"/>
                </a:solidFill>
                <a:latin typeface="Times New Roman" pitchFamily="18" charset="0"/>
                <a:cs typeface="Times New Roman" pitchFamily="18" charset="0"/>
              </a:rPr>
              <a:t>ħ</a:t>
            </a:r>
            <a:endParaRPr lang="fr-FR" dirty="0">
              <a:solidFill>
                <a:srgbClr val="FF0000"/>
              </a:solidFill>
            </a:endParaRPr>
          </a:p>
        </p:txBody>
      </p:sp>
      <p:sp>
        <p:nvSpPr>
          <p:cNvPr id="13" name="Rectangle 12"/>
          <p:cNvSpPr/>
          <p:nvPr/>
        </p:nvSpPr>
        <p:spPr>
          <a:xfrm>
            <a:off x="5790654" y="2857496"/>
            <a:ext cx="352982" cy="369332"/>
          </a:xfrm>
          <a:prstGeom prst="rect">
            <a:avLst/>
          </a:prstGeom>
        </p:spPr>
        <p:txBody>
          <a:bodyPr wrap="none">
            <a:spAutoFit/>
          </a:bodyPr>
          <a:lstStyle/>
          <a:p>
            <a:r>
              <a:rPr lang="en-US" altLang="zh-CN" dirty="0" smtClean="0">
                <a:solidFill>
                  <a:srgbClr val="FF0000"/>
                </a:solidFill>
                <a:latin typeface="Tahoma" pitchFamily="18" charset="0"/>
                <a:cs typeface="Tahoma" pitchFamily="18" charset="0"/>
              </a:rPr>
              <a:t>^</a:t>
            </a:r>
            <a:endParaRPr lang="fr-FR" dirty="0">
              <a:solidFill>
                <a:srgbClr val="FF0000"/>
              </a:solidFill>
            </a:endParaRPr>
          </a:p>
        </p:txBody>
      </p:sp>
      <p:sp>
        <p:nvSpPr>
          <p:cNvPr id="14" name="Rectangle 13"/>
          <p:cNvSpPr/>
          <p:nvPr/>
        </p:nvSpPr>
        <p:spPr>
          <a:xfrm>
            <a:off x="5786446" y="2428868"/>
            <a:ext cx="352982" cy="369332"/>
          </a:xfrm>
          <a:prstGeom prst="rect">
            <a:avLst/>
          </a:prstGeom>
        </p:spPr>
        <p:txBody>
          <a:bodyPr wrap="none">
            <a:spAutoFit/>
          </a:bodyPr>
          <a:lstStyle/>
          <a:p>
            <a:r>
              <a:rPr lang="en-US" altLang="zh-CN" dirty="0" smtClean="0">
                <a:solidFill>
                  <a:srgbClr val="FF0000"/>
                </a:solidFill>
                <a:latin typeface="Tahoma" pitchFamily="18" charset="0"/>
                <a:cs typeface="Tahoma" pitchFamily="18" charset="0"/>
              </a:rPr>
              <a:t>^</a:t>
            </a:r>
            <a:endParaRPr lang="fr-FR" dirty="0">
              <a:solidFill>
                <a:srgbClr val="FF0000"/>
              </a:solidFill>
            </a:endParaRPr>
          </a:p>
        </p:txBody>
      </p:sp>
      <p:graphicFrame>
        <p:nvGraphicFramePr>
          <p:cNvPr id="258050" name="Object 2"/>
          <p:cNvGraphicFramePr>
            <a:graphicFrameLocks noChangeAspect="1"/>
          </p:cNvGraphicFramePr>
          <p:nvPr/>
        </p:nvGraphicFramePr>
        <p:xfrm>
          <a:off x="2571736" y="4357688"/>
          <a:ext cx="3643338" cy="1214452"/>
        </p:xfrm>
        <a:graphic>
          <a:graphicData uri="http://schemas.openxmlformats.org/presentationml/2006/ole">
            <mc:AlternateContent xmlns:mc="http://schemas.openxmlformats.org/markup-compatibility/2006">
              <mc:Choice xmlns:v="urn:schemas-microsoft-com:vml" Requires="v">
                <p:oleObj spid="_x0000_s258056" name="Équation" r:id="rId3" imgW="1143000" imgH="583920" progId="Equation.3">
                  <p:embed/>
                </p:oleObj>
              </mc:Choice>
              <mc:Fallback>
                <p:oleObj name="Équation" r:id="rId3" imgW="1143000" imgH="5839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4357688"/>
                        <a:ext cx="3643338" cy="1214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7358082" y="4786322"/>
            <a:ext cx="1133324"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dx</a:t>
            </a:r>
            <a:endParaRPr lang="en-US" altLang="zh-CN" sz="2066" dirty="0" smtClean="0">
              <a:solidFill>
                <a:srgbClr val="003366"/>
              </a:solidFill>
              <a:latin typeface="Tahoma" pitchFamily="18" charset="0"/>
              <a:cs typeface="Tahoma" pitchFamily="18" charset="0"/>
            </a:endParaRPr>
          </a:p>
        </p:txBody>
      </p:sp>
      <p:sp>
        <p:nvSpPr>
          <p:cNvPr id="5" name="TextBox 1"/>
          <p:cNvSpPr txBox="1"/>
          <p:nvPr/>
        </p:nvSpPr>
        <p:spPr>
          <a:xfrm>
            <a:off x="285720" y="444500"/>
            <a:ext cx="4132542" cy="443711"/>
          </a:xfrm>
          <a:prstGeom prst="rect">
            <a:avLst/>
          </a:prstGeom>
          <a:noFill/>
        </p:spPr>
        <p:txBody>
          <a:bodyPr wrap="none" lIns="0" tIns="0" rIns="0" rtlCol="0">
            <a:spAutoFit/>
          </a:bodyPr>
          <a:lstStyle/>
          <a:p>
            <a:pPr>
              <a:lnSpc>
                <a:spcPts val="3100"/>
              </a:lnSpc>
              <a:tabLst/>
            </a:pPr>
            <a:r>
              <a:rPr lang="en-US" altLang="zh-CN" sz="3388" b="1" i="1" dirty="0" smtClean="0">
                <a:solidFill>
                  <a:srgbClr val="B28700"/>
                </a:solidFill>
                <a:latin typeface="Times New Roman" pitchFamily="18" charset="0"/>
                <a:cs typeface="Times New Roman" pitchFamily="18" charset="0"/>
              </a:rPr>
              <a:t>et la</a:t>
            </a:r>
            <a:r>
              <a:rPr lang="en-US" altLang="zh-CN" sz="3388" dirty="0" smtClean="0">
                <a:latin typeface="Times New Roman" pitchFamily="18" charset="0"/>
                <a:cs typeface="Times New Roman" pitchFamily="18" charset="0"/>
              </a:rPr>
              <a:t> </a:t>
            </a:r>
            <a:r>
              <a:rPr lang="en-US" altLang="zh-CN" sz="3388" b="1" i="1" dirty="0" err="1" smtClean="0">
                <a:solidFill>
                  <a:srgbClr val="B28700"/>
                </a:solidFill>
                <a:latin typeface="Times New Roman" pitchFamily="18" charset="0"/>
                <a:cs typeface="Times New Roman" pitchFamily="18" charset="0"/>
              </a:rPr>
              <a:t>fonction</a:t>
            </a:r>
            <a:r>
              <a:rPr lang="en-US" altLang="zh-CN" sz="3388" dirty="0" smtClean="0">
                <a:latin typeface="Times New Roman" pitchFamily="18" charset="0"/>
                <a:cs typeface="Times New Roman" pitchFamily="18" charset="0"/>
              </a:rPr>
              <a:t> </a:t>
            </a:r>
            <a:r>
              <a:rPr lang="en-US" altLang="zh-CN" sz="3388" b="1" i="1" dirty="0" err="1" smtClean="0">
                <a:solidFill>
                  <a:srgbClr val="B28700"/>
                </a:solidFill>
                <a:latin typeface="Times New Roman" pitchFamily="18" charset="0"/>
                <a:cs typeface="Times New Roman" pitchFamily="18" charset="0"/>
              </a:rPr>
              <a:t>d’onde</a:t>
            </a:r>
            <a:r>
              <a:rPr lang="en-US" altLang="zh-CN" sz="3388" b="1" i="1" dirty="0" smtClean="0">
                <a:solidFill>
                  <a:srgbClr val="B28700"/>
                </a:solidFill>
                <a:latin typeface="Times New Roman" pitchFamily="18" charset="0"/>
                <a:cs typeface="Times New Roman" pitchFamily="18" charset="0"/>
              </a:rPr>
              <a:t> ?</a:t>
            </a:r>
          </a:p>
        </p:txBody>
      </p:sp>
      <p:sp>
        <p:nvSpPr>
          <p:cNvPr id="6" name="TextBox 1"/>
          <p:cNvSpPr txBox="1"/>
          <p:nvPr/>
        </p:nvSpPr>
        <p:spPr>
          <a:xfrm>
            <a:off x="5219700" y="1270000"/>
            <a:ext cx="2143215" cy="956672"/>
          </a:xfrm>
          <a:prstGeom prst="rect">
            <a:avLst/>
          </a:prstGeom>
          <a:noFill/>
        </p:spPr>
        <p:txBody>
          <a:bodyPr wrap="none" lIns="0" tIns="0" rIns="0" rtlCol="0">
            <a:spAutoFit/>
          </a:bodyPr>
          <a:lstStyle/>
          <a:p>
            <a:pPr>
              <a:lnSpc>
                <a:spcPts val="2200"/>
              </a:lnSpc>
              <a:tabLst>
                <a:tab pos="368300" algn="l"/>
              </a:tabLst>
            </a:pPr>
            <a:r>
              <a:rPr lang="en-US" altLang="zh-CN" sz="2066" dirty="0" smtClean="0">
                <a:solidFill>
                  <a:srgbClr val="003366"/>
                </a:solidFill>
                <a:latin typeface="Tahoma" pitchFamily="18" charset="0"/>
                <a:cs typeface="Tahoma" pitchFamily="18" charset="0"/>
              </a:rPr>
              <a:t>     |χ</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&gt;&lt;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χ|Ψ</a:t>
            </a:r>
            <a:r>
              <a:rPr lang="en-US" altLang="zh-CN" sz="2066"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dx</a:t>
            </a:r>
            <a:endParaRPr lang="en-US" altLang="zh-CN" sz="2066" dirty="0" smtClean="0">
              <a:solidFill>
                <a:srgbClr val="003366"/>
              </a:solidFill>
              <a:latin typeface="Tahoma" pitchFamily="18" charset="0"/>
              <a:cs typeface="Tahoma" pitchFamily="18" charset="0"/>
            </a:endParaRPr>
          </a:p>
          <a:p>
            <a:pPr>
              <a:lnSpc>
                <a:spcPts val="1000"/>
              </a:lnSpc>
            </a:pPr>
            <a:endParaRPr lang="en-US" altLang="zh-CN" dirty="0" smtClean="0"/>
          </a:p>
          <a:p>
            <a:pPr>
              <a:lnSpc>
                <a:spcPts val="1000"/>
              </a:lnSpc>
            </a:pPr>
            <a:endParaRPr lang="en-US" altLang="zh-CN" dirty="0" smtClean="0"/>
          </a:p>
          <a:p>
            <a:pPr>
              <a:lnSpc>
                <a:spcPts val="2900"/>
              </a:lnSpc>
              <a:tabLst>
                <a:tab pos="368300" algn="l"/>
              </a:tabLst>
            </a:pPr>
            <a:r>
              <a:rPr lang="en-US" altLang="zh-CN" dirty="0" smtClean="0"/>
              <a:t>	</a:t>
            </a:r>
            <a:r>
              <a:rPr lang="en-US" altLang="zh-CN" sz="2066" dirty="0" smtClean="0">
                <a:solidFill>
                  <a:srgbClr val="003366"/>
                </a:solidFill>
                <a:latin typeface="Tahoma" pitchFamily="18" charset="0"/>
                <a:cs typeface="Tahoma" pitchFamily="18" charset="0"/>
              </a:rPr>
              <a:t>|χ</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&gt;ψ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dx</a:t>
            </a:r>
            <a:endParaRPr lang="en-US" altLang="zh-CN" sz="2066" dirty="0" smtClean="0">
              <a:solidFill>
                <a:srgbClr val="003366"/>
              </a:solidFill>
              <a:latin typeface="Tahoma" pitchFamily="18" charset="0"/>
              <a:cs typeface="Tahoma" pitchFamily="18" charset="0"/>
            </a:endParaRPr>
          </a:p>
        </p:txBody>
      </p:sp>
      <p:sp>
        <p:nvSpPr>
          <p:cNvPr id="7" name="TextBox 1"/>
          <p:cNvSpPr txBox="1"/>
          <p:nvPr/>
        </p:nvSpPr>
        <p:spPr>
          <a:xfrm>
            <a:off x="457200" y="1295400"/>
            <a:ext cx="4994957" cy="1520929"/>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imes New Roman" pitchFamily="18" charset="0"/>
                <a:cs typeface="Times New Roman" pitchFamily="18" charset="0"/>
              </a:rPr>
              <a:t>On</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peut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toujours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écrire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400"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Id|Ψ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&gt;</a:t>
            </a:r>
            <a:r>
              <a:rPr lang="en-US" altLang="zh-CN" sz="2800" dirty="0" smtClean="0">
                <a:latin typeface="Times New Roman" pitchFamily="18" charset="0"/>
                <a:cs typeface="Times New Roman" pitchFamily="18" charset="0"/>
              </a:rPr>
              <a:t> </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p>
          <a:p>
            <a:pPr>
              <a:lnSpc>
                <a:spcPts val="1000"/>
              </a:lnSpc>
            </a:pPr>
            <a:endParaRPr lang="en-US" altLang="zh-CN" dirty="0" smtClean="0"/>
          </a:p>
          <a:p>
            <a:pPr>
              <a:lnSpc>
                <a:spcPts val="1000"/>
              </a:lnSpc>
            </a:pPr>
            <a:endParaRPr lang="en-US" altLang="zh-CN" dirty="0" smtClean="0"/>
          </a:p>
          <a:p>
            <a:pPr>
              <a:lnSpc>
                <a:spcPts val="2800"/>
              </a:lnSpc>
              <a:tabLst/>
            </a:pPr>
            <a:r>
              <a:rPr lang="en-US" altLang="zh-CN" sz="2066" dirty="0" err="1" smtClean="0">
                <a:solidFill>
                  <a:srgbClr val="003366"/>
                </a:solidFill>
                <a:latin typeface="Times New Roman" pitchFamily="18" charset="0"/>
                <a:cs typeface="Times New Roman" pitchFamily="18" charset="0"/>
              </a:rPr>
              <a:t>Posons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&lt;</a:t>
            </a:r>
            <a:r>
              <a:rPr lang="en-US" altLang="zh-CN" sz="2066" dirty="0" err="1" smtClean="0">
                <a:solidFill>
                  <a:srgbClr val="003366"/>
                </a:solidFill>
                <a:latin typeface="Tahoma" pitchFamily="18" charset="0"/>
                <a:cs typeface="Tahoma" pitchFamily="18" charset="0"/>
              </a:rPr>
              <a:t>χ|Ψ</a:t>
            </a:r>
            <a:r>
              <a:rPr lang="en-US" altLang="zh-CN" sz="2066"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solidFill>
                  <a:srgbClr val="003366"/>
                </a:solidFill>
                <a:latin typeface="Times New Roman" pitchFamily="18" charset="0"/>
                <a:cs typeface="Times New Roman"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on</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a</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alors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p>
          <a:p>
            <a:pPr>
              <a:lnSpc>
                <a:spcPts val="1000"/>
              </a:lnSpc>
            </a:pPr>
            <a:endParaRPr lang="en-US" altLang="zh-CN" dirty="0" smtClean="0"/>
          </a:p>
          <a:p>
            <a:pPr>
              <a:lnSpc>
                <a:spcPts val="1000"/>
              </a:lnSpc>
            </a:pPr>
            <a:endParaRPr lang="en-US" altLang="zh-CN" dirty="0" smtClean="0"/>
          </a:p>
          <a:p>
            <a:pPr>
              <a:lnSpc>
                <a:spcPts val="2500"/>
              </a:lnSpc>
              <a:tabLst/>
            </a:pPr>
            <a:r>
              <a:rPr lang="en-US" altLang="zh-CN" sz="2066" dirty="0" err="1" smtClean="0">
                <a:solidFill>
                  <a:srgbClr val="003366"/>
                </a:solidFill>
                <a:latin typeface="Times New Roman" pitchFamily="18" charset="0"/>
                <a:cs typeface="Times New Roman" pitchFamily="18" charset="0"/>
              </a:rPr>
              <a:t>Calculons</a:t>
            </a:r>
            <a:endParaRPr lang="en-US" altLang="zh-CN" sz="2066" dirty="0" smtClean="0">
              <a:solidFill>
                <a:srgbClr val="003366"/>
              </a:solidFill>
              <a:latin typeface="Times New Roman" pitchFamily="18" charset="0"/>
              <a:cs typeface="Times New Roman" pitchFamily="18" charset="0"/>
            </a:endParaRPr>
          </a:p>
        </p:txBody>
      </p:sp>
      <p:sp>
        <p:nvSpPr>
          <p:cNvPr id="8" name="TextBox 1"/>
          <p:cNvSpPr txBox="1"/>
          <p:nvPr/>
        </p:nvSpPr>
        <p:spPr>
          <a:xfrm>
            <a:off x="1714480" y="2857500"/>
            <a:ext cx="2973571" cy="302647"/>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pitchFamily="18" charset="0"/>
                <a:cs typeface="Tahoma" pitchFamily="18" charset="0"/>
              </a:rPr>
              <a:t>&lt;Ψ|Ψ&gt;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(|Ψ&gt;,|Ψ&gt;)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p>
        </p:txBody>
      </p:sp>
      <p:sp>
        <p:nvSpPr>
          <p:cNvPr id="9" name="TextBox 1"/>
          <p:cNvSpPr txBox="1"/>
          <p:nvPr/>
        </p:nvSpPr>
        <p:spPr>
          <a:xfrm>
            <a:off x="5148270" y="2857500"/>
            <a:ext cx="721351" cy="302647"/>
          </a:xfrm>
          <a:prstGeom prst="rect">
            <a:avLst/>
          </a:prstGeom>
          <a:noFill/>
        </p:spPr>
        <p:txBody>
          <a:bodyPr wrap="none" lIns="0" tIns="0" rIns="0" rtlCol="0">
            <a:spAutoFit/>
          </a:bodyPr>
          <a:lstStyle/>
          <a:p>
            <a:pPr>
              <a:lnSpc>
                <a:spcPts val="2000"/>
              </a:lnSpc>
              <a:tabLst/>
            </a:pPr>
            <a:r>
              <a:rPr lang="en-US" altLang="zh-CN" sz="2800" dirty="0" smtClean="0">
                <a:solidFill>
                  <a:srgbClr val="003366"/>
                </a:solidFill>
                <a:latin typeface="Tahoma" pitchFamily="18" charset="0"/>
                <a:cs typeface="Tahoma" pitchFamily="18" charset="0"/>
              </a:rPr>
              <a:t>(</a:t>
            </a:r>
            <a:r>
              <a:rPr lang="en-US" altLang="zh-CN" sz="2066" dirty="0" smtClean="0">
                <a:solidFill>
                  <a:srgbClr val="003366"/>
                </a:solidFill>
                <a:latin typeface="Tahoma" pitchFamily="18" charset="0"/>
                <a:cs typeface="Tahoma" pitchFamily="18" charset="0"/>
              </a:rPr>
              <a:t>|Ψ&gt;,</a:t>
            </a:r>
          </a:p>
        </p:txBody>
      </p:sp>
      <p:sp>
        <p:nvSpPr>
          <p:cNvPr id="10" name="TextBox 1"/>
          <p:cNvSpPr txBox="1"/>
          <p:nvPr/>
        </p:nvSpPr>
        <p:spPr>
          <a:xfrm>
            <a:off x="6055675" y="2857500"/>
            <a:ext cx="1655903"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|χ</a:t>
            </a:r>
            <a:r>
              <a:rPr lang="en-US" altLang="zh-CN" sz="2000" dirty="0" smtClean="0">
                <a:solidFill>
                  <a:srgbClr val="003366"/>
                </a:solidFill>
                <a:latin typeface="Tahoma" pitchFamily="18" charset="0"/>
                <a:cs typeface="Tahoma" pitchFamily="18" charset="0"/>
              </a:rPr>
              <a:t>&gt;</a:t>
            </a:r>
            <a:r>
              <a:rPr lang="en-US" altLang="zh-CN" sz="3200"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dx</a:t>
            </a:r>
            <a:r>
              <a:rPr lang="en-US" altLang="zh-CN" sz="2800" dirty="0" smtClean="0">
                <a:solidFill>
                  <a:srgbClr val="003366"/>
                </a:solidFill>
                <a:latin typeface="Tahoma" pitchFamily="18" charset="0"/>
                <a:cs typeface="Tahoma" pitchFamily="18" charset="0"/>
              </a:rPr>
              <a:t>)</a:t>
            </a:r>
            <a:endParaRPr lang="en-US" altLang="zh-CN" sz="2066" dirty="0" smtClean="0">
              <a:solidFill>
                <a:srgbClr val="003366"/>
              </a:solidFill>
              <a:latin typeface="Tahoma" pitchFamily="18" charset="0"/>
              <a:cs typeface="Tahoma" pitchFamily="18" charset="0"/>
            </a:endParaRPr>
          </a:p>
        </p:txBody>
      </p:sp>
      <p:sp>
        <p:nvSpPr>
          <p:cNvPr id="11" name="TextBox 1"/>
          <p:cNvSpPr txBox="1"/>
          <p:nvPr/>
        </p:nvSpPr>
        <p:spPr>
          <a:xfrm>
            <a:off x="4381500" y="3632200"/>
            <a:ext cx="192360" cy="1456809"/>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pitchFamily="18" charset="0"/>
                <a:cs typeface="Tahoma" pitchFamily="18" charset="0"/>
              </a:rPr>
              <a:t>=</a:t>
            </a:r>
          </a:p>
          <a:p>
            <a:pPr>
              <a:lnSpc>
                <a:spcPts val="1000"/>
              </a:lnSpc>
            </a:pPr>
            <a:endParaRPr lang="en-US" altLang="zh-CN" dirty="0" smtClean="0"/>
          </a:p>
          <a:p>
            <a:pPr>
              <a:lnSpc>
                <a:spcPts val="1000"/>
              </a:lnSpc>
            </a:pPr>
            <a:endParaRPr lang="en-US" altLang="zh-CN" dirty="0" smtClean="0"/>
          </a:p>
          <a:p>
            <a:pPr>
              <a:lnSpc>
                <a:spcPts val="2500"/>
              </a:lnSpc>
              <a:tabLst/>
            </a:pPr>
            <a:r>
              <a:rPr lang="en-US" altLang="zh-CN" sz="2066" dirty="0" smtClean="0">
                <a:solidFill>
                  <a:srgbClr val="003366"/>
                </a:solidFill>
                <a:latin typeface="Tahoma" pitchFamily="18" charset="0"/>
                <a:cs typeface="Tahoma" pitchFamily="18" charset="0"/>
              </a:rPr>
              <a:t>=</a:t>
            </a:r>
          </a:p>
          <a:p>
            <a:pPr>
              <a:lnSpc>
                <a:spcPts val="1000"/>
              </a:lnSpc>
            </a:pPr>
            <a:endParaRPr lang="en-US" altLang="zh-CN" dirty="0" smtClean="0"/>
          </a:p>
          <a:p>
            <a:pPr>
              <a:lnSpc>
                <a:spcPts val="1000"/>
              </a:lnSpc>
            </a:pPr>
            <a:endParaRPr lang="en-US" altLang="zh-CN" dirty="0" smtClean="0"/>
          </a:p>
          <a:p>
            <a:pPr>
              <a:lnSpc>
                <a:spcPts val="2500"/>
              </a:lnSpc>
              <a:tabLst/>
            </a:pPr>
            <a:r>
              <a:rPr lang="en-US" altLang="zh-CN" sz="2066" dirty="0" smtClean="0">
                <a:solidFill>
                  <a:srgbClr val="003366"/>
                </a:solidFill>
                <a:latin typeface="Tahoma" pitchFamily="18" charset="0"/>
                <a:cs typeface="Tahoma" pitchFamily="18" charset="0"/>
              </a:rPr>
              <a:t>=</a:t>
            </a:r>
          </a:p>
        </p:txBody>
      </p:sp>
      <p:sp>
        <p:nvSpPr>
          <p:cNvPr id="12" name="TextBox 1"/>
          <p:cNvSpPr txBox="1"/>
          <p:nvPr/>
        </p:nvSpPr>
        <p:spPr>
          <a:xfrm>
            <a:off x="4965700" y="3632200"/>
            <a:ext cx="2056653" cy="1482457"/>
          </a:xfrm>
          <a:prstGeom prst="rect">
            <a:avLst/>
          </a:prstGeom>
          <a:noFill/>
        </p:spPr>
        <p:txBody>
          <a:bodyPr wrap="none" lIns="0" tIns="0" rIns="0" rtlCol="0">
            <a:spAutoFit/>
          </a:bodyPr>
          <a:lstStyle/>
          <a:p>
            <a:pPr>
              <a:lnSpc>
                <a:spcPts val="2200"/>
              </a:lnSpc>
              <a:tabLst>
                <a:tab pos="101600" algn="l"/>
              </a:tabLst>
            </a:pPr>
            <a:r>
              <a:rPr lang="en-US" altLang="zh-CN" dirty="0" smtClean="0"/>
              <a:t>	</a:t>
            </a:r>
            <a:r>
              <a:rPr lang="en-US" altLang="zh-CN" sz="2400" dirty="0" smtClean="0">
                <a:solidFill>
                  <a:srgbClr val="003366"/>
                </a:solidFill>
                <a:latin typeface="Tahoma" pitchFamily="18" charset="0"/>
                <a:cs typeface="Tahoma" pitchFamily="18" charset="0"/>
              </a:rPr>
              <a:t>&lt;</a:t>
            </a:r>
            <a:r>
              <a:rPr lang="en-US" altLang="zh-CN" sz="2066" dirty="0" err="1" smtClean="0">
                <a:solidFill>
                  <a:srgbClr val="003366"/>
                </a:solidFill>
                <a:latin typeface="Tahoma" pitchFamily="18" charset="0"/>
                <a:cs typeface="Tahoma" pitchFamily="18" charset="0"/>
              </a:rPr>
              <a:t>Ψ|χ</a:t>
            </a:r>
            <a:r>
              <a:rPr lang="en-US" altLang="zh-CN" sz="2400"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dx</a:t>
            </a:r>
            <a:endParaRPr lang="en-US" altLang="zh-CN" sz="2066" dirty="0" smtClean="0">
              <a:solidFill>
                <a:srgbClr val="003366"/>
              </a:solidFill>
              <a:latin typeface="Tahoma" pitchFamily="18" charset="0"/>
              <a:cs typeface="Tahoma" pitchFamily="18" charset="0"/>
            </a:endParaRPr>
          </a:p>
          <a:p>
            <a:pPr>
              <a:lnSpc>
                <a:spcPts val="1000"/>
              </a:lnSpc>
            </a:pPr>
            <a:endParaRPr lang="en-US" altLang="zh-CN" dirty="0" smtClean="0"/>
          </a:p>
          <a:p>
            <a:pPr>
              <a:lnSpc>
                <a:spcPts val="1000"/>
              </a:lnSpc>
            </a:pPr>
            <a:endParaRPr lang="en-US" altLang="zh-CN" dirty="0" smtClean="0"/>
          </a:p>
          <a:p>
            <a:pPr>
              <a:lnSpc>
                <a:spcPts val="2500"/>
              </a:lnSpc>
              <a:tabLst>
                <a:tab pos="101600" algn="l"/>
              </a:tabLst>
            </a:pPr>
            <a:r>
              <a:rPr lang="en-US" altLang="zh-CN" dirty="0" smtClean="0"/>
              <a:t>	</a:t>
            </a:r>
            <a:r>
              <a:rPr lang="en-US" altLang="zh-CN" sz="2400" dirty="0" smtClean="0">
                <a:solidFill>
                  <a:srgbClr val="003366"/>
                </a:solidFill>
                <a:latin typeface="Tahoma" pitchFamily="18" charset="0"/>
                <a:cs typeface="Tahoma" pitchFamily="18" charset="0"/>
              </a:rPr>
              <a:t>&lt;</a:t>
            </a:r>
            <a:r>
              <a:rPr lang="en-US" altLang="zh-CN" sz="2066" dirty="0" err="1" smtClean="0">
                <a:solidFill>
                  <a:srgbClr val="003366"/>
                </a:solidFill>
                <a:latin typeface="Tahoma" pitchFamily="18" charset="0"/>
                <a:cs typeface="Tahoma" pitchFamily="18" charset="0"/>
              </a:rPr>
              <a:t>χ|Ψ</a:t>
            </a:r>
            <a:r>
              <a:rPr lang="en-US" altLang="zh-CN" sz="2066"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dx</a:t>
            </a:r>
            <a:endParaRPr lang="en-US" altLang="zh-CN" sz="2066" dirty="0" smtClean="0">
              <a:solidFill>
                <a:srgbClr val="003366"/>
              </a:solidFill>
              <a:latin typeface="Tahoma" pitchFamily="18" charset="0"/>
              <a:cs typeface="Tahoma" pitchFamily="18" charset="0"/>
            </a:endParaRPr>
          </a:p>
          <a:p>
            <a:pPr>
              <a:lnSpc>
                <a:spcPts val="1000"/>
              </a:lnSpc>
            </a:pPr>
            <a:endParaRPr lang="en-US" altLang="zh-CN" dirty="0" smtClean="0"/>
          </a:p>
          <a:p>
            <a:pPr>
              <a:lnSpc>
                <a:spcPts val="1000"/>
              </a:lnSpc>
            </a:pPr>
            <a:endParaRPr lang="en-US" altLang="zh-CN" dirty="0" smtClean="0"/>
          </a:p>
          <a:p>
            <a:pPr>
              <a:lnSpc>
                <a:spcPts val="2500"/>
              </a:lnSpc>
              <a:tabLst>
                <a:tab pos="101600" algn="l"/>
              </a:tabLst>
            </a:pP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dx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p>
        </p:txBody>
      </p:sp>
      <p:sp>
        <p:nvSpPr>
          <p:cNvPr id="13" name="TextBox 1"/>
          <p:cNvSpPr txBox="1"/>
          <p:nvPr/>
        </p:nvSpPr>
        <p:spPr>
          <a:xfrm>
            <a:off x="214282" y="5357826"/>
            <a:ext cx="8861400" cy="854080"/>
          </a:xfrm>
          <a:prstGeom prst="rect">
            <a:avLst/>
          </a:prstGeom>
          <a:noFill/>
        </p:spPr>
        <p:txBody>
          <a:bodyPr wrap="none" lIns="0" tIns="0" rIns="0" rtlCol="0">
            <a:spAutoFit/>
          </a:bodyPr>
          <a:lstStyle/>
          <a:p>
            <a:pPr>
              <a:lnSpc>
                <a:spcPts val="2200"/>
              </a:lnSpc>
              <a:tabLst>
                <a:tab pos="838200" algn="l"/>
              </a:tabLst>
            </a:pPr>
            <a:r>
              <a:rPr lang="en-US" altLang="zh-CN" dirty="0" smtClean="0"/>
              <a:t>	</a:t>
            </a:r>
            <a:r>
              <a:rPr lang="en-US" altLang="zh-CN" sz="2066" dirty="0" smtClean="0">
                <a:solidFill>
                  <a:srgbClr val="003366"/>
                </a:solidFill>
                <a:latin typeface="Times New Roman" pitchFamily="18" charset="0"/>
                <a:cs typeface="Times New Roman" pitchFamily="18" charset="0"/>
              </a:rPr>
              <a:t>La</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fonction</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&lt;</a:t>
            </a:r>
            <a:r>
              <a:rPr lang="en-US" altLang="zh-CN" sz="2066" dirty="0" err="1" smtClean="0">
                <a:solidFill>
                  <a:srgbClr val="003366"/>
                </a:solidFill>
                <a:latin typeface="Tahoma" pitchFamily="18" charset="0"/>
                <a:cs typeface="Tahoma" pitchFamily="18" charset="0"/>
              </a:rPr>
              <a:t>χ|Ψ</a:t>
            </a:r>
            <a:r>
              <a:rPr lang="en-US" altLang="zh-CN" sz="2066"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représente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l’état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en</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variable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solidFill>
                  <a:srgbClr val="003366"/>
                </a:solidFill>
                <a:latin typeface="Times New Roman" pitchFamily="18" charset="0"/>
                <a:cs typeface="Times New Roman" pitchFamily="18" charset="0"/>
              </a:rPr>
              <a:t>.</a:t>
            </a:r>
            <a:endParaRPr lang="en-US" altLang="zh-CN" dirty="0" smtClean="0"/>
          </a:p>
          <a:p>
            <a:pPr>
              <a:lnSpc>
                <a:spcPts val="1000"/>
              </a:lnSpc>
            </a:pPr>
            <a:endParaRPr lang="en-US" altLang="zh-CN" dirty="0" smtClean="0"/>
          </a:p>
          <a:p>
            <a:pPr>
              <a:lnSpc>
                <a:spcPts val="3100"/>
              </a:lnSpc>
              <a:tabLst>
                <a:tab pos="838200" algn="l"/>
              </a:tabLst>
            </a:pPr>
            <a:r>
              <a:rPr lang="en-US" altLang="zh-CN" sz="2066" dirty="0" smtClean="0">
                <a:solidFill>
                  <a:srgbClr val="003366"/>
                </a:solidFill>
                <a:latin typeface="Times New Roman" pitchFamily="18" charset="0"/>
                <a:cs typeface="Times New Roman" pitchFamily="18" charset="0"/>
              </a:rPr>
              <a:t>Si</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|Ψ&gt;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normalisée</a:t>
            </a:r>
            <a:r>
              <a:rPr lang="en-US" altLang="zh-CN" sz="2066" dirty="0" smtClean="0">
                <a:solidFill>
                  <a:srgbClr val="003366"/>
                </a:solidFill>
                <a:latin typeface="Times New Roman" pitchFamily="18" charset="0"/>
                <a:cs typeface="Times New Roman"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 |</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 |</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s’interprète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comme</a:t>
            </a:r>
            <a:r>
              <a:rPr lang="en-US" altLang="zh-CN" sz="2066" dirty="0" smtClean="0">
                <a:latin typeface="Times New Roman" pitchFamily="18" charset="0"/>
                <a:cs typeface="Times New Roman" pitchFamily="18" charset="0"/>
              </a:rPr>
              <a:t> </a:t>
            </a:r>
            <a:r>
              <a:rPr lang="en-US" altLang="zh-CN" sz="2066" b="1" dirty="0" err="1" smtClean="0">
                <a:solidFill>
                  <a:srgbClr val="003366"/>
                </a:solidFill>
                <a:latin typeface="Times New Roman" pitchFamily="18" charset="0"/>
                <a:cs typeface="Times New Roman" pitchFamily="18" charset="0"/>
              </a:rPr>
              <a:t>une</a:t>
            </a:r>
            <a:r>
              <a:rPr lang="en-US" altLang="zh-CN" sz="2066" b="1" dirty="0" smtClean="0">
                <a:latin typeface="Times New Roman" pitchFamily="18" charset="0"/>
                <a:cs typeface="Times New Roman" pitchFamily="18" charset="0"/>
              </a:rPr>
              <a:t> </a:t>
            </a:r>
            <a:r>
              <a:rPr lang="en-US" altLang="zh-CN" sz="2066" b="1" dirty="0" err="1" smtClean="0">
                <a:latin typeface="Times New Roman" pitchFamily="18" charset="0"/>
                <a:cs typeface="Times New Roman" pitchFamily="18" charset="0"/>
              </a:rPr>
              <a:t>densité</a:t>
            </a:r>
            <a:r>
              <a:rPr lang="en-US" altLang="zh-CN" sz="2066" b="1" dirty="0" smtClean="0">
                <a:latin typeface="Times New Roman" pitchFamily="18" charset="0"/>
                <a:cs typeface="Times New Roman" pitchFamily="18" charset="0"/>
              </a:rPr>
              <a:t> de </a:t>
            </a:r>
            <a:r>
              <a:rPr lang="en-US" altLang="zh-CN" sz="2066" b="1" dirty="0" err="1" smtClean="0">
                <a:solidFill>
                  <a:srgbClr val="003366"/>
                </a:solidFill>
                <a:latin typeface="Times New Roman" pitchFamily="18" charset="0"/>
                <a:cs typeface="Times New Roman" pitchFamily="18" charset="0"/>
              </a:rPr>
              <a:t>probabilité</a:t>
            </a:r>
            <a:r>
              <a:rPr lang="en-US" altLang="zh-CN" sz="2066" dirty="0" smtClean="0">
                <a:solidFill>
                  <a:srgbClr val="003366"/>
                </a:solidFill>
                <a:latin typeface="Times New Roman" pitchFamily="18" charset="0"/>
                <a:cs typeface="Times New Roman" pitchFamily="18" charset="0"/>
              </a:rPr>
              <a:t>.</a:t>
            </a:r>
          </a:p>
        </p:txBody>
      </p:sp>
      <p:sp>
        <p:nvSpPr>
          <p:cNvPr id="14" name="TextBox 1"/>
          <p:cNvSpPr txBox="1"/>
          <p:nvPr/>
        </p:nvSpPr>
        <p:spPr>
          <a:xfrm>
            <a:off x="2143108" y="6357958"/>
            <a:ext cx="5261056" cy="328295"/>
          </a:xfrm>
          <a:prstGeom prst="rect">
            <a:avLst/>
          </a:prstGeom>
          <a:noFill/>
        </p:spPr>
        <p:txBody>
          <a:bodyPr wrap="none" lIns="0" tIns="0" rIns="0" rtlCol="0">
            <a:spAutoFit/>
          </a:bodyPr>
          <a:lstStyle/>
          <a:p>
            <a:pPr>
              <a:lnSpc>
                <a:spcPts val="2200"/>
              </a:lnSpc>
              <a:tabLst/>
            </a:pPr>
            <a:r>
              <a:rPr lang="en-US" altLang="zh-CN" sz="2066" dirty="0" smtClean="0">
                <a:solidFill>
                  <a:srgbClr val="FF0000"/>
                </a:solidFill>
                <a:latin typeface="Tahoma" pitchFamily="18" charset="0"/>
                <a:cs typeface="Tahoma" pitchFamily="18" charset="0"/>
              </a:rPr>
              <a:t>&lt;</a:t>
            </a:r>
            <a:r>
              <a:rPr lang="en-US" altLang="zh-CN" sz="2066" dirty="0" err="1" smtClean="0">
                <a:solidFill>
                  <a:srgbClr val="FF0000"/>
                </a:solidFill>
                <a:latin typeface="Tahoma" pitchFamily="18" charset="0"/>
                <a:cs typeface="Tahoma" pitchFamily="18" charset="0"/>
              </a:rPr>
              <a:t>χ|Ψ</a:t>
            </a:r>
            <a:r>
              <a:rPr lang="en-US" altLang="zh-CN" sz="2066" dirty="0" smtClean="0">
                <a:solidFill>
                  <a:srgbClr val="FF0000"/>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fonction</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d’onde</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en</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variable</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x</a:t>
            </a:r>
            <a:r>
              <a:rPr lang="en-US" altLang="zh-CN" sz="2066" dirty="0" smtClean="0">
                <a:solidFill>
                  <a:srgbClr val="FF0000"/>
                </a:solidFill>
                <a:latin typeface="Times New Roman" pitchFamily="18" charset="0"/>
                <a:cs typeface="Times New Roman" pitchFamily="18" charset="0"/>
              </a:rPr>
              <a:t>.</a:t>
            </a:r>
          </a:p>
        </p:txBody>
      </p:sp>
      <p:sp>
        <p:nvSpPr>
          <p:cNvPr id="15" name="Rectangle 14"/>
          <p:cNvSpPr/>
          <p:nvPr/>
        </p:nvSpPr>
        <p:spPr>
          <a:xfrm>
            <a:off x="5286380" y="1714488"/>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16" name="Rectangle 15"/>
          <p:cNvSpPr/>
          <p:nvPr/>
        </p:nvSpPr>
        <p:spPr>
          <a:xfrm>
            <a:off x="5286380" y="1119830"/>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17" name="Rectangle 16"/>
          <p:cNvSpPr/>
          <p:nvPr/>
        </p:nvSpPr>
        <p:spPr>
          <a:xfrm>
            <a:off x="5786446" y="2691466"/>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18" name="Rectangle 17"/>
          <p:cNvSpPr/>
          <p:nvPr/>
        </p:nvSpPr>
        <p:spPr>
          <a:xfrm>
            <a:off x="4643438" y="3429000"/>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19" name="Rectangle 18"/>
          <p:cNvSpPr/>
          <p:nvPr/>
        </p:nvSpPr>
        <p:spPr>
          <a:xfrm>
            <a:off x="4643438" y="4048788"/>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20" name="Freeform 3"/>
          <p:cNvSpPr/>
          <p:nvPr/>
        </p:nvSpPr>
        <p:spPr>
          <a:xfrm>
            <a:off x="5072066" y="4143380"/>
            <a:ext cx="1000132" cy="71438"/>
          </a:xfrm>
          <a:custGeom>
            <a:avLst/>
            <a:gdLst>
              <a:gd name="connsiteX0" fmla="*/ 6350 w 165862"/>
              <a:gd name="connsiteY0" fmla="*/ 6350 h 23215"/>
              <a:gd name="connsiteX1" fmla="*/ 159511 w 165862"/>
              <a:gd name="connsiteY1" fmla="*/ 6350 h 23215"/>
            </a:gdLst>
            <a:ahLst/>
            <a:cxnLst>
              <a:cxn ang="0">
                <a:pos x="connsiteX0" y="connsiteY0"/>
              </a:cxn>
              <a:cxn ang="1">
                <a:pos x="connsiteX1" y="connsiteY1"/>
              </a:cxn>
            </a:cxnLst>
            <a:rect l="l" t="t" r="r" b="b"/>
            <a:pathLst>
              <a:path w="165862" h="23215">
                <a:moveTo>
                  <a:pt x="6350" y="6350"/>
                </a:moveTo>
                <a:lnTo>
                  <a:pt x="159511" y="6350"/>
                </a:lnTo>
              </a:path>
            </a:pathLst>
          </a:custGeom>
          <a:ln w="12700">
            <a:solidFill>
              <a:srgbClr val="00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Rectangle 20"/>
          <p:cNvSpPr/>
          <p:nvPr/>
        </p:nvSpPr>
        <p:spPr>
          <a:xfrm>
            <a:off x="4643438" y="4620292"/>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22" name="Freeform 3"/>
          <p:cNvSpPr/>
          <p:nvPr/>
        </p:nvSpPr>
        <p:spPr>
          <a:xfrm>
            <a:off x="4929190" y="4643446"/>
            <a:ext cx="642942" cy="71438"/>
          </a:xfrm>
          <a:custGeom>
            <a:avLst/>
            <a:gdLst>
              <a:gd name="connsiteX0" fmla="*/ 6350 w 165862"/>
              <a:gd name="connsiteY0" fmla="*/ 6350 h 23215"/>
              <a:gd name="connsiteX1" fmla="*/ 159511 w 165862"/>
              <a:gd name="connsiteY1" fmla="*/ 6350 h 23215"/>
            </a:gdLst>
            <a:ahLst/>
            <a:cxnLst>
              <a:cxn ang="0">
                <a:pos x="connsiteX0" y="connsiteY0"/>
              </a:cxn>
              <a:cxn ang="1">
                <a:pos x="connsiteX1" y="connsiteY1"/>
              </a:cxn>
            </a:cxnLst>
            <a:rect l="l" t="t" r="r" b="b"/>
            <a:pathLst>
              <a:path w="165862" h="23215">
                <a:moveTo>
                  <a:pt x="6350" y="6350"/>
                </a:moveTo>
                <a:lnTo>
                  <a:pt x="159511" y="6350"/>
                </a:lnTo>
              </a:path>
            </a:pathLst>
          </a:custGeom>
          <a:ln w="12700">
            <a:solidFill>
              <a:srgbClr val="00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Rectangle 22"/>
          <p:cNvSpPr/>
          <p:nvPr/>
        </p:nvSpPr>
        <p:spPr>
          <a:xfrm>
            <a:off x="7143768" y="4572008"/>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24" name="TextBox 1"/>
          <p:cNvSpPr txBox="1"/>
          <p:nvPr/>
        </p:nvSpPr>
        <p:spPr>
          <a:xfrm>
            <a:off x="8072462" y="4703495"/>
            <a:ext cx="330200" cy="225703"/>
          </a:xfrm>
          <a:prstGeom prst="rect">
            <a:avLst/>
          </a:prstGeom>
          <a:noFill/>
        </p:spPr>
        <p:txBody>
          <a:bodyPr wrap="square" lIns="0" tIns="0" rIns="0" rtlCol="0">
            <a:spAutoFit/>
          </a:bodyPr>
          <a:lstStyle/>
          <a:p>
            <a:pPr>
              <a:lnSpc>
                <a:spcPts val="1400"/>
              </a:lnSpc>
              <a:tabLst/>
            </a:pPr>
            <a:r>
              <a:rPr lang="en-US" altLang="zh-CN" sz="1446" dirty="0" smtClean="0">
                <a:solidFill>
                  <a:srgbClr val="003366"/>
                </a:solidFill>
                <a:latin typeface="Tahoma" pitchFamily="18" charset="0"/>
                <a:cs typeface="Tahoma" pitchFamily="18" charset="0"/>
              </a:rPr>
              <a:t>2</a:t>
            </a:r>
          </a:p>
        </p:txBody>
      </p:sp>
      <p:sp>
        <p:nvSpPr>
          <p:cNvPr id="25" name="TextBox 1"/>
          <p:cNvSpPr txBox="1"/>
          <p:nvPr/>
        </p:nvSpPr>
        <p:spPr>
          <a:xfrm>
            <a:off x="8224862" y="4855895"/>
            <a:ext cx="330200" cy="225703"/>
          </a:xfrm>
          <a:prstGeom prst="rect">
            <a:avLst/>
          </a:prstGeom>
          <a:noFill/>
        </p:spPr>
        <p:txBody>
          <a:bodyPr wrap="square" lIns="0" tIns="0" rIns="0" rtlCol="0">
            <a:spAutoFit/>
          </a:bodyPr>
          <a:lstStyle/>
          <a:p>
            <a:pPr>
              <a:lnSpc>
                <a:spcPts val="1400"/>
              </a:lnSpc>
              <a:tabLst/>
            </a:pPr>
            <a:r>
              <a:rPr lang="en-US" altLang="zh-CN" sz="1446" dirty="0" smtClean="0">
                <a:solidFill>
                  <a:srgbClr val="003366"/>
                </a:solidFill>
                <a:latin typeface="Tahoma" pitchFamily="18" charset="0"/>
                <a:cs typeface="Tahoma" pitchFamily="18" charset="0"/>
              </a:rPr>
              <a:t>2</a:t>
            </a:r>
          </a:p>
        </p:txBody>
      </p:sp>
      <p:sp>
        <p:nvSpPr>
          <p:cNvPr id="26" name="TextBox 1"/>
          <p:cNvSpPr txBox="1"/>
          <p:nvPr/>
        </p:nvSpPr>
        <p:spPr>
          <a:xfrm>
            <a:off x="3714744" y="5703627"/>
            <a:ext cx="330200" cy="225703"/>
          </a:xfrm>
          <a:prstGeom prst="rect">
            <a:avLst/>
          </a:prstGeom>
          <a:noFill/>
        </p:spPr>
        <p:txBody>
          <a:bodyPr wrap="square" lIns="0" tIns="0" rIns="0" rtlCol="0">
            <a:spAutoFit/>
          </a:bodyPr>
          <a:lstStyle/>
          <a:p>
            <a:pPr>
              <a:lnSpc>
                <a:spcPts val="1400"/>
              </a:lnSpc>
              <a:tabLst/>
            </a:pPr>
            <a:r>
              <a:rPr lang="en-US" altLang="zh-CN" sz="1446" dirty="0" smtClean="0">
                <a:solidFill>
                  <a:srgbClr val="003366"/>
                </a:solidFill>
                <a:latin typeface="Tahoma" pitchFamily="18" charset="0"/>
                <a:cs typeface="Tahoma" pitchFamily="18" charset="0"/>
              </a:rPr>
              <a:t>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457200" y="-24"/>
            <a:ext cx="8258204" cy="1362617"/>
          </a:xfrm>
          <a:prstGeom prst="rect">
            <a:avLst/>
          </a:prstGeom>
          <a:noFill/>
        </p:spPr>
        <p:txBody>
          <a:bodyPr wrap="square" lIns="0" tIns="0" rIns="0" rtlCol="0">
            <a:spAutoFit/>
          </a:bodyPr>
          <a:lstStyle/>
          <a:p>
            <a:pPr>
              <a:tabLst>
                <a:tab pos="1511300" algn="l"/>
              </a:tabLst>
            </a:pPr>
            <a:r>
              <a:rPr lang="en-US" altLang="zh-CN" dirty="0" smtClean="0"/>
              <a:t>	</a:t>
            </a:r>
            <a:r>
              <a:rPr lang="en-US" altLang="zh-CN" sz="3388" b="1" i="1" dirty="0" smtClean="0">
                <a:solidFill>
                  <a:srgbClr val="B28700"/>
                </a:solidFill>
                <a:latin typeface="Times New Roman" pitchFamily="18" charset="0"/>
                <a:cs typeface="Times New Roman" pitchFamily="18" charset="0"/>
              </a:rPr>
              <a:t>et en </a:t>
            </a:r>
            <a:r>
              <a:rPr lang="en-US" altLang="zh-CN" sz="3388" b="1" i="1" dirty="0" err="1" smtClean="0">
                <a:solidFill>
                  <a:srgbClr val="B28700"/>
                </a:solidFill>
                <a:latin typeface="Times New Roman" pitchFamily="18" charset="0"/>
                <a:cs typeface="Times New Roman" pitchFamily="18" charset="0"/>
              </a:rPr>
              <a:t>représentation</a:t>
            </a:r>
            <a:r>
              <a:rPr lang="en-US" altLang="zh-CN" sz="3388" b="1" i="1" dirty="0" smtClean="0">
                <a:solidFill>
                  <a:srgbClr val="B28700"/>
                </a:solidFill>
                <a:latin typeface="Times New Roman" pitchFamily="18" charset="0"/>
                <a:cs typeface="Times New Roman" pitchFamily="18" charset="0"/>
              </a:rPr>
              <a:t> p?</a:t>
            </a:r>
          </a:p>
          <a:p>
            <a:pPr>
              <a:lnSpc>
                <a:spcPts val="3100"/>
              </a:lnSpc>
              <a:tabLst>
                <a:tab pos="1511300" algn="l"/>
              </a:tabLst>
            </a:pPr>
            <a:endParaRPr lang="en-US" altLang="zh-CN" sz="1400" b="1" i="1" dirty="0" smtClean="0">
              <a:solidFill>
                <a:srgbClr val="B28700"/>
              </a:solidFill>
              <a:latin typeface="Times New Roman" pitchFamily="18" charset="0"/>
              <a:cs typeface="Times New Roman" pitchFamily="18" charset="0"/>
            </a:endParaRPr>
          </a:p>
          <a:p>
            <a:pPr>
              <a:tabLst>
                <a:tab pos="1511300" algn="l"/>
              </a:tabLst>
            </a:pPr>
            <a:r>
              <a:rPr lang="en-US" altLang="zh-CN" sz="2066" dirty="0" smtClean="0">
                <a:solidFill>
                  <a:srgbClr val="FF0000"/>
                </a:solidFill>
                <a:latin typeface="Times New Roman" pitchFamily="18" charset="0"/>
                <a:cs typeface="Times New Roman" pitchFamily="18" charset="0"/>
              </a:rPr>
              <a:t>En représentation </a:t>
            </a:r>
            <a:r>
              <a:rPr lang="en-US" altLang="zh-CN" sz="2066" dirty="0" smtClean="0">
                <a:solidFill>
                  <a:srgbClr val="FF0000"/>
                </a:solidFill>
                <a:latin typeface="Tahoma" pitchFamily="18" charset="0"/>
                <a:cs typeface="Tahoma" pitchFamily="18" charset="0"/>
              </a:rPr>
              <a:t>p</a:t>
            </a:r>
            <a:r>
              <a:rPr lang="en-US" altLang="zh-CN" sz="2066" dirty="0" smtClean="0">
                <a:solidFill>
                  <a:srgbClr val="003366"/>
                </a:solidFill>
                <a:latin typeface="Times New Roman" pitchFamily="18" charset="0"/>
                <a:cs typeface="Times New Roman"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le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vecteur</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propre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err="1" smtClean="0">
                <a:solidFill>
                  <a:srgbClr val="003366"/>
                </a:solidFill>
                <a:latin typeface="Tahoma" pitchFamily="18" charset="0"/>
                <a:cs typeface="Tahoma" pitchFamily="18" charset="0"/>
              </a:rPr>
              <a:t>χ</a:t>
            </a:r>
            <a:r>
              <a:rPr lang="en-US" altLang="zh-CN" sz="1446" dirty="0" err="1" smtClean="0">
                <a:solidFill>
                  <a:srgbClr val="003366"/>
                </a:solidFill>
                <a:latin typeface="Tahoma" pitchFamily="18" charset="0"/>
                <a:cs typeface="Tahoma" pitchFamily="18" charset="0"/>
              </a:rPr>
              <a:t>a</a:t>
            </a:r>
            <a:r>
              <a:rPr lang="en-US" altLang="zh-CN" sz="2400"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vériﬁe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maintenant</a:t>
            </a:r>
          </a:p>
        </p:txBody>
      </p:sp>
      <p:sp>
        <p:nvSpPr>
          <p:cNvPr id="9" name="TextBox 1"/>
          <p:cNvSpPr txBox="1"/>
          <p:nvPr/>
        </p:nvSpPr>
        <p:spPr>
          <a:xfrm>
            <a:off x="3352800" y="1638300"/>
            <a:ext cx="670055" cy="328295"/>
          </a:xfrm>
          <a:prstGeom prst="rect">
            <a:avLst/>
          </a:prstGeom>
          <a:noFill/>
        </p:spPr>
        <p:txBody>
          <a:bodyPr wrap="none" lIns="0" tIns="0" rIns="0" rtlCol="0">
            <a:spAutoFit/>
          </a:bodyPr>
          <a:lstStyle/>
          <a:p>
            <a:pPr>
              <a:lnSpc>
                <a:spcPts val="2200"/>
              </a:lnSpc>
              <a:tabLst/>
            </a:pPr>
            <a:r>
              <a:rPr lang="en-US" altLang="zh-CN" sz="2066" dirty="0" err="1" smtClean="0">
                <a:solidFill>
                  <a:srgbClr val="003366"/>
                </a:solidFill>
                <a:latin typeface="Tahoma" pitchFamily="18" charset="0"/>
                <a:cs typeface="Tahoma" pitchFamily="18" charset="0"/>
              </a:rPr>
              <a:t>X|χ</a:t>
            </a:r>
            <a:r>
              <a:rPr lang="en-US" altLang="zh-CN" sz="1446" dirty="0" err="1" smtClean="0">
                <a:solidFill>
                  <a:srgbClr val="003366"/>
                </a:solidFill>
                <a:latin typeface="Tahoma" pitchFamily="18" charset="0"/>
                <a:cs typeface="Tahoma" pitchFamily="18" charset="0"/>
              </a:rPr>
              <a:t>a</a:t>
            </a:r>
            <a:r>
              <a:rPr lang="en-US" altLang="zh-CN" sz="20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sp>
        <p:nvSpPr>
          <p:cNvPr id="10" name="TextBox 1"/>
          <p:cNvSpPr txBox="1"/>
          <p:nvPr/>
        </p:nvSpPr>
        <p:spPr>
          <a:xfrm>
            <a:off x="4152900" y="1638300"/>
            <a:ext cx="355600" cy="254000"/>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i</a:t>
            </a:r>
          </a:p>
        </p:txBody>
      </p:sp>
      <p:sp>
        <p:nvSpPr>
          <p:cNvPr id="11" name="TextBox 1"/>
          <p:cNvSpPr txBox="1"/>
          <p:nvPr/>
        </p:nvSpPr>
        <p:spPr>
          <a:xfrm>
            <a:off x="4686300" y="1473200"/>
            <a:ext cx="912109" cy="648896"/>
          </a:xfrm>
          <a:prstGeom prst="rect">
            <a:avLst/>
          </a:prstGeom>
          <a:noFill/>
        </p:spPr>
        <p:txBody>
          <a:bodyPr wrap="none" lIns="0" tIns="0" rIns="0" rtlCol="0">
            <a:spAutoFit/>
          </a:bodyPr>
          <a:lstStyle/>
          <a:p>
            <a:pPr>
              <a:lnSpc>
                <a:spcPts val="2200"/>
              </a:lnSpc>
              <a:tabLst>
                <a:tab pos="190500" algn="l"/>
              </a:tabLst>
            </a:pPr>
            <a:r>
              <a:rPr lang="en-US" altLang="zh-CN" sz="2066" dirty="0" smtClean="0">
                <a:solidFill>
                  <a:srgbClr val="003366"/>
                </a:solidFill>
                <a:latin typeface="Tahoma" pitchFamily="18" charset="0"/>
                <a:cs typeface="Tahoma" pitchFamily="18" charset="0"/>
              </a:rPr>
              <a:t>   </a:t>
            </a:r>
            <a:r>
              <a:rPr lang="en-US" altLang="zh-CN" sz="2066" dirty="0" err="1" smtClean="0">
                <a:solidFill>
                  <a:srgbClr val="003366"/>
                </a:solidFill>
                <a:latin typeface="Tahoma" pitchFamily="18" charset="0"/>
                <a:cs typeface="Tahoma" pitchFamily="18" charset="0"/>
              </a:rPr>
              <a:t>d|χ</a:t>
            </a:r>
            <a:r>
              <a:rPr lang="en-US" altLang="zh-CN" sz="1446" dirty="0" err="1" smtClean="0">
                <a:solidFill>
                  <a:srgbClr val="003366"/>
                </a:solidFill>
                <a:latin typeface="Tahoma" pitchFamily="18" charset="0"/>
                <a:cs typeface="Tahoma" pitchFamily="18" charset="0"/>
              </a:rPr>
              <a:t>a</a:t>
            </a:r>
            <a:r>
              <a:rPr lang="en-US" altLang="zh-CN" sz="20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a:p>
            <a:pPr>
              <a:lnSpc>
                <a:spcPts val="2500"/>
              </a:lnSpc>
              <a:tabLst>
                <a:tab pos="190500" algn="l"/>
              </a:tabLst>
            </a:pPr>
            <a:r>
              <a:rPr lang="en-US" altLang="zh-CN" dirty="0" smtClean="0"/>
              <a:t>	</a:t>
            </a:r>
            <a:r>
              <a:rPr lang="en-US" altLang="zh-CN" sz="2066" dirty="0" smtClean="0">
                <a:solidFill>
                  <a:srgbClr val="003366"/>
                </a:solidFill>
                <a:latin typeface="Tahoma" pitchFamily="18" charset="0"/>
                <a:cs typeface="Tahoma" pitchFamily="18" charset="0"/>
              </a:rPr>
              <a:t>dp</a:t>
            </a:r>
          </a:p>
        </p:txBody>
      </p:sp>
      <p:sp>
        <p:nvSpPr>
          <p:cNvPr id="12" name="TextBox 1"/>
          <p:cNvSpPr txBox="1"/>
          <p:nvPr/>
        </p:nvSpPr>
        <p:spPr>
          <a:xfrm>
            <a:off x="5700726" y="1638300"/>
            <a:ext cx="913712"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a|χ</a:t>
            </a:r>
            <a:r>
              <a:rPr lang="en-US" altLang="zh-CN" sz="1446" dirty="0" err="1" smtClean="0">
                <a:solidFill>
                  <a:srgbClr val="003366"/>
                </a:solidFill>
                <a:latin typeface="Tahoma" pitchFamily="18" charset="0"/>
                <a:cs typeface="Tahoma" pitchFamily="18" charset="0"/>
              </a:rPr>
              <a:t>a</a:t>
            </a:r>
            <a:r>
              <a:rPr lang="en-US" altLang="zh-CN" sz="20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sp>
        <p:nvSpPr>
          <p:cNvPr id="13" name="TextBox 1"/>
          <p:cNvSpPr txBox="1"/>
          <p:nvPr/>
        </p:nvSpPr>
        <p:spPr>
          <a:xfrm>
            <a:off x="6705600" y="1638300"/>
            <a:ext cx="787400" cy="279400"/>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∀p</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R</a:t>
            </a:r>
          </a:p>
        </p:txBody>
      </p:sp>
      <p:sp>
        <p:nvSpPr>
          <p:cNvPr id="14" name="TextBox 1"/>
          <p:cNvSpPr txBox="1"/>
          <p:nvPr/>
        </p:nvSpPr>
        <p:spPr>
          <a:xfrm>
            <a:off x="533400" y="2311400"/>
            <a:ext cx="2768600" cy="241300"/>
          </a:xfrm>
          <a:prstGeom prst="rect">
            <a:avLst/>
          </a:prstGeom>
          <a:noFill/>
        </p:spPr>
        <p:txBody>
          <a:bodyPr wrap="none" lIns="0" tIns="0" rIns="0" rtlCol="0">
            <a:spAutoFit/>
          </a:bodyPr>
          <a:lstStyle/>
          <a:p>
            <a:pPr>
              <a:lnSpc>
                <a:spcPts val="1900"/>
              </a:lnSpc>
              <a:tabLst/>
            </a:pPr>
            <a:r>
              <a:rPr lang="en-US" altLang="zh-CN" sz="2066" dirty="0" smtClean="0">
                <a:solidFill>
                  <a:srgbClr val="003366"/>
                </a:solidFill>
                <a:latin typeface="Times New Roman" pitchFamily="18" charset="0"/>
                <a:cs typeface="Times New Roman" pitchFamily="18" charset="0"/>
              </a:rPr>
              <a:t>la</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solution</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est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à</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présent</a:t>
            </a:r>
          </a:p>
        </p:txBody>
      </p:sp>
      <p:sp>
        <p:nvSpPr>
          <p:cNvPr id="15" name="TextBox 1"/>
          <p:cNvSpPr txBox="1"/>
          <p:nvPr/>
        </p:nvSpPr>
        <p:spPr>
          <a:xfrm>
            <a:off x="3797300" y="2425700"/>
            <a:ext cx="787400" cy="279400"/>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∀p</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R</a:t>
            </a:r>
          </a:p>
        </p:txBody>
      </p:sp>
      <p:sp>
        <p:nvSpPr>
          <p:cNvPr id="16" name="TextBox 1"/>
          <p:cNvSpPr txBox="1"/>
          <p:nvPr/>
        </p:nvSpPr>
        <p:spPr>
          <a:xfrm>
            <a:off x="4914900" y="2374900"/>
            <a:ext cx="2204130" cy="392415"/>
          </a:xfrm>
          <a:prstGeom prst="rect">
            <a:avLst/>
          </a:prstGeom>
          <a:noFill/>
        </p:spPr>
        <p:txBody>
          <a:bodyPr wrap="none" lIns="0" tIns="0" rIns="0" rtlCol="0">
            <a:spAutoFit/>
          </a:bodyPr>
          <a:lstStyle/>
          <a:p>
            <a:pPr>
              <a:lnSpc>
                <a:spcPts val="2700"/>
              </a:lnSpc>
              <a:tabLst/>
            </a:pPr>
            <a:r>
              <a:rPr lang="en-US" altLang="zh-CN" sz="2066" dirty="0" smtClean="0">
                <a:solidFill>
                  <a:srgbClr val="003366"/>
                </a:solidFill>
                <a:latin typeface="Tahoma" pitchFamily="18" charset="0"/>
                <a:cs typeface="Tahoma" pitchFamily="18" charset="0"/>
              </a:rPr>
              <a:t>|</a:t>
            </a:r>
            <a:r>
              <a:rPr lang="en-US" altLang="zh-CN" sz="2066" dirty="0" err="1" smtClean="0">
                <a:solidFill>
                  <a:srgbClr val="003366"/>
                </a:solidFill>
                <a:latin typeface="Tahoma" pitchFamily="18" charset="0"/>
                <a:cs typeface="Tahoma" pitchFamily="18" charset="0"/>
              </a:rPr>
              <a:t>χ</a:t>
            </a:r>
            <a:r>
              <a:rPr lang="en-US" altLang="zh-CN" sz="1446" dirty="0" err="1" smtClean="0">
                <a:solidFill>
                  <a:srgbClr val="003366"/>
                </a:solidFill>
                <a:latin typeface="Tahoma" pitchFamily="18" charset="0"/>
                <a:cs typeface="Tahoma" pitchFamily="18" charset="0"/>
              </a:rPr>
              <a:t>a</a:t>
            </a:r>
            <a:r>
              <a:rPr lang="en-US" altLang="zh-CN" sz="2000"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e        |χ</a:t>
            </a:r>
            <a:r>
              <a:rPr lang="en-US" altLang="zh-CN" sz="1446" dirty="0" smtClean="0">
                <a:solidFill>
                  <a:srgbClr val="003366"/>
                </a:solidFill>
                <a:latin typeface="Tahoma" pitchFamily="18" charset="0"/>
                <a:cs typeface="Tahoma" pitchFamily="18" charset="0"/>
              </a:rPr>
              <a:t>0</a:t>
            </a:r>
            <a:r>
              <a:rPr lang="en-US" altLang="zh-CN" sz="24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sp>
        <p:nvSpPr>
          <p:cNvPr id="17" name="TextBox 1"/>
          <p:cNvSpPr txBox="1"/>
          <p:nvPr/>
        </p:nvSpPr>
        <p:spPr>
          <a:xfrm>
            <a:off x="1571604" y="3172143"/>
            <a:ext cx="825500" cy="279400"/>
          </a:xfrm>
          <a:prstGeom prst="rect">
            <a:avLst/>
          </a:prstGeom>
          <a:noFill/>
        </p:spPr>
        <p:txBody>
          <a:bodyPr wrap="none" lIns="0" tIns="0" rIns="0" rtlCol="0">
            <a:spAutoFit/>
          </a:bodyPr>
          <a:lstStyle/>
          <a:p>
            <a:pPr>
              <a:lnSpc>
                <a:spcPts val="2200"/>
              </a:lnSpc>
              <a:tabLst/>
            </a:pPr>
            <a:r>
              <a:rPr lang="en-US" altLang="zh-CN" sz="2066" dirty="0" smtClean="0">
                <a:solidFill>
                  <a:srgbClr val="FF0000"/>
                </a:solidFill>
                <a:latin typeface="Tahoma" pitchFamily="18" charset="0"/>
                <a:cs typeface="Tahoma" pitchFamily="18" charset="0"/>
              </a:rPr>
              <a:t>∀Φ</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E</a:t>
            </a:r>
          </a:p>
        </p:txBody>
      </p:sp>
      <p:sp>
        <p:nvSpPr>
          <p:cNvPr id="18" name="TextBox 1"/>
          <p:cNvSpPr txBox="1"/>
          <p:nvPr/>
        </p:nvSpPr>
        <p:spPr>
          <a:xfrm>
            <a:off x="2816204" y="3172143"/>
            <a:ext cx="5536772" cy="328295"/>
          </a:xfrm>
          <a:prstGeom prst="rect">
            <a:avLst/>
          </a:prstGeom>
          <a:noFill/>
        </p:spPr>
        <p:txBody>
          <a:bodyPr wrap="none" lIns="0" tIns="0" rIns="0" rtlCol="0">
            <a:spAutoFit/>
          </a:bodyPr>
          <a:lstStyle/>
          <a:p>
            <a:pPr>
              <a:lnSpc>
                <a:spcPts val="2200"/>
              </a:lnSpc>
              <a:tabLst/>
            </a:pPr>
            <a:r>
              <a:rPr lang="en-US" altLang="zh-CN" sz="2400" dirty="0" smtClean="0">
                <a:solidFill>
                  <a:srgbClr val="FF0000"/>
                </a:solidFill>
                <a:latin typeface="Tahoma" pitchFamily="18" charset="0"/>
                <a:cs typeface="Tahoma" pitchFamily="18" charset="0"/>
              </a:rPr>
              <a:t>&lt;</a:t>
            </a:r>
            <a:r>
              <a:rPr lang="en-US" altLang="zh-CN" sz="2066" dirty="0" err="1" smtClean="0">
                <a:solidFill>
                  <a:srgbClr val="FF0000"/>
                </a:solidFill>
                <a:latin typeface="Tahoma" pitchFamily="18" charset="0"/>
                <a:cs typeface="Tahoma" pitchFamily="18" charset="0"/>
              </a:rPr>
              <a:t>χ</a:t>
            </a:r>
            <a:r>
              <a:rPr lang="en-US" altLang="zh-CN" sz="1446" dirty="0" err="1" smtClean="0">
                <a:solidFill>
                  <a:srgbClr val="FF0000"/>
                </a:solidFill>
                <a:latin typeface="Tahoma" pitchFamily="18" charset="0"/>
                <a:cs typeface="Tahoma" pitchFamily="18" charset="0"/>
              </a:rPr>
              <a:t>a</a:t>
            </a:r>
            <a:r>
              <a:rPr lang="en-US" altLang="zh-CN" sz="2066" dirty="0" err="1" smtClean="0">
                <a:solidFill>
                  <a:srgbClr val="FF0000"/>
                </a:solidFill>
                <a:latin typeface="Tahoma" pitchFamily="18" charset="0"/>
                <a:cs typeface="Tahoma" pitchFamily="18" charset="0"/>
              </a:rPr>
              <a:t>|Φ</a:t>
            </a:r>
            <a:r>
              <a:rPr lang="en-US" altLang="zh-CN" sz="2400" dirty="0" smtClean="0">
                <a:solidFill>
                  <a:srgbClr val="FF0000"/>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φ</a:t>
            </a:r>
            <a:r>
              <a:rPr lang="en-US" altLang="zh-CN" sz="1446" dirty="0" smtClean="0">
                <a:solidFill>
                  <a:srgbClr val="FF0000"/>
                </a:solidFill>
                <a:latin typeface="Tahoma" pitchFamily="18" charset="0"/>
                <a:cs typeface="Tahoma" pitchFamily="18" charset="0"/>
              </a:rPr>
              <a:t>a</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(p)</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fonction</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d’onde</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en</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variable</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p</a:t>
            </a:r>
            <a:r>
              <a:rPr lang="en-US" altLang="zh-CN" sz="2066" dirty="0" smtClean="0">
                <a:solidFill>
                  <a:srgbClr val="FF0000"/>
                </a:solidFill>
                <a:latin typeface="Times New Roman" pitchFamily="18" charset="0"/>
                <a:cs typeface="Times New Roman" pitchFamily="18" charset="0"/>
              </a:rPr>
              <a:t>.</a:t>
            </a:r>
          </a:p>
        </p:txBody>
      </p:sp>
      <p:sp>
        <p:nvSpPr>
          <p:cNvPr id="19" name="TextBox 1"/>
          <p:cNvSpPr txBox="1"/>
          <p:nvPr/>
        </p:nvSpPr>
        <p:spPr>
          <a:xfrm>
            <a:off x="457200" y="4364046"/>
            <a:ext cx="5895845" cy="1174681"/>
          </a:xfrm>
          <a:prstGeom prst="rect">
            <a:avLst/>
          </a:prstGeom>
          <a:noFill/>
        </p:spPr>
        <p:txBody>
          <a:bodyPr wrap="none" lIns="0" tIns="0" rIns="0" rtlCol="0">
            <a:spAutoFit/>
          </a:bodyPr>
          <a:lstStyle/>
          <a:p>
            <a:pPr>
              <a:lnSpc>
                <a:spcPts val="2200"/>
              </a:lnSpc>
              <a:tabLst/>
            </a:pPr>
            <a:r>
              <a:rPr lang="en-US" altLang="zh-CN" sz="2066" dirty="0" smtClean="0">
                <a:solidFill>
                  <a:srgbClr val="FF0000"/>
                </a:solidFill>
                <a:latin typeface="Times New Roman" pitchFamily="18" charset="0"/>
                <a:cs typeface="Times New Roman" pitchFamily="18" charset="0"/>
              </a:rPr>
              <a:t>On </a:t>
            </a:r>
            <a:r>
              <a:rPr lang="en-US" altLang="zh-CN" sz="2066" dirty="0" err="1" smtClean="0">
                <a:solidFill>
                  <a:srgbClr val="FF0000"/>
                </a:solidFill>
                <a:latin typeface="Times New Roman" pitchFamily="18" charset="0"/>
                <a:cs typeface="Times New Roman" pitchFamily="18" charset="0"/>
              </a:rPr>
              <a:t>peut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déterminer</a:t>
            </a:r>
            <a:r>
              <a:rPr lang="en-US" altLang="zh-CN" sz="2066" dirty="0" smtClean="0">
                <a:solidFill>
                  <a:srgbClr val="FF0000"/>
                </a:solidFill>
                <a:latin typeface="Times New Roman" pitchFamily="18" charset="0"/>
                <a:cs typeface="Times New Roman" pitchFamily="18" charset="0"/>
              </a:rPr>
              <a:t> les relations  entre </a:t>
            </a:r>
            <a:r>
              <a:rPr lang="en-US" altLang="zh-CN" sz="2066" dirty="0" smtClean="0">
                <a:solidFill>
                  <a:srgbClr val="FF0000"/>
                </a:solidFill>
                <a:latin typeface="Tahoma" pitchFamily="18" charset="0"/>
                <a:cs typeface="Tahoma" pitchFamily="18" charset="0"/>
              </a:rPr>
              <a:t>φ(p)</a:t>
            </a:r>
            <a:r>
              <a:rPr lang="en-US" altLang="zh-CN" sz="2066" dirty="0" smtClean="0">
                <a:solidFill>
                  <a:srgbClr val="FF0000"/>
                </a:solidFill>
                <a:latin typeface="Times New Roman" pitchFamily="18" charset="0"/>
                <a:cs typeface="Times New Roman" pitchFamily="18" charset="0"/>
              </a:rPr>
              <a:t>  et  </a:t>
            </a:r>
            <a:r>
              <a:rPr lang="en-US" altLang="zh-CN" sz="2066" dirty="0" smtClean="0">
                <a:solidFill>
                  <a:srgbClr val="FF0000"/>
                </a:solidFill>
                <a:latin typeface="Tahoma" pitchFamily="18" charset="0"/>
                <a:cs typeface="Tahoma" pitchFamily="18" charset="0"/>
              </a:rPr>
              <a:t>ψ(x)</a:t>
            </a:r>
            <a:r>
              <a:rPr lang="en-US" altLang="zh-CN" sz="2066" dirty="0" smtClean="0">
                <a:solidFill>
                  <a:srgbClr val="FF0000"/>
                </a:solidFill>
                <a:latin typeface="Times New Roman" pitchFamily="18" charset="0"/>
                <a:cs typeface="Times New Roman" pitchFamily="18" charset="0"/>
              </a:rPr>
              <a:t>.</a:t>
            </a:r>
          </a:p>
          <a:p>
            <a:pPr>
              <a:lnSpc>
                <a:spcPts val="2200"/>
              </a:lnSpc>
              <a:tabLst/>
            </a:pPr>
            <a:endParaRPr lang="en-US" altLang="zh-CN" sz="2066" dirty="0" smtClean="0">
              <a:solidFill>
                <a:srgbClr val="003366"/>
              </a:solidFill>
              <a:latin typeface="Times New Roman" pitchFamily="18" charset="0"/>
              <a:cs typeface="Times New Roman" pitchFamily="18" charset="0"/>
            </a:endParaRPr>
          </a:p>
          <a:p>
            <a:pPr>
              <a:lnSpc>
                <a:spcPts val="2200"/>
              </a:lnSpc>
              <a:tabLst/>
            </a:pPr>
            <a:r>
              <a:rPr lang="en-US" altLang="zh-CN" sz="2066" dirty="0" smtClean="0">
                <a:solidFill>
                  <a:srgbClr val="003366"/>
                </a:solidFill>
                <a:latin typeface="Times New Roman" pitchFamily="18" charset="0"/>
                <a:cs typeface="Times New Roman" pitchFamily="18" charset="0"/>
              </a:rPr>
              <a:t/>
            </a:r>
            <a:br>
              <a:rPr lang="en-US" altLang="zh-CN" sz="2066" dirty="0" smtClean="0">
                <a:solidFill>
                  <a:srgbClr val="003366"/>
                </a:solidFill>
                <a:latin typeface="Times New Roman" pitchFamily="18" charset="0"/>
                <a:cs typeface="Times New Roman" pitchFamily="18" charset="0"/>
              </a:rPr>
            </a:br>
            <a:r>
              <a:rPr lang="en-US" altLang="zh-CN" sz="2066" dirty="0" smtClean="0">
                <a:solidFill>
                  <a:srgbClr val="003366"/>
                </a:solidFill>
                <a:latin typeface="Times New Roman" pitchFamily="18" charset="0"/>
                <a:cs typeface="Times New Roman" pitchFamily="18" charset="0"/>
              </a:rPr>
              <a:t>En </a:t>
            </a:r>
            <a:r>
              <a:rPr lang="en-US" altLang="zh-CN" sz="2066" dirty="0" err="1" smtClean="0">
                <a:solidFill>
                  <a:srgbClr val="003366"/>
                </a:solidFill>
                <a:latin typeface="Times New Roman" pitchFamily="18" charset="0"/>
                <a:cs typeface="Times New Roman" pitchFamily="18" charset="0"/>
              </a:rPr>
              <a:t>utilisant</a:t>
            </a:r>
            <a:r>
              <a:rPr lang="en-US" altLang="zh-CN" sz="2066" dirty="0" smtClean="0">
                <a:solidFill>
                  <a:srgbClr val="003366"/>
                </a:solidFill>
                <a:latin typeface="Times New Roman" pitchFamily="18" charset="0"/>
                <a:cs typeface="Times New Roman" pitchFamily="18" charset="0"/>
              </a:rPr>
              <a:t> les relations de </a:t>
            </a:r>
            <a:r>
              <a:rPr lang="en-US" altLang="zh-CN" sz="2066" dirty="0" err="1" smtClean="0">
                <a:solidFill>
                  <a:srgbClr val="003366"/>
                </a:solidFill>
                <a:latin typeface="Times New Roman" pitchFamily="18" charset="0"/>
                <a:cs typeface="Times New Roman" pitchFamily="18" charset="0"/>
              </a:rPr>
              <a:t>fermeture</a:t>
            </a:r>
            <a:r>
              <a:rPr lang="en-US" altLang="zh-CN" sz="2066" dirty="0" smtClean="0">
                <a:solidFill>
                  <a:srgbClr val="003366"/>
                </a:solidFill>
                <a:latin typeface="Times New Roman" pitchFamily="18" charset="0"/>
                <a:cs typeface="Times New Roman" pitchFamily="18" charset="0"/>
              </a:rPr>
              <a:t> , on a:</a:t>
            </a:r>
          </a:p>
        </p:txBody>
      </p:sp>
      <p:sp>
        <p:nvSpPr>
          <p:cNvPr id="26" name="Rectangle 25"/>
          <p:cNvSpPr/>
          <p:nvPr/>
        </p:nvSpPr>
        <p:spPr>
          <a:xfrm>
            <a:off x="4414794" y="1571612"/>
            <a:ext cx="300082" cy="369332"/>
          </a:xfrm>
          <a:prstGeom prst="rect">
            <a:avLst/>
          </a:prstGeom>
        </p:spPr>
        <p:txBody>
          <a:bodyPr wrap="none">
            <a:spAutoFit/>
          </a:bodyPr>
          <a:lstStyle/>
          <a:p>
            <a:r>
              <a:rPr lang="en-US" altLang="zh-CN" i="1" dirty="0" smtClean="0">
                <a:solidFill>
                  <a:srgbClr val="003366"/>
                </a:solidFill>
                <a:latin typeface="Times New Roman" pitchFamily="18" charset="0"/>
                <a:cs typeface="Times New Roman" pitchFamily="18" charset="0"/>
              </a:rPr>
              <a:t>ħ</a:t>
            </a:r>
            <a:endParaRPr lang="fr-FR" dirty="0"/>
          </a:p>
        </p:txBody>
      </p:sp>
      <p:sp>
        <p:nvSpPr>
          <p:cNvPr id="27" name="Rectangle 26"/>
          <p:cNvSpPr/>
          <p:nvPr/>
        </p:nvSpPr>
        <p:spPr>
          <a:xfrm>
            <a:off x="4786314" y="1571612"/>
            <a:ext cx="370614" cy="400110"/>
          </a:xfrm>
          <a:prstGeom prst="rect">
            <a:avLst/>
          </a:prstGeom>
        </p:spPr>
        <p:txBody>
          <a:bodyPr wrap="square">
            <a:spAutoFit/>
          </a:bodyPr>
          <a:lstStyle/>
          <a:p>
            <a:r>
              <a:rPr lang="en-US" altLang="zh-CN" sz="2000" dirty="0" smtClean="0">
                <a:solidFill>
                  <a:srgbClr val="003366"/>
                </a:solidFill>
                <a:latin typeface="Tahoma" pitchFamily="18" charset="0"/>
                <a:cs typeface="Tahoma" pitchFamily="18" charset="0"/>
              </a:rPr>
              <a:t>−</a:t>
            </a:r>
            <a:endParaRPr lang="fr-FR" sz="2000" dirty="0"/>
          </a:p>
        </p:txBody>
      </p:sp>
      <p:sp>
        <p:nvSpPr>
          <p:cNvPr id="28" name="Rectangle 27"/>
          <p:cNvSpPr/>
          <p:nvPr/>
        </p:nvSpPr>
        <p:spPr>
          <a:xfrm>
            <a:off x="6200744" y="2428868"/>
            <a:ext cx="300082" cy="369332"/>
          </a:xfrm>
          <a:prstGeom prst="rect">
            <a:avLst/>
          </a:prstGeom>
        </p:spPr>
        <p:txBody>
          <a:bodyPr wrap="none">
            <a:spAutoFit/>
          </a:bodyPr>
          <a:lstStyle/>
          <a:p>
            <a:r>
              <a:rPr lang="en-US" altLang="zh-CN" i="1" dirty="0" smtClean="0">
                <a:solidFill>
                  <a:srgbClr val="003366"/>
                </a:solidFill>
                <a:latin typeface="Times New Roman" pitchFamily="18" charset="0"/>
                <a:cs typeface="Times New Roman" pitchFamily="18" charset="0"/>
              </a:rPr>
              <a:t>ħ</a:t>
            </a:r>
            <a:endParaRPr lang="fr-FR" dirty="0"/>
          </a:p>
        </p:txBody>
      </p:sp>
      <p:sp>
        <p:nvSpPr>
          <p:cNvPr id="35" name="Rectangle 34"/>
          <p:cNvSpPr/>
          <p:nvPr/>
        </p:nvSpPr>
        <p:spPr>
          <a:xfrm>
            <a:off x="5715008" y="2143116"/>
            <a:ext cx="833883" cy="523220"/>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r>
              <a:rPr lang="en-US" altLang="zh-CN" dirty="0" err="1" smtClean="0">
                <a:solidFill>
                  <a:srgbClr val="003366"/>
                </a:solidFill>
                <a:latin typeface="Tahoma" pitchFamily="18" charset="0"/>
                <a:cs typeface="Tahoma" pitchFamily="18" charset="0"/>
              </a:rPr>
              <a:t>iap</a:t>
            </a:r>
            <a:r>
              <a:rPr lang="en-US" altLang="zh-CN" dirty="0" smtClean="0">
                <a:solidFill>
                  <a:srgbClr val="003366"/>
                </a:solidFill>
                <a:latin typeface="Tahoma" pitchFamily="18" charset="0"/>
                <a:cs typeface="Tahoma" pitchFamily="18" charset="0"/>
              </a:rPr>
              <a:t>/</a:t>
            </a:r>
            <a:r>
              <a:rPr lang="en-US" altLang="zh-CN" sz="2800" dirty="0" smtClean="0">
                <a:latin typeface="Times New Roman" pitchFamily="18" charset="0"/>
                <a:cs typeface="Times New Roman" pitchFamily="18" charset="0"/>
              </a:rPr>
              <a:t> </a:t>
            </a:r>
            <a:endParaRPr lang="fr-FR" dirty="0"/>
          </a:p>
        </p:txBody>
      </p:sp>
      <p:sp>
        <p:nvSpPr>
          <p:cNvPr id="29" name="Rectangle 28"/>
          <p:cNvSpPr/>
          <p:nvPr/>
        </p:nvSpPr>
        <p:spPr>
          <a:xfrm>
            <a:off x="3290324" y="1416594"/>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0" name="Rectangle 29"/>
          <p:cNvSpPr/>
          <p:nvPr/>
        </p:nvSpPr>
        <p:spPr>
          <a:xfrm>
            <a:off x="5433464" y="785794"/>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500166" y="1522398"/>
            <a:ext cx="2269852"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φ</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(p)</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&lt;p</a:t>
            </a:r>
            <a:r>
              <a:rPr lang="en-US" altLang="zh-CN" dirty="0" smtClean="0">
                <a:solidFill>
                  <a:srgbClr val="003366"/>
                </a:solidFill>
                <a:latin typeface="Tahoma" pitchFamily="18" charset="0"/>
                <a:cs typeface="Tahoma" pitchFamily="18" charset="0"/>
              </a:rPr>
              <a:t>   </a:t>
            </a:r>
            <a:r>
              <a:rPr lang="en-US" altLang="zh-CN" sz="2066" dirty="0" smtClean="0">
                <a:solidFill>
                  <a:srgbClr val="003366"/>
                </a:solidFill>
                <a:latin typeface="Tahoma" pitchFamily="18" charset="0"/>
                <a:cs typeface="Tahoma" pitchFamily="18" charset="0"/>
              </a:rPr>
              <a:t>ψ&gt; = </a:t>
            </a:r>
          </a:p>
        </p:txBody>
      </p:sp>
      <p:sp>
        <p:nvSpPr>
          <p:cNvPr id="9" name="TextBox 1"/>
          <p:cNvSpPr txBox="1"/>
          <p:nvPr/>
        </p:nvSpPr>
        <p:spPr>
          <a:xfrm>
            <a:off x="1500166" y="543502"/>
            <a:ext cx="2320187" cy="956672"/>
          </a:xfrm>
          <a:prstGeom prst="rect">
            <a:avLst/>
          </a:prstGeom>
          <a:noFill/>
        </p:spPr>
        <p:txBody>
          <a:bodyPr wrap="none" lIns="0" tIns="0" rIns="0" rtlCol="0">
            <a:spAutoFit/>
          </a:bodyPr>
          <a:lstStyle/>
          <a:p>
            <a:pPr>
              <a:lnSpc>
                <a:spcPts val="2200"/>
              </a:lnSpc>
              <a:tabLst>
                <a:tab pos="368300" algn="l"/>
              </a:tabLst>
            </a:pPr>
            <a:r>
              <a:rPr lang="en-US" altLang="zh-CN" sz="2066" dirty="0" smtClean="0">
                <a:solidFill>
                  <a:srgbClr val="003366"/>
                </a:solidFill>
                <a:latin typeface="Tahoma" pitchFamily="18" charset="0"/>
                <a:cs typeface="Tahoma" pitchFamily="18" charset="0"/>
              </a:rPr>
              <a:t>     |χ&gt;&lt;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χ </a:t>
            </a:r>
            <a:r>
              <a:rPr lang="en-US" altLang="zh-CN" sz="2066" dirty="0" smtClean="0">
                <a:latin typeface="Times New Roman" pitchFamily="18" charset="0"/>
                <a:cs typeface="Times New Roman" pitchFamily="18" charset="0"/>
              </a:rPr>
              <a:t> </a:t>
            </a:r>
            <a:r>
              <a:rPr lang="en-US" altLang="zh-CN" dirty="0" err="1" smtClean="0">
                <a:solidFill>
                  <a:srgbClr val="003366"/>
                </a:solidFill>
                <a:latin typeface="Tahoma" pitchFamily="18" charset="0"/>
                <a:cs typeface="Tahoma" pitchFamily="18" charset="0"/>
              </a:rPr>
              <a:t>d</a:t>
            </a:r>
            <a:r>
              <a:rPr lang="en-US" altLang="zh-CN" sz="2000" dirty="0" err="1" smtClean="0">
                <a:solidFill>
                  <a:srgbClr val="003366"/>
                </a:solidFill>
                <a:latin typeface="Tahoma" pitchFamily="18" charset="0"/>
                <a:cs typeface="Tahoma" pitchFamily="18" charset="0"/>
              </a:rPr>
              <a:t>x</a:t>
            </a:r>
            <a:r>
              <a:rPr lang="en-US" altLang="zh-CN" sz="2066" dirty="0" smtClean="0">
                <a:solidFill>
                  <a:srgbClr val="003366"/>
                </a:solidFill>
                <a:latin typeface="Tahoma" pitchFamily="18" charset="0"/>
                <a:cs typeface="Tahoma" pitchFamily="18" charset="0"/>
              </a:rPr>
              <a:t> =  Id</a:t>
            </a:r>
          </a:p>
          <a:p>
            <a:pPr>
              <a:lnSpc>
                <a:spcPts val="1000"/>
              </a:lnSpc>
            </a:pPr>
            <a:endParaRPr lang="en-US" altLang="zh-CN" dirty="0" smtClean="0"/>
          </a:p>
          <a:p>
            <a:pPr>
              <a:lnSpc>
                <a:spcPts val="1000"/>
              </a:lnSpc>
            </a:pPr>
            <a:endParaRPr lang="en-US" altLang="zh-CN" dirty="0" smtClean="0"/>
          </a:p>
          <a:p>
            <a:pPr>
              <a:lnSpc>
                <a:spcPts val="2900"/>
              </a:lnSpc>
              <a:tabLst>
                <a:tab pos="368300" algn="l"/>
              </a:tabLst>
            </a:pPr>
            <a:r>
              <a:rPr lang="en-US" altLang="zh-CN" dirty="0" smtClean="0"/>
              <a:t>	</a:t>
            </a:r>
            <a:endParaRPr lang="en-US" altLang="zh-CN" sz="2066" dirty="0" smtClean="0">
              <a:solidFill>
                <a:srgbClr val="003366"/>
              </a:solidFill>
              <a:latin typeface="Tahoma" pitchFamily="18" charset="0"/>
              <a:cs typeface="Tahoma" pitchFamily="18" charset="0"/>
            </a:endParaRPr>
          </a:p>
        </p:txBody>
      </p:sp>
      <p:sp>
        <p:nvSpPr>
          <p:cNvPr id="10" name="Rectangle 9"/>
          <p:cNvSpPr/>
          <p:nvPr/>
        </p:nvSpPr>
        <p:spPr>
          <a:xfrm>
            <a:off x="1571604" y="428604"/>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11" name="TextBox 1"/>
          <p:cNvSpPr txBox="1"/>
          <p:nvPr/>
        </p:nvSpPr>
        <p:spPr>
          <a:xfrm>
            <a:off x="4857752" y="543502"/>
            <a:ext cx="2571858" cy="956672"/>
          </a:xfrm>
          <a:prstGeom prst="rect">
            <a:avLst/>
          </a:prstGeom>
          <a:noFill/>
        </p:spPr>
        <p:txBody>
          <a:bodyPr wrap="none" lIns="0" tIns="0" rIns="0" rtlCol="0">
            <a:spAutoFit/>
          </a:bodyPr>
          <a:lstStyle/>
          <a:p>
            <a:pPr>
              <a:lnSpc>
                <a:spcPts val="2200"/>
              </a:lnSpc>
              <a:tabLst>
                <a:tab pos="368300" algn="l"/>
              </a:tabLst>
            </a:pPr>
            <a:r>
              <a:rPr lang="en-US" altLang="zh-CN" sz="2066" dirty="0" smtClean="0">
                <a:solidFill>
                  <a:srgbClr val="003366"/>
                </a:solidFill>
                <a:latin typeface="Tahoma" pitchFamily="18" charset="0"/>
                <a:cs typeface="Tahoma" pitchFamily="18" charset="0"/>
              </a:rPr>
              <a:t>     |p</a:t>
            </a:r>
            <a:r>
              <a:rPr lang="en-US" altLang="zh-CN" sz="1446" dirty="0" smtClean="0">
                <a:solidFill>
                  <a:srgbClr val="003366"/>
                </a:solidFill>
                <a:latin typeface="Tahoma" pitchFamily="18" charset="0"/>
                <a:cs typeface="Tahoma" pitchFamily="18" charset="0"/>
              </a:rPr>
              <a:t> </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&gt;&lt;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p</a:t>
            </a:r>
            <a:r>
              <a:rPr lang="en-US" altLang="zh-CN" dirty="0" smtClean="0">
                <a:solidFill>
                  <a:srgbClr val="003366"/>
                </a:solidFill>
                <a:latin typeface="Tahoma" pitchFamily="18" charset="0"/>
                <a:cs typeface="Tahoma" pitchFamily="18" charset="0"/>
              </a:rPr>
              <a:t> </a:t>
            </a:r>
            <a:r>
              <a:rPr lang="en-US" altLang="zh-CN" sz="2066" dirty="0" smtClean="0">
                <a:latin typeface="Times New Roman" pitchFamily="18" charset="0"/>
                <a:cs typeface="Times New Roman" pitchFamily="18" charset="0"/>
              </a:rPr>
              <a:t> </a:t>
            </a:r>
            <a:r>
              <a:rPr lang="en-US" altLang="zh-CN" sz="2000" dirty="0" err="1" smtClean="0">
                <a:solidFill>
                  <a:srgbClr val="003366"/>
                </a:solidFill>
                <a:latin typeface="Tahoma" pitchFamily="18" charset="0"/>
                <a:cs typeface="Tahoma" pitchFamily="18" charset="0"/>
              </a:rPr>
              <a:t>dp</a:t>
            </a:r>
            <a:r>
              <a:rPr lang="en-US" altLang="zh-CN" sz="2066" dirty="0" smtClean="0">
                <a:solidFill>
                  <a:srgbClr val="003366"/>
                </a:solidFill>
                <a:latin typeface="Tahoma" pitchFamily="18" charset="0"/>
                <a:cs typeface="Tahoma" pitchFamily="18" charset="0"/>
              </a:rPr>
              <a:t> =  Id</a:t>
            </a:r>
          </a:p>
          <a:p>
            <a:pPr>
              <a:lnSpc>
                <a:spcPts val="1000"/>
              </a:lnSpc>
            </a:pPr>
            <a:endParaRPr lang="en-US" altLang="zh-CN" dirty="0" smtClean="0"/>
          </a:p>
          <a:p>
            <a:pPr>
              <a:lnSpc>
                <a:spcPts val="1000"/>
              </a:lnSpc>
            </a:pPr>
            <a:endParaRPr lang="en-US" altLang="zh-CN" dirty="0" smtClean="0"/>
          </a:p>
          <a:p>
            <a:pPr>
              <a:lnSpc>
                <a:spcPts val="2900"/>
              </a:lnSpc>
              <a:tabLst>
                <a:tab pos="368300" algn="l"/>
              </a:tabLst>
            </a:pPr>
            <a:r>
              <a:rPr lang="en-US" altLang="zh-CN" dirty="0" smtClean="0"/>
              <a:t>	</a:t>
            </a:r>
            <a:endParaRPr lang="en-US" altLang="zh-CN" sz="2066" dirty="0" smtClean="0">
              <a:solidFill>
                <a:srgbClr val="003366"/>
              </a:solidFill>
              <a:latin typeface="Tahoma" pitchFamily="18" charset="0"/>
              <a:cs typeface="Tahoma" pitchFamily="18" charset="0"/>
            </a:endParaRPr>
          </a:p>
        </p:txBody>
      </p:sp>
      <p:sp>
        <p:nvSpPr>
          <p:cNvPr id="12" name="Rectangle 11"/>
          <p:cNvSpPr/>
          <p:nvPr/>
        </p:nvSpPr>
        <p:spPr>
          <a:xfrm>
            <a:off x="5000628" y="405450"/>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13" name="Rectangle 12"/>
          <p:cNvSpPr/>
          <p:nvPr/>
        </p:nvSpPr>
        <p:spPr>
          <a:xfrm>
            <a:off x="2714612" y="150017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4" name="Rectangle 13"/>
          <p:cNvSpPr/>
          <p:nvPr/>
        </p:nvSpPr>
        <p:spPr>
          <a:xfrm>
            <a:off x="3643306" y="1142984"/>
            <a:ext cx="3429024" cy="769441"/>
          </a:xfrm>
          <a:prstGeom prst="rect">
            <a:avLst/>
          </a:prstGeom>
        </p:spPr>
        <p:txBody>
          <a:bodyPr wrap="square">
            <a:spAutoFit/>
          </a:bodyPr>
          <a:lstStyle/>
          <a:p>
            <a:r>
              <a:rPr lang="en-US" altLang="zh-CN" sz="4400" dirty="0" err="1" smtClean="0">
                <a:solidFill>
                  <a:srgbClr val="003366"/>
                </a:solidFill>
                <a:latin typeface="Tahoma" pitchFamily="18" charset="0"/>
                <a:cs typeface="Tahoma" pitchFamily="18" charset="0"/>
              </a:rPr>
              <a:t>ʃ</a:t>
            </a:r>
            <a:r>
              <a:rPr lang="en-US" altLang="zh-CN" sz="2066" dirty="0" err="1" smtClean="0">
                <a:solidFill>
                  <a:srgbClr val="003366"/>
                </a:solidFill>
                <a:latin typeface="Tahoma" pitchFamily="18" charset="0"/>
                <a:cs typeface="Tahoma" pitchFamily="18" charset="0"/>
              </a:rPr>
              <a:t>dx</a:t>
            </a:r>
            <a:r>
              <a:rPr lang="en-US" altLang="zh-CN" sz="2066" dirty="0" smtClean="0">
                <a:solidFill>
                  <a:srgbClr val="003366"/>
                </a:solidFill>
                <a:latin typeface="Tahoma" pitchFamily="18" charset="0"/>
                <a:cs typeface="Tahoma" pitchFamily="18" charset="0"/>
              </a:rPr>
              <a:t> &lt;p |χ&gt;&lt;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χ</a:t>
            </a:r>
            <a:r>
              <a:rPr lang="en-US" altLang="zh-CN" sz="2400" dirty="0" smtClean="0">
                <a:solidFill>
                  <a:srgbClr val="003366"/>
                </a:solidFill>
                <a:latin typeface="Tahoma" pitchFamily="18" charset="0"/>
                <a:cs typeface="Tahoma" pitchFamily="18" charset="0"/>
              </a:rPr>
              <a:t> </a:t>
            </a:r>
            <a:r>
              <a:rPr lang="en-US" altLang="zh-CN" sz="2066" dirty="0" smtClean="0">
                <a:solidFill>
                  <a:srgbClr val="003366"/>
                </a:solidFill>
                <a:latin typeface="Tahoma" pitchFamily="18" charset="0"/>
                <a:cs typeface="Tahoma" pitchFamily="18" charset="0"/>
              </a:rPr>
              <a:t>ψ&gt; </a:t>
            </a:r>
            <a:r>
              <a:rPr lang="en-US" altLang="zh-CN" sz="2066" dirty="0" smtClean="0">
                <a:latin typeface="Times New Roman" pitchFamily="18" charset="0"/>
                <a:cs typeface="Times New Roman" pitchFamily="18" charset="0"/>
              </a:rPr>
              <a:t> </a:t>
            </a:r>
            <a:endParaRPr lang="fr-FR" altLang="zh-CN" sz="2066" dirty="0">
              <a:solidFill>
                <a:srgbClr val="003366"/>
              </a:solidFill>
              <a:latin typeface="Tahoma" pitchFamily="18" charset="0"/>
              <a:cs typeface="Tahoma" pitchFamily="18" charset="0"/>
            </a:endParaRPr>
          </a:p>
        </p:txBody>
      </p:sp>
      <p:sp>
        <p:nvSpPr>
          <p:cNvPr id="15" name="Rectangle 14"/>
          <p:cNvSpPr/>
          <p:nvPr/>
        </p:nvSpPr>
        <p:spPr>
          <a:xfrm>
            <a:off x="5500694" y="150017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6" name="Rectangle 15"/>
          <p:cNvSpPr/>
          <p:nvPr/>
        </p:nvSpPr>
        <p:spPr>
          <a:xfrm>
            <a:off x="3561366" y="2000240"/>
            <a:ext cx="2388795" cy="769441"/>
          </a:xfrm>
          <a:prstGeom prst="rect">
            <a:avLst/>
          </a:prstGeom>
        </p:spPr>
        <p:txBody>
          <a:bodyPr wrap="none">
            <a:spAutoFit/>
          </a:bodyPr>
          <a:lstStyle/>
          <a:p>
            <a:r>
              <a:rPr lang="en-US" altLang="zh-CN" sz="4400" dirty="0" err="1" smtClean="0">
                <a:solidFill>
                  <a:srgbClr val="003366"/>
                </a:solidFill>
                <a:latin typeface="Tahoma" pitchFamily="18" charset="0"/>
                <a:cs typeface="Tahoma" pitchFamily="18" charset="0"/>
              </a:rPr>
              <a:t>ʃ</a:t>
            </a:r>
            <a:r>
              <a:rPr lang="en-US" altLang="zh-CN" sz="2000" dirty="0" err="1" smtClean="0">
                <a:solidFill>
                  <a:srgbClr val="003366"/>
                </a:solidFill>
                <a:latin typeface="Tahoma" pitchFamily="18" charset="0"/>
                <a:cs typeface="Tahoma" pitchFamily="18" charset="0"/>
              </a:rPr>
              <a:t>dx</a:t>
            </a:r>
            <a:r>
              <a:rPr lang="en-US" altLang="zh-CN" sz="2000" dirty="0" smtClean="0">
                <a:solidFill>
                  <a:srgbClr val="003366"/>
                </a:solidFill>
                <a:latin typeface="Tahoma" pitchFamily="18" charset="0"/>
                <a:cs typeface="Tahoma" pitchFamily="18" charset="0"/>
              </a:rPr>
              <a:t> &lt;p |χ&gt; ψ(x) </a:t>
            </a:r>
            <a:r>
              <a:rPr lang="en-US" altLang="zh-CN" sz="2000" dirty="0" smtClean="0">
                <a:latin typeface="Times New Roman" pitchFamily="18" charset="0"/>
                <a:cs typeface="Times New Roman" pitchFamily="18" charset="0"/>
              </a:rPr>
              <a:t> </a:t>
            </a:r>
            <a:endParaRPr lang="fr-FR" altLang="zh-CN" dirty="0">
              <a:solidFill>
                <a:srgbClr val="003366"/>
              </a:solidFill>
              <a:latin typeface="Tahoma" pitchFamily="18" charset="0"/>
              <a:cs typeface="Tahoma" pitchFamily="18" charset="0"/>
            </a:endParaRPr>
          </a:p>
        </p:txBody>
      </p:sp>
      <p:sp>
        <p:nvSpPr>
          <p:cNvPr id="17" name="Rectangle 16"/>
          <p:cNvSpPr/>
          <p:nvPr/>
        </p:nvSpPr>
        <p:spPr>
          <a:xfrm>
            <a:off x="3344130" y="228599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a:t>
            </a:r>
            <a:endParaRPr lang="fr-FR" sz="2000" dirty="0"/>
          </a:p>
        </p:txBody>
      </p:sp>
      <p:sp>
        <p:nvSpPr>
          <p:cNvPr id="19" name="Rectangle 18"/>
          <p:cNvSpPr/>
          <p:nvPr/>
        </p:nvSpPr>
        <p:spPr>
          <a:xfrm>
            <a:off x="3713766" y="2945311"/>
            <a:ext cx="2146742" cy="769441"/>
          </a:xfrm>
          <a:prstGeom prst="rect">
            <a:avLst/>
          </a:prstGeom>
        </p:spPr>
        <p:txBody>
          <a:bodyPr wrap="none">
            <a:spAutoFit/>
          </a:bodyPr>
          <a:lstStyle/>
          <a:p>
            <a:r>
              <a:rPr lang="en-US" altLang="zh-CN" sz="4400" dirty="0" err="1" smtClean="0">
                <a:solidFill>
                  <a:srgbClr val="003366"/>
                </a:solidFill>
                <a:latin typeface="Tahoma" pitchFamily="18" charset="0"/>
                <a:cs typeface="Tahoma" pitchFamily="18" charset="0"/>
              </a:rPr>
              <a:t>ʃ</a:t>
            </a:r>
            <a:r>
              <a:rPr lang="en-US" altLang="zh-CN" sz="2000" dirty="0" err="1" smtClean="0">
                <a:solidFill>
                  <a:srgbClr val="003366"/>
                </a:solidFill>
                <a:latin typeface="Tahoma" pitchFamily="18" charset="0"/>
                <a:cs typeface="Tahoma" pitchFamily="18" charset="0"/>
              </a:rPr>
              <a:t>ψ</a:t>
            </a:r>
            <a:r>
              <a:rPr lang="en-US" altLang="zh-CN" sz="2000" dirty="0" smtClean="0">
                <a:solidFill>
                  <a:srgbClr val="003366"/>
                </a:solidFill>
                <a:latin typeface="Tahoma" pitchFamily="18" charset="0"/>
                <a:cs typeface="Tahoma" pitchFamily="18" charset="0"/>
              </a:rPr>
              <a:t>(x)           </a:t>
            </a:r>
            <a:r>
              <a:rPr lang="en-US" altLang="zh-CN" sz="2000" dirty="0" err="1" smtClean="0">
                <a:solidFill>
                  <a:srgbClr val="003366"/>
                </a:solidFill>
                <a:latin typeface="Tahoma" pitchFamily="18" charset="0"/>
                <a:cs typeface="Tahoma" pitchFamily="18" charset="0"/>
              </a:rPr>
              <a:t>dx</a:t>
            </a:r>
            <a:endParaRPr lang="fr-FR" altLang="zh-CN" dirty="0">
              <a:solidFill>
                <a:srgbClr val="003366"/>
              </a:solidFill>
              <a:latin typeface="Tahoma" pitchFamily="18" charset="0"/>
              <a:cs typeface="Tahoma" pitchFamily="18" charset="0"/>
            </a:endParaRPr>
          </a:p>
        </p:txBody>
      </p:sp>
      <p:sp>
        <p:nvSpPr>
          <p:cNvPr id="20" name="Rectangle 19"/>
          <p:cNvSpPr/>
          <p:nvPr/>
        </p:nvSpPr>
        <p:spPr>
          <a:xfrm>
            <a:off x="4643438" y="3071810"/>
            <a:ext cx="833883" cy="523220"/>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r>
              <a:rPr lang="en-US" altLang="zh-CN" dirty="0" err="1" smtClean="0">
                <a:solidFill>
                  <a:srgbClr val="003366"/>
                </a:solidFill>
                <a:latin typeface="Tahoma" pitchFamily="18" charset="0"/>
                <a:cs typeface="Tahoma" pitchFamily="18" charset="0"/>
              </a:rPr>
              <a:t>ixp</a:t>
            </a:r>
            <a:r>
              <a:rPr lang="en-US" altLang="zh-CN" dirty="0" smtClean="0">
                <a:solidFill>
                  <a:srgbClr val="003366"/>
                </a:solidFill>
                <a:latin typeface="Tahoma" pitchFamily="18" charset="0"/>
                <a:cs typeface="Tahoma" pitchFamily="18" charset="0"/>
              </a:rPr>
              <a:t>/</a:t>
            </a:r>
            <a:r>
              <a:rPr lang="en-US" altLang="zh-CN" sz="2800" dirty="0" smtClean="0">
                <a:latin typeface="Times New Roman" pitchFamily="18" charset="0"/>
                <a:cs typeface="Times New Roman" pitchFamily="18" charset="0"/>
              </a:rPr>
              <a:t> </a:t>
            </a:r>
            <a:endParaRPr lang="fr-FR" dirty="0"/>
          </a:p>
        </p:txBody>
      </p:sp>
      <p:sp>
        <p:nvSpPr>
          <p:cNvPr id="21" name="Rectangle 20"/>
          <p:cNvSpPr/>
          <p:nvPr/>
        </p:nvSpPr>
        <p:spPr>
          <a:xfrm>
            <a:off x="5214942" y="3202544"/>
            <a:ext cx="300082" cy="369332"/>
          </a:xfrm>
          <a:prstGeom prst="rect">
            <a:avLst/>
          </a:prstGeom>
        </p:spPr>
        <p:txBody>
          <a:bodyPr wrap="none">
            <a:spAutoFit/>
          </a:bodyPr>
          <a:lstStyle/>
          <a:p>
            <a:r>
              <a:rPr lang="en-US" altLang="zh-CN" i="1" dirty="0" smtClean="0">
                <a:solidFill>
                  <a:srgbClr val="003366"/>
                </a:solidFill>
                <a:latin typeface="Times New Roman" pitchFamily="18" charset="0"/>
                <a:cs typeface="Times New Roman" pitchFamily="18" charset="0"/>
              </a:rPr>
              <a:t>ħ</a:t>
            </a:r>
            <a:endParaRPr lang="fr-FR" dirty="0"/>
          </a:p>
        </p:txBody>
      </p:sp>
      <p:sp>
        <p:nvSpPr>
          <p:cNvPr id="22" name="Rectangle 21"/>
          <p:cNvSpPr/>
          <p:nvPr/>
        </p:nvSpPr>
        <p:spPr>
          <a:xfrm>
            <a:off x="4572000" y="3286124"/>
            <a:ext cx="319318"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e</a:t>
            </a:r>
            <a:endParaRPr lang="fr-FR" sz="2000" dirty="0"/>
          </a:p>
        </p:txBody>
      </p:sp>
      <p:sp>
        <p:nvSpPr>
          <p:cNvPr id="23" name="Rectangle 22"/>
          <p:cNvSpPr/>
          <p:nvPr/>
        </p:nvSpPr>
        <p:spPr>
          <a:xfrm>
            <a:off x="2656094" y="50004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4" name="Rectangle 23"/>
          <p:cNvSpPr/>
          <p:nvPr/>
        </p:nvSpPr>
        <p:spPr>
          <a:xfrm>
            <a:off x="6156556" y="50004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5" name="Rectangle 24"/>
          <p:cNvSpPr/>
          <p:nvPr/>
        </p:nvSpPr>
        <p:spPr>
          <a:xfrm>
            <a:off x="6286512" y="3143248"/>
            <a:ext cx="2643206" cy="646331"/>
          </a:xfrm>
          <a:prstGeom prst="rect">
            <a:avLst/>
          </a:prstGeom>
        </p:spPr>
        <p:txBody>
          <a:bodyPr wrap="square">
            <a:spAutoFit/>
          </a:bodyPr>
          <a:lstStyle/>
          <a:p>
            <a:r>
              <a:rPr lang="en-US" altLang="zh-CN" dirty="0" smtClean="0">
                <a:solidFill>
                  <a:srgbClr val="FF0000"/>
                </a:solidFill>
                <a:latin typeface="Tahoma" pitchFamily="18" charset="0"/>
                <a:cs typeface="Tahoma" pitchFamily="18" charset="0"/>
              </a:rPr>
              <a:t>φ</a:t>
            </a:r>
            <a:r>
              <a:rPr lang="en-US" altLang="zh-CN" dirty="0" smtClean="0">
                <a:solidFill>
                  <a:srgbClr val="FF0000"/>
                </a:solidFill>
                <a:latin typeface="Times New Roman" pitchFamily="18" charset="0"/>
                <a:cs typeface="Times New Roman" pitchFamily="18" charset="0"/>
              </a:rPr>
              <a:t> </a:t>
            </a:r>
            <a:r>
              <a:rPr lang="en-US" altLang="zh-CN" dirty="0" smtClean="0">
                <a:solidFill>
                  <a:srgbClr val="FF0000"/>
                </a:solidFill>
                <a:latin typeface="Tahoma" pitchFamily="18" charset="0"/>
                <a:cs typeface="Tahoma" pitchFamily="18" charset="0"/>
              </a:rPr>
              <a:t>(p) </a:t>
            </a:r>
            <a:r>
              <a:rPr lang="en-US" altLang="zh-CN" dirty="0" err="1" smtClean="0">
                <a:solidFill>
                  <a:srgbClr val="FF0000"/>
                </a:solidFill>
                <a:latin typeface="Times New Roman" pitchFamily="18" charset="0"/>
                <a:cs typeface="Times New Roman" pitchFamily="18" charset="0"/>
              </a:rPr>
              <a:t>Transformée</a:t>
            </a:r>
            <a:r>
              <a:rPr lang="en-US" altLang="zh-CN" dirty="0" smtClean="0">
                <a:solidFill>
                  <a:srgbClr val="FF0000"/>
                </a:solidFill>
                <a:latin typeface="Times New Roman" pitchFamily="18" charset="0"/>
                <a:cs typeface="Times New Roman" pitchFamily="18" charset="0"/>
              </a:rPr>
              <a:t> </a:t>
            </a:r>
          </a:p>
          <a:p>
            <a:r>
              <a:rPr lang="en-US" altLang="zh-CN" dirty="0" smtClean="0">
                <a:solidFill>
                  <a:srgbClr val="FF0000"/>
                </a:solidFill>
                <a:latin typeface="Times New Roman" pitchFamily="18" charset="0"/>
                <a:cs typeface="Times New Roman" pitchFamily="18" charset="0"/>
              </a:rPr>
              <a:t>de Laplace </a:t>
            </a:r>
            <a:r>
              <a:rPr lang="en-US" dirty="0" smtClean="0">
                <a:solidFill>
                  <a:srgbClr val="FF0000"/>
                </a:solidFill>
                <a:latin typeface="Times New Roman" pitchFamily="18" charset="0"/>
                <a:cs typeface="Times New Roman" pitchFamily="18" charset="0"/>
              </a:rPr>
              <a:t>de </a:t>
            </a:r>
            <a:r>
              <a:rPr lang="en-US" altLang="zh-CN" dirty="0" smtClean="0">
                <a:solidFill>
                  <a:srgbClr val="FF0000"/>
                </a:solidFill>
                <a:latin typeface="Tahoma" pitchFamily="18" charset="0"/>
                <a:cs typeface="Tahoma" pitchFamily="18" charset="0"/>
              </a:rPr>
              <a:t>ψ(x)</a:t>
            </a:r>
            <a:endParaRPr lang="fr-FR" dirty="0">
              <a:solidFill>
                <a:srgbClr val="FF0000"/>
              </a:solidFill>
            </a:endParaRPr>
          </a:p>
        </p:txBody>
      </p:sp>
      <p:sp>
        <p:nvSpPr>
          <p:cNvPr id="26" name="Rectangle 25"/>
          <p:cNvSpPr/>
          <p:nvPr/>
        </p:nvSpPr>
        <p:spPr>
          <a:xfrm>
            <a:off x="3000364" y="3386080"/>
            <a:ext cx="721672" cy="400110"/>
          </a:xfrm>
          <a:prstGeom prst="rect">
            <a:avLst/>
          </a:prstGeom>
        </p:spPr>
        <p:txBody>
          <a:bodyPr wrap="none">
            <a:spAutoFit/>
          </a:bodyPr>
          <a:lstStyle/>
          <a:p>
            <a:r>
              <a:rPr lang="en-US" altLang="zh-CN" b="1" i="1" dirty="0" smtClean="0">
                <a:solidFill>
                  <a:srgbClr val="003366"/>
                </a:solidFill>
                <a:latin typeface="Times New Roman" pitchFamily="18" charset="0"/>
                <a:cs typeface="Times New Roman" pitchFamily="18" charset="0"/>
              </a:rPr>
              <a:t>(2</a:t>
            </a:r>
            <a:r>
              <a:rPr lang="el-GR" altLang="zh-CN" sz="2000" b="1" i="1" dirty="0" smtClean="0">
                <a:solidFill>
                  <a:srgbClr val="003366"/>
                </a:solidFill>
                <a:latin typeface="Times New Roman" pitchFamily="18" charset="0"/>
                <a:cs typeface="Times New Roman" pitchFamily="18" charset="0"/>
              </a:rPr>
              <a:t>π</a:t>
            </a:r>
            <a:r>
              <a:rPr lang="en-US" altLang="zh-CN" b="1" i="1" dirty="0" smtClean="0">
                <a:solidFill>
                  <a:srgbClr val="003366"/>
                </a:solidFill>
                <a:latin typeface="Times New Roman" pitchFamily="18" charset="0"/>
                <a:cs typeface="Times New Roman" pitchFamily="18" charset="0"/>
              </a:rPr>
              <a:t>ħ)</a:t>
            </a:r>
            <a:endParaRPr lang="fr-FR" b="1" dirty="0"/>
          </a:p>
        </p:txBody>
      </p:sp>
      <p:sp>
        <p:nvSpPr>
          <p:cNvPr id="27" name="Rectangle 26"/>
          <p:cNvSpPr/>
          <p:nvPr/>
        </p:nvSpPr>
        <p:spPr>
          <a:xfrm>
            <a:off x="3214678" y="3131106"/>
            <a:ext cx="311304"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1</a:t>
            </a:r>
            <a:endParaRPr lang="fr-FR" dirty="0"/>
          </a:p>
        </p:txBody>
      </p:sp>
      <p:sp>
        <p:nvSpPr>
          <p:cNvPr id="29" name="TextBox 1"/>
          <p:cNvSpPr txBox="1"/>
          <p:nvPr/>
        </p:nvSpPr>
        <p:spPr>
          <a:xfrm>
            <a:off x="2972345" y="3357562"/>
            <a:ext cx="599523" cy="302647"/>
          </a:xfrm>
          <a:prstGeom prst="rect">
            <a:avLst/>
          </a:prstGeom>
          <a:noFill/>
        </p:spPr>
        <p:txBody>
          <a:bodyPr wrap="none" lIns="0" tIns="0" rIns="0" rtlCol="0">
            <a:spAutoFit/>
          </a:bodyPr>
          <a:lstStyle/>
          <a:p>
            <a:pPr>
              <a:lnSpc>
                <a:spcPts val="2000"/>
              </a:lnSpc>
              <a:tabLst/>
            </a:pP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 </a:t>
            </a:r>
          </a:p>
        </p:txBody>
      </p:sp>
      <p:sp>
        <p:nvSpPr>
          <p:cNvPr id="30" name="Rectangle 29"/>
          <p:cNvSpPr/>
          <p:nvPr/>
        </p:nvSpPr>
        <p:spPr>
          <a:xfrm>
            <a:off x="3500430" y="3357562"/>
            <a:ext cx="410690" cy="276999"/>
          </a:xfrm>
          <a:prstGeom prst="rect">
            <a:avLst/>
          </a:prstGeom>
        </p:spPr>
        <p:txBody>
          <a:bodyPr wrap="none">
            <a:spAutoFit/>
          </a:bodyPr>
          <a:lstStyle/>
          <a:p>
            <a:r>
              <a:rPr lang="en-US" altLang="zh-CN" sz="1200" dirty="0" smtClean="0">
                <a:solidFill>
                  <a:srgbClr val="003366"/>
                </a:solidFill>
                <a:latin typeface="Tahoma" pitchFamily="18" charset="0"/>
                <a:cs typeface="Tahoma" pitchFamily="18" charset="0"/>
              </a:rPr>
              <a:t>1/2</a:t>
            </a:r>
            <a:endParaRPr lang="fr-FR" sz="1200" dirty="0"/>
          </a:p>
        </p:txBody>
      </p:sp>
      <p:sp>
        <p:nvSpPr>
          <p:cNvPr id="31" name="Rectangle 30"/>
          <p:cNvSpPr/>
          <p:nvPr/>
        </p:nvSpPr>
        <p:spPr>
          <a:xfrm>
            <a:off x="500034" y="3857628"/>
            <a:ext cx="2148345" cy="410241"/>
          </a:xfrm>
          <a:prstGeom prst="rect">
            <a:avLst/>
          </a:prstGeom>
        </p:spPr>
        <p:txBody>
          <a:bodyPr wrap="none">
            <a:spAutoFit/>
          </a:bodyPr>
          <a:lstStyle/>
          <a:p>
            <a:r>
              <a:rPr lang="en-US" altLang="zh-CN" sz="2066" u="sng" dirty="0" err="1" smtClean="0">
                <a:solidFill>
                  <a:srgbClr val="C00000"/>
                </a:solidFill>
                <a:latin typeface="Times New Roman" pitchFamily="18" charset="0"/>
                <a:cs typeface="Times New Roman" pitchFamily="18" charset="0"/>
              </a:rPr>
              <a:t>Inversement</a:t>
            </a:r>
            <a:r>
              <a:rPr lang="en-US" altLang="zh-CN" sz="2066" u="sng" dirty="0" smtClean="0">
                <a:solidFill>
                  <a:srgbClr val="C00000"/>
                </a:solidFill>
                <a:latin typeface="Times New Roman" pitchFamily="18" charset="0"/>
                <a:cs typeface="Times New Roman" pitchFamily="18" charset="0"/>
              </a:rPr>
              <a:t> on a :</a:t>
            </a:r>
            <a:endParaRPr lang="fr-FR" altLang="zh-CN" sz="2066" u="sng" dirty="0" smtClean="0">
              <a:solidFill>
                <a:srgbClr val="C00000"/>
              </a:solidFill>
              <a:latin typeface="Times New Roman" pitchFamily="18" charset="0"/>
              <a:cs typeface="Times New Roman" pitchFamily="18" charset="0"/>
            </a:endParaRPr>
          </a:p>
        </p:txBody>
      </p:sp>
      <p:sp>
        <p:nvSpPr>
          <p:cNvPr id="32" name="TextBox 1"/>
          <p:cNvSpPr txBox="1"/>
          <p:nvPr/>
        </p:nvSpPr>
        <p:spPr>
          <a:xfrm>
            <a:off x="1643042" y="4500570"/>
            <a:ext cx="2176878" cy="328295"/>
          </a:xfrm>
          <a:prstGeom prst="rect">
            <a:avLst/>
          </a:prstGeom>
          <a:noFill/>
        </p:spPr>
        <p:txBody>
          <a:bodyPr wrap="none" lIns="0" tIns="0" rIns="0" rtlCol="0">
            <a:spAutoFit/>
          </a:bodyPr>
          <a:lstStyle/>
          <a:p>
            <a:pPr>
              <a:lnSpc>
                <a:spcPts val="2200"/>
              </a:lnSpc>
              <a:tabLst/>
            </a:pPr>
            <a:r>
              <a:rPr lang="el-GR" altLang="zh-CN" sz="2066" dirty="0" smtClean="0">
                <a:solidFill>
                  <a:srgbClr val="003366"/>
                </a:solidFill>
                <a:latin typeface="Tahoma" pitchFamily="18" charset="0"/>
                <a:cs typeface="Tahoma" pitchFamily="18" charset="0"/>
              </a:rPr>
              <a:t>Ψ</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&lt;x</a:t>
            </a:r>
            <a:r>
              <a:rPr lang="en-US" altLang="zh-CN" dirty="0" smtClean="0">
                <a:solidFill>
                  <a:srgbClr val="003366"/>
                </a:solidFill>
                <a:latin typeface="Tahoma" pitchFamily="18" charset="0"/>
                <a:cs typeface="Tahoma" pitchFamily="18" charset="0"/>
              </a:rPr>
              <a:t>   </a:t>
            </a:r>
            <a:r>
              <a:rPr lang="en-US" altLang="zh-CN" sz="2066" dirty="0" smtClean="0">
                <a:solidFill>
                  <a:srgbClr val="003366"/>
                </a:solidFill>
                <a:latin typeface="Tahoma" pitchFamily="18" charset="0"/>
                <a:cs typeface="Tahoma" pitchFamily="18" charset="0"/>
              </a:rPr>
              <a:t>ψ&gt; = </a:t>
            </a:r>
          </a:p>
        </p:txBody>
      </p:sp>
      <p:sp>
        <p:nvSpPr>
          <p:cNvPr id="33" name="Rectangle 32"/>
          <p:cNvSpPr/>
          <p:nvPr/>
        </p:nvSpPr>
        <p:spPr>
          <a:xfrm>
            <a:off x="2786050" y="448842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4" name="Rectangle 33"/>
          <p:cNvSpPr/>
          <p:nvPr/>
        </p:nvSpPr>
        <p:spPr>
          <a:xfrm>
            <a:off x="3795706" y="4159757"/>
            <a:ext cx="3429024" cy="769441"/>
          </a:xfrm>
          <a:prstGeom prst="rect">
            <a:avLst/>
          </a:prstGeom>
        </p:spPr>
        <p:txBody>
          <a:bodyPr wrap="square">
            <a:spAutoFit/>
          </a:bodyPr>
          <a:lstStyle/>
          <a:p>
            <a:r>
              <a:rPr lang="en-US" altLang="zh-CN" sz="4400" dirty="0" err="1" smtClean="0">
                <a:solidFill>
                  <a:srgbClr val="003366"/>
                </a:solidFill>
                <a:latin typeface="Tahoma" pitchFamily="18" charset="0"/>
                <a:cs typeface="Tahoma" pitchFamily="18" charset="0"/>
              </a:rPr>
              <a:t>ʃ</a:t>
            </a:r>
            <a:r>
              <a:rPr lang="en-US" altLang="zh-CN" sz="2066" dirty="0" err="1" smtClean="0">
                <a:solidFill>
                  <a:srgbClr val="003366"/>
                </a:solidFill>
                <a:latin typeface="Tahoma" pitchFamily="18" charset="0"/>
                <a:cs typeface="Tahoma" pitchFamily="18" charset="0"/>
              </a:rPr>
              <a:t>dp</a:t>
            </a:r>
            <a:r>
              <a:rPr lang="en-US" altLang="zh-CN" sz="2066" dirty="0" smtClean="0">
                <a:solidFill>
                  <a:srgbClr val="003366"/>
                </a:solidFill>
                <a:latin typeface="Tahoma" pitchFamily="18" charset="0"/>
                <a:cs typeface="Tahoma" pitchFamily="18" charset="0"/>
              </a:rPr>
              <a:t> &lt;X |p&gt;&lt;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p</a:t>
            </a:r>
            <a:r>
              <a:rPr lang="en-US" altLang="zh-CN" sz="2400" dirty="0" smtClean="0">
                <a:solidFill>
                  <a:srgbClr val="003366"/>
                </a:solidFill>
                <a:latin typeface="Tahoma" pitchFamily="18" charset="0"/>
                <a:cs typeface="Tahoma" pitchFamily="18" charset="0"/>
              </a:rPr>
              <a:t> </a:t>
            </a:r>
            <a:r>
              <a:rPr lang="en-US" altLang="zh-CN" sz="2066" dirty="0" smtClean="0">
                <a:solidFill>
                  <a:srgbClr val="003366"/>
                </a:solidFill>
                <a:latin typeface="Tahoma" pitchFamily="18" charset="0"/>
                <a:cs typeface="Tahoma" pitchFamily="18" charset="0"/>
              </a:rPr>
              <a:t>ψ&gt; </a:t>
            </a:r>
            <a:r>
              <a:rPr lang="en-US" altLang="zh-CN" sz="2066" dirty="0" smtClean="0">
                <a:latin typeface="Times New Roman" pitchFamily="18" charset="0"/>
                <a:cs typeface="Times New Roman" pitchFamily="18" charset="0"/>
              </a:rPr>
              <a:t> </a:t>
            </a:r>
            <a:endParaRPr lang="fr-FR" altLang="zh-CN" sz="2066" dirty="0">
              <a:solidFill>
                <a:srgbClr val="003366"/>
              </a:solidFill>
              <a:latin typeface="Tahoma" pitchFamily="18" charset="0"/>
              <a:cs typeface="Tahoma" pitchFamily="18" charset="0"/>
            </a:endParaRPr>
          </a:p>
        </p:txBody>
      </p:sp>
      <p:sp>
        <p:nvSpPr>
          <p:cNvPr id="35" name="Rectangle 34"/>
          <p:cNvSpPr/>
          <p:nvPr/>
        </p:nvSpPr>
        <p:spPr>
          <a:xfrm>
            <a:off x="5727928" y="450057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6" name="Rectangle 35"/>
          <p:cNvSpPr/>
          <p:nvPr/>
        </p:nvSpPr>
        <p:spPr>
          <a:xfrm>
            <a:off x="4795838" y="5143512"/>
            <a:ext cx="873957" cy="523220"/>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   </a:t>
            </a:r>
            <a:r>
              <a:rPr lang="en-US" altLang="zh-CN" dirty="0" err="1" smtClean="0">
                <a:solidFill>
                  <a:srgbClr val="003366"/>
                </a:solidFill>
                <a:latin typeface="Tahoma" pitchFamily="18" charset="0"/>
                <a:cs typeface="Tahoma" pitchFamily="18" charset="0"/>
              </a:rPr>
              <a:t>ixp</a:t>
            </a:r>
            <a:r>
              <a:rPr lang="en-US" altLang="zh-CN" dirty="0" smtClean="0">
                <a:solidFill>
                  <a:srgbClr val="003366"/>
                </a:solidFill>
                <a:latin typeface="Tahoma" pitchFamily="18" charset="0"/>
                <a:cs typeface="Tahoma" pitchFamily="18" charset="0"/>
              </a:rPr>
              <a:t>/</a:t>
            </a:r>
            <a:r>
              <a:rPr lang="en-US" altLang="zh-CN" sz="2800" dirty="0" smtClean="0">
                <a:latin typeface="Times New Roman" pitchFamily="18" charset="0"/>
                <a:cs typeface="Times New Roman" pitchFamily="18" charset="0"/>
              </a:rPr>
              <a:t> </a:t>
            </a:r>
            <a:endParaRPr lang="fr-FR" dirty="0"/>
          </a:p>
        </p:txBody>
      </p:sp>
      <p:sp>
        <p:nvSpPr>
          <p:cNvPr id="37" name="Rectangle 36"/>
          <p:cNvSpPr/>
          <p:nvPr/>
        </p:nvSpPr>
        <p:spPr>
          <a:xfrm>
            <a:off x="3367078" y="5202808"/>
            <a:ext cx="311304"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1</a:t>
            </a:r>
            <a:endParaRPr lang="fr-FR" dirty="0"/>
          </a:p>
        </p:txBody>
      </p:sp>
      <p:sp>
        <p:nvSpPr>
          <p:cNvPr id="38" name="TextBox 1"/>
          <p:cNvSpPr txBox="1"/>
          <p:nvPr/>
        </p:nvSpPr>
        <p:spPr>
          <a:xfrm>
            <a:off x="3124745" y="5412369"/>
            <a:ext cx="599523" cy="302647"/>
          </a:xfrm>
          <a:prstGeom prst="rect">
            <a:avLst/>
          </a:prstGeom>
          <a:noFill/>
        </p:spPr>
        <p:txBody>
          <a:bodyPr wrap="none" lIns="0" tIns="0" rIns="0" rtlCol="0">
            <a:spAutoFit/>
          </a:bodyPr>
          <a:lstStyle/>
          <a:p>
            <a:pPr>
              <a:lnSpc>
                <a:spcPts val="2000"/>
              </a:lnSpc>
              <a:tabLst/>
            </a:pP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 </a:t>
            </a:r>
          </a:p>
        </p:txBody>
      </p:sp>
      <p:sp>
        <p:nvSpPr>
          <p:cNvPr id="39" name="Rectangle 38"/>
          <p:cNvSpPr/>
          <p:nvPr/>
        </p:nvSpPr>
        <p:spPr>
          <a:xfrm>
            <a:off x="3652830" y="5429264"/>
            <a:ext cx="410690" cy="276999"/>
          </a:xfrm>
          <a:prstGeom prst="rect">
            <a:avLst/>
          </a:prstGeom>
        </p:spPr>
        <p:txBody>
          <a:bodyPr wrap="none">
            <a:spAutoFit/>
          </a:bodyPr>
          <a:lstStyle/>
          <a:p>
            <a:r>
              <a:rPr lang="en-US" altLang="zh-CN" sz="1200" dirty="0" smtClean="0">
                <a:solidFill>
                  <a:srgbClr val="003366"/>
                </a:solidFill>
                <a:latin typeface="Tahoma" pitchFamily="18" charset="0"/>
                <a:cs typeface="Tahoma" pitchFamily="18" charset="0"/>
              </a:rPr>
              <a:t>1/2</a:t>
            </a:r>
            <a:endParaRPr lang="fr-FR" sz="1200" dirty="0"/>
          </a:p>
        </p:txBody>
      </p:sp>
      <p:sp>
        <p:nvSpPr>
          <p:cNvPr id="40" name="Rectangle 39"/>
          <p:cNvSpPr/>
          <p:nvPr/>
        </p:nvSpPr>
        <p:spPr>
          <a:xfrm>
            <a:off x="3929058" y="5000636"/>
            <a:ext cx="2228495" cy="769441"/>
          </a:xfrm>
          <a:prstGeom prst="rect">
            <a:avLst/>
          </a:prstGeom>
        </p:spPr>
        <p:txBody>
          <a:bodyPr wrap="none">
            <a:spAutoFit/>
          </a:bodyPr>
          <a:lstStyle/>
          <a:p>
            <a:r>
              <a:rPr lang="en-US" altLang="zh-CN" sz="4400" dirty="0" err="1" smtClean="0">
                <a:solidFill>
                  <a:srgbClr val="003366"/>
                </a:solidFill>
                <a:latin typeface="Tahoma" pitchFamily="18" charset="0"/>
                <a:cs typeface="Tahoma" pitchFamily="18" charset="0"/>
              </a:rPr>
              <a:t>ʃ</a:t>
            </a:r>
            <a:r>
              <a:rPr lang="en-US" altLang="zh-CN" sz="2000" dirty="0" err="1" smtClean="0">
                <a:solidFill>
                  <a:srgbClr val="003366"/>
                </a:solidFill>
                <a:latin typeface="Tahoma" pitchFamily="18" charset="0"/>
                <a:cs typeface="Tahoma" pitchFamily="18" charset="0"/>
              </a:rPr>
              <a:t>φ</a:t>
            </a:r>
            <a:r>
              <a:rPr lang="en-US" altLang="zh-CN" sz="2000" dirty="0" smtClean="0">
                <a:solidFill>
                  <a:srgbClr val="003366"/>
                </a:solidFill>
                <a:latin typeface="Tahoma" pitchFamily="18" charset="0"/>
                <a:cs typeface="Tahoma" pitchFamily="18" charset="0"/>
              </a:rPr>
              <a:t>(p) e         </a:t>
            </a:r>
            <a:r>
              <a:rPr lang="en-US" altLang="zh-CN" sz="2000" dirty="0" err="1" smtClean="0">
                <a:solidFill>
                  <a:srgbClr val="003366"/>
                </a:solidFill>
                <a:latin typeface="Tahoma" pitchFamily="18" charset="0"/>
                <a:cs typeface="Tahoma" pitchFamily="18" charset="0"/>
              </a:rPr>
              <a:t>dp</a:t>
            </a:r>
            <a:endParaRPr lang="fr-FR" altLang="zh-CN" dirty="0">
              <a:solidFill>
                <a:srgbClr val="003366"/>
              </a:solidFill>
              <a:latin typeface="Tahoma" pitchFamily="18" charset="0"/>
              <a:cs typeface="Tahoma" pitchFamily="18" charset="0"/>
            </a:endParaRPr>
          </a:p>
        </p:txBody>
      </p:sp>
      <p:sp>
        <p:nvSpPr>
          <p:cNvPr id="41" name="Rectangle 40"/>
          <p:cNvSpPr/>
          <p:nvPr/>
        </p:nvSpPr>
        <p:spPr>
          <a:xfrm>
            <a:off x="5367342" y="5274246"/>
            <a:ext cx="300082" cy="369332"/>
          </a:xfrm>
          <a:prstGeom prst="rect">
            <a:avLst/>
          </a:prstGeom>
        </p:spPr>
        <p:txBody>
          <a:bodyPr wrap="none">
            <a:spAutoFit/>
          </a:bodyPr>
          <a:lstStyle/>
          <a:p>
            <a:r>
              <a:rPr lang="en-US" altLang="zh-CN" i="1" dirty="0" smtClean="0">
                <a:solidFill>
                  <a:srgbClr val="003366"/>
                </a:solidFill>
                <a:latin typeface="Times New Roman" pitchFamily="18" charset="0"/>
                <a:cs typeface="Times New Roman" pitchFamily="18" charset="0"/>
              </a:rPr>
              <a:t>ħ</a:t>
            </a:r>
            <a:endParaRPr lang="fr-FR" dirty="0"/>
          </a:p>
        </p:txBody>
      </p:sp>
      <p:sp>
        <p:nvSpPr>
          <p:cNvPr id="43" name="Rectangle 42"/>
          <p:cNvSpPr/>
          <p:nvPr/>
        </p:nvSpPr>
        <p:spPr>
          <a:xfrm>
            <a:off x="3152764" y="5500702"/>
            <a:ext cx="721672" cy="400110"/>
          </a:xfrm>
          <a:prstGeom prst="rect">
            <a:avLst/>
          </a:prstGeom>
        </p:spPr>
        <p:txBody>
          <a:bodyPr wrap="none">
            <a:spAutoFit/>
          </a:bodyPr>
          <a:lstStyle/>
          <a:p>
            <a:r>
              <a:rPr lang="en-US" altLang="zh-CN" b="1" i="1" dirty="0" smtClean="0">
                <a:solidFill>
                  <a:srgbClr val="003366"/>
                </a:solidFill>
                <a:latin typeface="Times New Roman" pitchFamily="18" charset="0"/>
                <a:cs typeface="Times New Roman" pitchFamily="18" charset="0"/>
              </a:rPr>
              <a:t>(2</a:t>
            </a:r>
            <a:r>
              <a:rPr lang="el-GR" altLang="zh-CN" sz="2000" b="1" i="1" dirty="0" smtClean="0">
                <a:solidFill>
                  <a:srgbClr val="003366"/>
                </a:solidFill>
                <a:latin typeface="Times New Roman" pitchFamily="18" charset="0"/>
                <a:cs typeface="Times New Roman" pitchFamily="18" charset="0"/>
              </a:rPr>
              <a:t>π</a:t>
            </a:r>
            <a:r>
              <a:rPr lang="en-US" altLang="zh-CN" b="1" i="1" dirty="0" smtClean="0">
                <a:solidFill>
                  <a:srgbClr val="003366"/>
                </a:solidFill>
                <a:latin typeface="Times New Roman" pitchFamily="18" charset="0"/>
                <a:cs typeface="Times New Roman" pitchFamily="18" charset="0"/>
              </a:rPr>
              <a:t>ħ)</a:t>
            </a:r>
            <a:endParaRPr lang="fr-FR" b="1" dirty="0"/>
          </a:p>
        </p:txBody>
      </p:sp>
      <p:sp>
        <p:nvSpPr>
          <p:cNvPr id="44" name="Rectangle 43"/>
          <p:cNvSpPr/>
          <p:nvPr/>
        </p:nvSpPr>
        <p:spPr>
          <a:xfrm>
            <a:off x="6238928" y="5211561"/>
            <a:ext cx="2762196" cy="646331"/>
          </a:xfrm>
          <a:prstGeom prst="rect">
            <a:avLst/>
          </a:prstGeom>
        </p:spPr>
        <p:txBody>
          <a:bodyPr wrap="square">
            <a:spAutoFit/>
          </a:bodyPr>
          <a:lstStyle/>
          <a:p>
            <a:r>
              <a:rPr lang="en-US" altLang="zh-CN" dirty="0" smtClean="0">
                <a:solidFill>
                  <a:srgbClr val="FF0000"/>
                </a:solidFill>
                <a:latin typeface="Tahoma" pitchFamily="18" charset="0"/>
                <a:cs typeface="Tahoma" pitchFamily="18" charset="0"/>
              </a:rPr>
              <a:t>ψ(x) </a:t>
            </a:r>
            <a:r>
              <a:rPr lang="en-US" altLang="zh-CN" dirty="0" err="1" smtClean="0">
                <a:solidFill>
                  <a:srgbClr val="FF0000"/>
                </a:solidFill>
                <a:latin typeface="Times New Roman" pitchFamily="18" charset="0"/>
                <a:cs typeface="Times New Roman" pitchFamily="18" charset="0"/>
              </a:rPr>
              <a:t>Transformée</a:t>
            </a:r>
            <a:r>
              <a:rPr lang="en-US" altLang="zh-CN" dirty="0" smtClean="0">
                <a:solidFill>
                  <a:srgbClr val="FF0000"/>
                </a:solidFill>
                <a:latin typeface="Times New Roman" pitchFamily="18" charset="0"/>
                <a:cs typeface="Times New Roman" pitchFamily="18" charset="0"/>
              </a:rPr>
              <a:t> </a:t>
            </a:r>
          </a:p>
          <a:p>
            <a:r>
              <a:rPr lang="en-US" altLang="zh-CN" dirty="0" smtClean="0">
                <a:solidFill>
                  <a:srgbClr val="FF0000"/>
                </a:solidFill>
                <a:latin typeface="Times New Roman" pitchFamily="18" charset="0"/>
                <a:cs typeface="Times New Roman" pitchFamily="18" charset="0"/>
              </a:rPr>
              <a:t>de Laplace inverse </a:t>
            </a:r>
            <a:r>
              <a:rPr lang="en-US" dirty="0" smtClean="0">
                <a:solidFill>
                  <a:srgbClr val="FF0000"/>
                </a:solidFill>
                <a:latin typeface="Times New Roman" pitchFamily="18" charset="0"/>
                <a:cs typeface="Times New Roman" pitchFamily="18" charset="0"/>
              </a:rPr>
              <a:t>de </a:t>
            </a:r>
            <a:r>
              <a:rPr lang="en-US" altLang="zh-CN" dirty="0" smtClean="0">
                <a:solidFill>
                  <a:srgbClr val="FF0000"/>
                </a:solidFill>
                <a:latin typeface="Tahoma" pitchFamily="18" charset="0"/>
                <a:cs typeface="Tahoma" pitchFamily="18" charset="0"/>
              </a:rPr>
              <a:t>φ</a:t>
            </a:r>
            <a:r>
              <a:rPr lang="en-US" altLang="zh-CN" dirty="0" smtClean="0">
                <a:solidFill>
                  <a:srgbClr val="FF0000"/>
                </a:solidFill>
                <a:latin typeface="Times New Roman" pitchFamily="18" charset="0"/>
                <a:cs typeface="Times New Roman" pitchFamily="18" charset="0"/>
              </a:rPr>
              <a:t> </a:t>
            </a:r>
            <a:r>
              <a:rPr lang="en-US" altLang="zh-CN" dirty="0" smtClean="0">
                <a:solidFill>
                  <a:srgbClr val="FF0000"/>
                </a:solidFill>
                <a:latin typeface="Tahoma" pitchFamily="18" charset="0"/>
                <a:cs typeface="Tahoma" pitchFamily="18" charset="0"/>
              </a:rPr>
              <a:t>(p)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642918"/>
            <a:ext cx="7946214" cy="1046056"/>
          </a:xfrm>
          <a:prstGeom prst="rect">
            <a:avLst/>
          </a:prstGeom>
        </p:spPr>
        <p:txBody>
          <a:bodyPr wrap="none">
            <a:spAutoFit/>
          </a:bodyPr>
          <a:lstStyle/>
          <a:p>
            <a:r>
              <a:rPr lang="en-US" altLang="zh-CN" sz="2066" u="sng" dirty="0" smtClean="0">
                <a:solidFill>
                  <a:srgbClr val="FF0000"/>
                </a:solidFill>
                <a:latin typeface="Times New Roman" pitchFamily="18" charset="0"/>
                <a:cs typeface="Times New Roman" pitchFamily="18" charset="0"/>
              </a:rPr>
              <a:t>On </a:t>
            </a:r>
            <a:r>
              <a:rPr lang="en-US" altLang="zh-CN" sz="2066" u="sng" dirty="0" err="1" smtClean="0">
                <a:solidFill>
                  <a:srgbClr val="FF0000"/>
                </a:solidFill>
                <a:latin typeface="Times New Roman" pitchFamily="18" charset="0"/>
                <a:cs typeface="Times New Roman" pitchFamily="18" charset="0"/>
              </a:rPr>
              <a:t>peut</a:t>
            </a:r>
            <a:r>
              <a:rPr lang="en-US" altLang="zh-CN" sz="2066" u="sng" dirty="0" smtClean="0">
                <a:solidFill>
                  <a:srgbClr val="FF0000"/>
                </a:solidFill>
                <a:latin typeface="Times New Roman" pitchFamily="18" charset="0"/>
                <a:cs typeface="Times New Roman" pitchFamily="18" charset="0"/>
              </a:rPr>
              <a:t> </a:t>
            </a:r>
            <a:r>
              <a:rPr lang="en-US" altLang="zh-CN" sz="2066" u="sng" dirty="0" err="1" smtClean="0">
                <a:solidFill>
                  <a:srgbClr val="FF0000"/>
                </a:solidFill>
                <a:latin typeface="Times New Roman" pitchFamily="18" charset="0"/>
                <a:cs typeface="Times New Roman" pitchFamily="18" charset="0"/>
              </a:rPr>
              <a:t>aussi</a:t>
            </a:r>
            <a:r>
              <a:rPr lang="en-US" altLang="zh-CN" sz="2066" u="sng" dirty="0" smtClean="0">
                <a:solidFill>
                  <a:srgbClr val="FF0000"/>
                </a:solidFill>
                <a:latin typeface="Times New Roman" pitchFamily="18" charset="0"/>
                <a:cs typeface="Times New Roman" pitchFamily="18" charset="0"/>
              </a:rPr>
              <a:t> </a:t>
            </a:r>
            <a:r>
              <a:rPr lang="en-US" altLang="zh-CN" sz="2066" u="sng" dirty="0" err="1" smtClean="0">
                <a:solidFill>
                  <a:srgbClr val="FF0000"/>
                </a:solidFill>
                <a:latin typeface="Times New Roman" pitchFamily="18" charset="0"/>
                <a:cs typeface="Times New Roman" pitchFamily="18" charset="0"/>
              </a:rPr>
              <a:t>retrouver</a:t>
            </a:r>
            <a:r>
              <a:rPr lang="en-US" altLang="zh-CN" sz="2066" u="sng" dirty="0" smtClean="0">
                <a:solidFill>
                  <a:srgbClr val="FF0000"/>
                </a:solidFill>
                <a:latin typeface="Times New Roman" pitchFamily="18" charset="0"/>
                <a:cs typeface="Times New Roman" pitchFamily="18" charset="0"/>
              </a:rPr>
              <a:t> </a:t>
            </a:r>
            <a:r>
              <a:rPr lang="en-US" altLang="zh-CN" sz="2066" u="sng" dirty="0" err="1" smtClean="0">
                <a:solidFill>
                  <a:srgbClr val="FF0000"/>
                </a:solidFill>
                <a:latin typeface="Times New Roman" pitchFamily="18" charset="0"/>
                <a:cs typeface="Times New Roman" pitchFamily="18" charset="0"/>
              </a:rPr>
              <a:t>l’influence</a:t>
            </a:r>
            <a:r>
              <a:rPr lang="en-US" altLang="zh-CN" sz="2066" u="sng" dirty="0" smtClean="0">
                <a:solidFill>
                  <a:srgbClr val="FF0000"/>
                </a:solidFill>
                <a:latin typeface="Times New Roman" pitchFamily="18" charset="0"/>
                <a:cs typeface="Times New Roman" pitchFamily="18" charset="0"/>
              </a:rPr>
              <a:t> de </a:t>
            </a:r>
            <a:r>
              <a:rPr lang="en-US" altLang="zh-CN" sz="2066" u="sng" dirty="0" err="1" smtClean="0">
                <a:solidFill>
                  <a:srgbClr val="FF0000"/>
                </a:solidFill>
                <a:latin typeface="Times New Roman" pitchFamily="18" charset="0"/>
                <a:cs typeface="Times New Roman" pitchFamily="18" charset="0"/>
              </a:rPr>
              <a:t>l’opérateur</a:t>
            </a:r>
            <a:r>
              <a:rPr lang="en-US" altLang="zh-CN" sz="2066" u="sng" dirty="0" smtClean="0">
                <a:solidFill>
                  <a:srgbClr val="FF0000"/>
                </a:solidFill>
                <a:latin typeface="Times New Roman" pitchFamily="18" charset="0"/>
                <a:cs typeface="Times New Roman" pitchFamily="18" charset="0"/>
              </a:rPr>
              <a:t>  P (en </a:t>
            </a:r>
            <a:r>
              <a:rPr lang="en-US" altLang="zh-CN" sz="2066" u="sng" dirty="0" err="1" smtClean="0">
                <a:solidFill>
                  <a:srgbClr val="FF0000"/>
                </a:solidFill>
                <a:latin typeface="Times New Roman" pitchFamily="18" charset="0"/>
                <a:cs typeface="Times New Roman" pitchFamily="18" charset="0"/>
              </a:rPr>
              <a:t>représentation</a:t>
            </a:r>
            <a:r>
              <a:rPr lang="en-US" altLang="zh-CN" sz="2066" u="sng" dirty="0" smtClean="0">
                <a:solidFill>
                  <a:srgbClr val="FF0000"/>
                </a:solidFill>
                <a:latin typeface="Times New Roman" pitchFamily="18" charset="0"/>
                <a:cs typeface="Times New Roman" pitchFamily="18" charset="0"/>
              </a:rPr>
              <a:t> x)</a:t>
            </a:r>
          </a:p>
          <a:p>
            <a:endParaRPr lang="en-US" altLang="zh-CN" sz="2066" u="sng" dirty="0" smtClean="0">
              <a:solidFill>
                <a:srgbClr val="FF0000"/>
              </a:solidFill>
              <a:latin typeface="Times New Roman" pitchFamily="18" charset="0"/>
              <a:cs typeface="Times New Roman" pitchFamily="18" charset="0"/>
            </a:endParaRPr>
          </a:p>
          <a:p>
            <a:r>
              <a:rPr lang="en-US" altLang="zh-CN" sz="2066" dirty="0" smtClean="0">
                <a:solidFill>
                  <a:srgbClr val="003366"/>
                </a:solidFill>
                <a:latin typeface="Times New Roman" pitchFamily="18" charset="0"/>
                <a:cs typeface="Times New Roman" pitchFamily="18" charset="0"/>
              </a:rPr>
              <a:t>Il </a:t>
            </a:r>
            <a:r>
              <a:rPr lang="en-US" altLang="zh-CN" sz="2066" dirty="0" err="1" smtClean="0">
                <a:solidFill>
                  <a:srgbClr val="003366"/>
                </a:solidFill>
                <a:latin typeface="Times New Roman" pitchFamily="18" charset="0"/>
                <a:cs typeface="Times New Roman" pitchFamily="18" charset="0"/>
              </a:rPr>
              <a:t>suffit</a:t>
            </a:r>
            <a:r>
              <a:rPr lang="en-US" altLang="zh-CN" sz="2066" dirty="0" smtClean="0">
                <a:solidFill>
                  <a:srgbClr val="003366"/>
                </a:solidFill>
                <a:latin typeface="Times New Roman" pitchFamily="18" charset="0"/>
                <a:cs typeface="Times New Roman" pitchFamily="18" charset="0"/>
              </a:rPr>
              <a:t> de </a:t>
            </a:r>
            <a:r>
              <a:rPr lang="en-US" altLang="zh-CN" sz="2066" dirty="0" err="1" smtClean="0">
                <a:solidFill>
                  <a:srgbClr val="003366"/>
                </a:solidFill>
                <a:latin typeface="Times New Roman" pitchFamily="18" charset="0"/>
                <a:cs typeface="Times New Roman" pitchFamily="18" charset="0"/>
              </a:rPr>
              <a:t>calculer</a:t>
            </a:r>
            <a:r>
              <a:rPr lang="en-US" altLang="zh-CN" sz="2066" dirty="0" smtClean="0">
                <a:solidFill>
                  <a:srgbClr val="003366"/>
                </a:solidFill>
                <a:latin typeface="Times New Roman" pitchFamily="18" charset="0"/>
                <a:cs typeface="Times New Roman" pitchFamily="18" charset="0"/>
              </a:rPr>
              <a:t>:</a:t>
            </a:r>
            <a:endParaRPr lang="fr-FR" altLang="zh-CN" sz="2066" u="sng" dirty="0" smtClean="0">
              <a:solidFill>
                <a:srgbClr val="FF0000"/>
              </a:solidFill>
              <a:latin typeface="Times New Roman" pitchFamily="18" charset="0"/>
              <a:cs typeface="Times New Roman" pitchFamily="18" charset="0"/>
            </a:endParaRPr>
          </a:p>
        </p:txBody>
      </p:sp>
      <p:sp>
        <p:nvSpPr>
          <p:cNvPr id="5" name="Rectangle 4"/>
          <p:cNvSpPr/>
          <p:nvPr/>
        </p:nvSpPr>
        <p:spPr>
          <a:xfrm>
            <a:off x="5857884" y="559338"/>
            <a:ext cx="352982" cy="369332"/>
          </a:xfrm>
          <a:prstGeom prst="rect">
            <a:avLst/>
          </a:prstGeom>
        </p:spPr>
        <p:txBody>
          <a:bodyPr wrap="none">
            <a:spAutoFit/>
          </a:bodyPr>
          <a:lstStyle/>
          <a:p>
            <a:r>
              <a:rPr lang="en-US" altLang="zh-CN" dirty="0" smtClean="0">
                <a:solidFill>
                  <a:srgbClr val="FF0000"/>
                </a:solidFill>
                <a:latin typeface="Tahoma" pitchFamily="18" charset="0"/>
                <a:cs typeface="Tahoma" pitchFamily="18" charset="0"/>
              </a:rPr>
              <a:t>^</a:t>
            </a:r>
            <a:endParaRPr lang="fr-FR" dirty="0">
              <a:solidFill>
                <a:srgbClr val="FF0000"/>
              </a:solidFill>
            </a:endParaRPr>
          </a:p>
        </p:txBody>
      </p:sp>
      <p:sp>
        <p:nvSpPr>
          <p:cNvPr id="6" name="TextBox 1"/>
          <p:cNvSpPr txBox="1"/>
          <p:nvPr/>
        </p:nvSpPr>
        <p:spPr>
          <a:xfrm>
            <a:off x="862308" y="2143116"/>
            <a:ext cx="1566134"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&lt;x</a:t>
            </a:r>
            <a:r>
              <a:rPr lang="en-US" altLang="zh-CN" dirty="0" smtClean="0">
                <a:solidFill>
                  <a:srgbClr val="003366"/>
                </a:solidFill>
                <a:latin typeface="Tahoma" pitchFamily="18" charset="0"/>
                <a:cs typeface="Tahoma" pitchFamily="18" charset="0"/>
              </a:rPr>
              <a:t>   </a:t>
            </a:r>
            <a:r>
              <a:rPr lang="en-US" altLang="zh-CN" sz="2000" dirty="0" smtClean="0">
                <a:solidFill>
                  <a:srgbClr val="003366"/>
                </a:solidFill>
                <a:latin typeface="Tahoma" pitchFamily="18" charset="0"/>
                <a:cs typeface="Tahoma" pitchFamily="18" charset="0"/>
              </a:rPr>
              <a:t>P</a:t>
            </a:r>
            <a:r>
              <a:rPr lang="en-US" altLang="zh-CN" dirty="0" smtClean="0">
                <a:solidFill>
                  <a:srgbClr val="003366"/>
                </a:solidFill>
                <a:latin typeface="Tahoma" pitchFamily="18" charset="0"/>
                <a:cs typeface="Tahoma" pitchFamily="18" charset="0"/>
              </a:rPr>
              <a:t>  </a:t>
            </a:r>
            <a:r>
              <a:rPr lang="en-US" altLang="zh-CN" sz="2066" dirty="0" smtClean="0">
                <a:solidFill>
                  <a:srgbClr val="003366"/>
                </a:solidFill>
                <a:latin typeface="Tahoma" pitchFamily="18" charset="0"/>
                <a:cs typeface="Tahoma" pitchFamily="18" charset="0"/>
              </a:rPr>
              <a:t>ψ&gt; = </a:t>
            </a:r>
          </a:p>
        </p:txBody>
      </p:sp>
      <p:sp>
        <p:nvSpPr>
          <p:cNvPr id="7" name="Rectangle 6"/>
          <p:cNvSpPr/>
          <p:nvPr/>
        </p:nvSpPr>
        <p:spPr>
          <a:xfrm>
            <a:off x="4584920" y="291679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8" name="Rectangle 7"/>
          <p:cNvSpPr/>
          <p:nvPr/>
        </p:nvSpPr>
        <p:spPr>
          <a:xfrm>
            <a:off x="1142976" y="207167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9" name="Rectangle 8"/>
          <p:cNvSpPr/>
          <p:nvPr/>
        </p:nvSpPr>
        <p:spPr>
          <a:xfrm>
            <a:off x="1285852" y="1916660"/>
            <a:ext cx="352982" cy="369332"/>
          </a:xfrm>
          <a:prstGeom prst="rect">
            <a:avLst/>
          </a:prstGeom>
        </p:spPr>
        <p:txBody>
          <a:bodyPr wrap="none">
            <a:spAutoFit/>
          </a:bodyPr>
          <a:lstStyle/>
          <a:p>
            <a:r>
              <a:rPr lang="en-US" altLang="zh-CN" dirty="0" smtClean="0">
                <a:solidFill>
                  <a:schemeClr val="tx2">
                    <a:lumMod val="75000"/>
                  </a:schemeClr>
                </a:solidFill>
                <a:latin typeface="Tahoma" pitchFamily="18" charset="0"/>
                <a:cs typeface="Tahoma" pitchFamily="18" charset="0"/>
              </a:rPr>
              <a:t>^</a:t>
            </a:r>
            <a:endParaRPr lang="fr-FR" dirty="0">
              <a:solidFill>
                <a:schemeClr val="tx2">
                  <a:lumMod val="75000"/>
                </a:schemeClr>
              </a:solidFill>
            </a:endParaRPr>
          </a:p>
        </p:txBody>
      </p:sp>
      <p:sp>
        <p:nvSpPr>
          <p:cNvPr id="10" name="Rectangle 9"/>
          <p:cNvSpPr/>
          <p:nvPr/>
        </p:nvSpPr>
        <p:spPr>
          <a:xfrm>
            <a:off x="2500298" y="1714488"/>
            <a:ext cx="3429024" cy="769441"/>
          </a:xfrm>
          <a:prstGeom prst="rect">
            <a:avLst/>
          </a:prstGeom>
        </p:spPr>
        <p:txBody>
          <a:bodyPr wrap="square">
            <a:spAutoFit/>
          </a:bodyPr>
          <a:lstStyle/>
          <a:p>
            <a:r>
              <a:rPr lang="en-US" altLang="zh-CN" sz="4400" dirty="0" err="1" smtClean="0">
                <a:solidFill>
                  <a:srgbClr val="003366"/>
                </a:solidFill>
                <a:latin typeface="Tahoma" pitchFamily="18" charset="0"/>
                <a:cs typeface="Tahoma" pitchFamily="18" charset="0"/>
              </a:rPr>
              <a:t>ʃ</a:t>
            </a:r>
            <a:r>
              <a:rPr lang="en-US" altLang="zh-CN" sz="2066" dirty="0" err="1" smtClean="0">
                <a:solidFill>
                  <a:srgbClr val="003366"/>
                </a:solidFill>
                <a:latin typeface="Tahoma" pitchFamily="18" charset="0"/>
                <a:cs typeface="Tahoma" pitchFamily="18" charset="0"/>
              </a:rPr>
              <a:t>dp</a:t>
            </a:r>
            <a:r>
              <a:rPr lang="en-US" altLang="zh-CN" sz="2066" dirty="0" smtClean="0">
                <a:solidFill>
                  <a:srgbClr val="003366"/>
                </a:solidFill>
                <a:latin typeface="Tahoma" pitchFamily="18" charset="0"/>
                <a:cs typeface="Tahoma" pitchFamily="18" charset="0"/>
              </a:rPr>
              <a:t> &lt;x |p&gt;&lt;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p</a:t>
            </a:r>
            <a:r>
              <a:rPr lang="en-US" altLang="zh-CN" sz="2400" dirty="0" smtClean="0">
                <a:solidFill>
                  <a:srgbClr val="003366"/>
                </a:solidFill>
                <a:latin typeface="Tahoma" pitchFamily="18" charset="0"/>
                <a:cs typeface="Tahoma" pitchFamily="18" charset="0"/>
              </a:rPr>
              <a:t>  </a:t>
            </a:r>
            <a:r>
              <a:rPr lang="en-US" altLang="zh-CN" sz="2000" dirty="0" err="1" smtClean="0">
                <a:solidFill>
                  <a:srgbClr val="003366"/>
                </a:solidFill>
                <a:latin typeface="Tahoma" pitchFamily="18" charset="0"/>
                <a:cs typeface="Tahoma" pitchFamily="18" charset="0"/>
              </a:rPr>
              <a:t>P</a:t>
            </a:r>
            <a:r>
              <a:rPr lang="en-US" altLang="zh-CN" sz="2400" dirty="0" smtClean="0">
                <a:solidFill>
                  <a:srgbClr val="003366"/>
                </a:solidFill>
                <a:latin typeface="Tahoma" pitchFamily="18" charset="0"/>
                <a:cs typeface="Tahoma" pitchFamily="18" charset="0"/>
              </a:rPr>
              <a:t>  </a:t>
            </a:r>
            <a:r>
              <a:rPr lang="en-US" altLang="zh-CN" sz="2066" dirty="0" smtClean="0">
                <a:solidFill>
                  <a:srgbClr val="003366"/>
                </a:solidFill>
                <a:latin typeface="Tahoma" pitchFamily="18" charset="0"/>
                <a:cs typeface="Tahoma" pitchFamily="18" charset="0"/>
              </a:rPr>
              <a:t>ψ&gt; </a:t>
            </a:r>
            <a:r>
              <a:rPr lang="en-US" altLang="zh-CN" sz="2066" dirty="0" smtClean="0">
                <a:latin typeface="Times New Roman" pitchFamily="18" charset="0"/>
                <a:cs typeface="Times New Roman" pitchFamily="18" charset="0"/>
              </a:rPr>
              <a:t> </a:t>
            </a:r>
            <a:endParaRPr lang="fr-FR" altLang="zh-CN" sz="2066" dirty="0">
              <a:solidFill>
                <a:srgbClr val="003366"/>
              </a:solidFill>
              <a:latin typeface="Tahoma" pitchFamily="18" charset="0"/>
              <a:cs typeface="Tahoma" pitchFamily="18" charset="0"/>
            </a:endParaRPr>
          </a:p>
        </p:txBody>
      </p:sp>
      <p:sp>
        <p:nvSpPr>
          <p:cNvPr id="11" name="Rectangle 10"/>
          <p:cNvSpPr/>
          <p:nvPr/>
        </p:nvSpPr>
        <p:spPr>
          <a:xfrm>
            <a:off x="4799234" y="205953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2" name="Rectangle 11"/>
          <p:cNvSpPr/>
          <p:nvPr/>
        </p:nvSpPr>
        <p:spPr>
          <a:xfrm>
            <a:off x="4442044" y="207167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3" name="Rectangle 12"/>
          <p:cNvSpPr/>
          <p:nvPr/>
        </p:nvSpPr>
        <p:spPr>
          <a:xfrm>
            <a:off x="4576208" y="1916660"/>
            <a:ext cx="352982" cy="369332"/>
          </a:xfrm>
          <a:prstGeom prst="rect">
            <a:avLst/>
          </a:prstGeom>
        </p:spPr>
        <p:txBody>
          <a:bodyPr wrap="none">
            <a:spAutoFit/>
          </a:bodyPr>
          <a:lstStyle/>
          <a:p>
            <a:r>
              <a:rPr lang="en-US" altLang="zh-CN" dirty="0" smtClean="0">
                <a:solidFill>
                  <a:schemeClr val="tx2">
                    <a:lumMod val="75000"/>
                  </a:schemeClr>
                </a:solidFill>
                <a:latin typeface="Tahoma" pitchFamily="18" charset="0"/>
                <a:cs typeface="Tahoma" pitchFamily="18" charset="0"/>
              </a:rPr>
              <a:t>^</a:t>
            </a:r>
            <a:endParaRPr lang="fr-FR" dirty="0">
              <a:solidFill>
                <a:schemeClr val="tx2">
                  <a:lumMod val="75000"/>
                </a:schemeClr>
              </a:solidFill>
            </a:endParaRPr>
          </a:p>
        </p:txBody>
      </p:sp>
      <p:sp>
        <p:nvSpPr>
          <p:cNvPr id="14" name="Rectangle 13"/>
          <p:cNvSpPr/>
          <p:nvPr/>
        </p:nvSpPr>
        <p:spPr>
          <a:xfrm>
            <a:off x="2357422" y="2588121"/>
            <a:ext cx="3429024" cy="769441"/>
          </a:xfrm>
          <a:prstGeom prst="rect">
            <a:avLst/>
          </a:prstGeom>
        </p:spPr>
        <p:txBody>
          <a:bodyPr wrap="square">
            <a:spAutoFit/>
          </a:bodyPr>
          <a:lstStyle/>
          <a:p>
            <a:r>
              <a:rPr lang="en-US" altLang="zh-CN" sz="4400" dirty="0" err="1" smtClean="0">
                <a:solidFill>
                  <a:srgbClr val="003366"/>
                </a:solidFill>
                <a:latin typeface="Tahoma" pitchFamily="18" charset="0"/>
                <a:cs typeface="Tahoma" pitchFamily="18" charset="0"/>
              </a:rPr>
              <a:t>ʃ</a:t>
            </a:r>
            <a:r>
              <a:rPr lang="en-US" altLang="zh-CN" sz="2066" dirty="0" err="1" smtClean="0">
                <a:solidFill>
                  <a:srgbClr val="003366"/>
                </a:solidFill>
                <a:latin typeface="Tahoma" pitchFamily="18" charset="0"/>
                <a:cs typeface="Tahoma" pitchFamily="18" charset="0"/>
              </a:rPr>
              <a:t>dp</a:t>
            </a:r>
            <a:r>
              <a:rPr lang="en-US" altLang="zh-CN" sz="2066" dirty="0" smtClean="0">
                <a:solidFill>
                  <a:srgbClr val="003366"/>
                </a:solidFill>
                <a:latin typeface="Tahoma" pitchFamily="18" charset="0"/>
                <a:cs typeface="Tahoma" pitchFamily="18" charset="0"/>
              </a:rPr>
              <a:t> &lt;x |p&gt;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p</a:t>
            </a:r>
            <a:r>
              <a:rPr lang="en-US" altLang="zh-CN" sz="2400" dirty="0" smtClean="0">
                <a:solidFill>
                  <a:srgbClr val="003366"/>
                </a:solidFill>
                <a:latin typeface="Tahoma" pitchFamily="18" charset="0"/>
                <a:cs typeface="Tahoma" pitchFamily="18" charset="0"/>
              </a:rPr>
              <a:t> </a:t>
            </a:r>
            <a:r>
              <a:rPr lang="en-US" altLang="zh-CN" sz="2066" dirty="0" smtClean="0">
                <a:solidFill>
                  <a:srgbClr val="003366"/>
                </a:solidFill>
                <a:latin typeface="Tahoma" pitchFamily="18" charset="0"/>
                <a:cs typeface="Tahoma" pitchFamily="18" charset="0"/>
              </a:rPr>
              <a:t>&lt; p ψ&gt; </a:t>
            </a:r>
            <a:r>
              <a:rPr lang="en-US" altLang="zh-CN" sz="2066" dirty="0" smtClean="0">
                <a:latin typeface="Times New Roman" pitchFamily="18" charset="0"/>
                <a:cs typeface="Times New Roman" pitchFamily="18" charset="0"/>
              </a:rPr>
              <a:t> </a:t>
            </a:r>
            <a:endParaRPr lang="fr-FR" altLang="zh-CN" sz="2066" dirty="0">
              <a:solidFill>
                <a:srgbClr val="003366"/>
              </a:solidFill>
              <a:latin typeface="Tahoma" pitchFamily="18" charset="0"/>
              <a:cs typeface="Tahoma" pitchFamily="18" charset="0"/>
            </a:endParaRPr>
          </a:p>
        </p:txBody>
      </p:sp>
      <p:sp>
        <p:nvSpPr>
          <p:cNvPr id="15" name="Rectangle 14"/>
          <p:cNvSpPr/>
          <p:nvPr/>
        </p:nvSpPr>
        <p:spPr>
          <a:xfrm>
            <a:off x="2071670" y="2886014"/>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a:t>
            </a:r>
            <a:endParaRPr lang="fr-FR" sz="2000" dirty="0"/>
          </a:p>
        </p:txBody>
      </p:sp>
      <p:sp>
        <p:nvSpPr>
          <p:cNvPr id="17" name="Rectangle 16"/>
          <p:cNvSpPr/>
          <p:nvPr/>
        </p:nvSpPr>
        <p:spPr>
          <a:xfrm>
            <a:off x="1428728" y="207167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8" name="Rectangle 17"/>
          <p:cNvSpPr/>
          <p:nvPr/>
        </p:nvSpPr>
        <p:spPr>
          <a:xfrm>
            <a:off x="2071670" y="367183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a:t>
            </a:r>
            <a:endParaRPr lang="fr-FR" sz="2000" dirty="0"/>
          </a:p>
        </p:txBody>
      </p:sp>
      <p:sp>
        <p:nvSpPr>
          <p:cNvPr id="19" name="Rectangle 18"/>
          <p:cNvSpPr/>
          <p:nvPr/>
        </p:nvSpPr>
        <p:spPr>
          <a:xfrm>
            <a:off x="2500298" y="3445377"/>
            <a:ext cx="3429024" cy="769441"/>
          </a:xfrm>
          <a:prstGeom prst="rect">
            <a:avLst/>
          </a:prstGeom>
        </p:spPr>
        <p:txBody>
          <a:bodyPr wrap="square">
            <a:spAutoFit/>
          </a:bodyPr>
          <a:lstStyle/>
          <a:p>
            <a:r>
              <a:rPr lang="en-US" altLang="zh-CN" sz="4400" dirty="0" err="1" smtClean="0">
                <a:solidFill>
                  <a:srgbClr val="003366"/>
                </a:solidFill>
                <a:latin typeface="Tahoma" pitchFamily="18" charset="0"/>
                <a:cs typeface="Tahoma" pitchFamily="18" charset="0"/>
              </a:rPr>
              <a:t>ʃ</a:t>
            </a:r>
            <a:r>
              <a:rPr lang="en-US" altLang="zh-CN" sz="2066" dirty="0" err="1" smtClean="0">
                <a:solidFill>
                  <a:srgbClr val="003366"/>
                </a:solidFill>
                <a:latin typeface="Tahoma" pitchFamily="18" charset="0"/>
                <a:cs typeface="Tahoma" pitchFamily="18" charset="0"/>
              </a:rPr>
              <a:t>dp</a:t>
            </a:r>
            <a:r>
              <a:rPr lang="en-US" altLang="zh-CN" sz="2066" dirty="0" smtClean="0">
                <a:solidFill>
                  <a:srgbClr val="003366"/>
                </a:solidFill>
                <a:latin typeface="Tahoma" pitchFamily="18" charset="0"/>
                <a:cs typeface="Tahoma" pitchFamily="18" charset="0"/>
              </a:rPr>
              <a:t> &lt;x |p&gt;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p</a:t>
            </a:r>
            <a:endParaRPr lang="fr-FR" altLang="zh-CN" sz="2066" dirty="0">
              <a:solidFill>
                <a:srgbClr val="003366"/>
              </a:solidFill>
              <a:latin typeface="Tahoma" pitchFamily="18" charset="0"/>
              <a:cs typeface="Tahoma" pitchFamily="18" charset="0"/>
            </a:endParaRPr>
          </a:p>
        </p:txBody>
      </p:sp>
      <p:sp>
        <p:nvSpPr>
          <p:cNvPr id="20" name="Rectangle 19"/>
          <p:cNvSpPr/>
          <p:nvPr/>
        </p:nvSpPr>
        <p:spPr>
          <a:xfrm>
            <a:off x="4357686" y="3743270"/>
            <a:ext cx="830677"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φ</a:t>
            </a:r>
            <a:r>
              <a:rPr lang="en-US" altLang="zh-CN" sz="2000" dirty="0" smtClean="0">
                <a:latin typeface="Times New Roman" pitchFamily="18" charset="0"/>
                <a:cs typeface="Times New Roman" pitchFamily="18" charset="0"/>
              </a:rPr>
              <a:t> </a:t>
            </a:r>
            <a:r>
              <a:rPr lang="en-US" altLang="zh-CN" sz="2000" dirty="0" smtClean="0">
                <a:solidFill>
                  <a:srgbClr val="003366"/>
                </a:solidFill>
                <a:latin typeface="Tahoma" pitchFamily="18" charset="0"/>
                <a:cs typeface="Tahoma" pitchFamily="18" charset="0"/>
              </a:rPr>
              <a:t>(p)</a:t>
            </a:r>
            <a:r>
              <a:rPr lang="en-US" altLang="zh-CN" sz="2000" dirty="0" smtClean="0">
                <a:latin typeface="Times New Roman" pitchFamily="18" charset="0"/>
                <a:cs typeface="Times New Roman" pitchFamily="18" charset="0"/>
              </a:rPr>
              <a:t> </a:t>
            </a:r>
            <a:endParaRPr lang="fr-FR" sz="2000" dirty="0"/>
          </a:p>
        </p:txBody>
      </p:sp>
      <p:sp>
        <p:nvSpPr>
          <p:cNvPr id="23" name="Rectangle 22"/>
          <p:cNvSpPr/>
          <p:nvPr/>
        </p:nvSpPr>
        <p:spPr>
          <a:xfrm>
            <a:off x="5643570" y="3857628"/>
            <a:ext cx="721672" cy="400110"/>
          </a:xfrm>
          <a:prstGeom prst="rect">
            <a:avLst/>
          </a:prstGeom>
        </p:spPr>
        <p:txBody>
          <a:bodyPr wrap="none">
            <a:spAutoFit/>
          </a:bodyPr>
          <a:lstStyle/>
          <a:p>
            <a:r>
              <a:rPr lang="en-US" altLang="zh-CN" b="1" i="1" dirty="0" smtClean="0">
                <a:solidFill>
                  <a:srgbClr val="003366"/>
                </a:solidFill>
                <a:latin typeface="Times New Roman" pitchFamily="18" charset="0"/>
                <a:cs typeface="Times New Roman" pitchFamily="18" charset="0"/>
              </a:rPr>
              <a:t>(2</a:t>
            </a:r>
            <a:r>
              <a:rPr lang="el-GR" altLang="zh-CN" sz="2000" b="1" i="1" dirty="0" smtClean="0">
                <a:solidFill>
                  <a:srgbClr val="003366"/>
                </a:solidFill>
                <a:latin typeface="Times New Roman" pitchFamily="18" charset="0"/>
                <a:cs typeface="Times New Roman" pitchFamily="18" charset="0"/>
              </a:rPr>
              <a:t>π</a:t>
            </a:r>
            <a:r>
              <a:rPr lang="en-US" altLang="zh-CN" b="1" i="1" dirty="0" smtClean="0">
                <a:solidFill>
                  <a:srgbClr val="003366"/>
                </a:solidFill>
                <a:latin typeface="Times New Roman" pitchFamily="18" charset="0"/>
                <a:cs typeface="Times New Roman" pitchFamily="18" charset="0"/>
              </a:rPr>
              <a:t>ħ)</a:t>
            </a:r>
            <a:endParaRPr lang="fr-FR" b="1" dirty="0"/>
          </a:p>
        </p:txBody>
      </p:sp>
      <p:sp>
        <p:nvSpPr>
          <p:cNvPr id="24" name="TextBox 1"/>
          <p:cNvSpPr txBox="1"/>
          <p:nvPr/>
        </p:nvSpPr>
        <p:spPr>
          <a:xfrm>
            <a:off x="5562051" y="3786190"/>
            <a:ext cx="599523" cy="302647"/>
          </a:xfrm>
          <a:prstGeom prst="rect">
            <a:avLst/>
          </a:prstGeom>
          <a:noFill/>
        </p:spPr>
        <p:txBody>
          <a:bodyPr wrap="none" lIns="0" tIns="0" rIns="0" rtlCol="0">
            <a:spAutoFit/>
          </a:bodyPr>
          <a:lstStyle/>
          <a:p>
            <a:pPr>
              <a:lnSpc>
                <a:spcPts val="2000"/>
              </a:lnSpc>
              <a:tabLst/>
            </a:pP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 </a:t>
            </a:r>
          </a:p>
        </p:txBody>
      </p:sp>
      <p:sp>
        <p:nvSpPr>
          <p:cNvPr id="25" name="Rectangle 24"/>
          <p:cNvSpPr/>
          <p:nvPr/>
        </p:nvSpPr>
        <p:spPr>
          <a:xfrm>
            <a:off x="6090136" y="3803085"/>
            <a:ext cx="410690" cy="276999"/>
          </a:xfrm>
          <a:prstGeom prst="rect">
            <a:avLst/>
          </a:prstGeom>
        </p:spPr>
        <p:txBody>
          <a:bodyPr wrap="none">
            <a:spAutoFit/>
          </a:bodyPr>
          <a:lstStyle/>
          <a:p>
            <a:r>
              <a:rPr lang="en-US" altLang="zh-CN" sz="1200" dirty="0" smtClean="0">
                <a:solidFill>
                  <a:srgbClr val="003366"/>
                </a:solidFill>
                <a:latin typeface="Tahoma" pitchFamily="18" charset="0"/>
                <a:cs typeface="Tahoma" pitchFamily="18" charset="0"/>
              </a:rPr>
              <a:t>1/2</a:t>
            </a:r>
            <a:endParaRPr lang="fr-FR" sz="1200" dirty="0"/>
          </a:p>
        </p:txBody>
      </p:sp>
      <p:sp>
        <p:nvSpPr>
          <p:cNvPr id="26" name="Rectangle 25"/>
          <p:cNvSpPr/>
          <p:nvPr/>
        </p:nvSpPr>
        <p:spPr>
          <a:xfrm>
            <a:off x="5786446" y="3571876"/>
            <a:ext cx="311304"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1</a:t>
            </a:r>
            <a:endParaRPr lang="fr-FR" dirty="0"/>
          </a:p>
        </p:txBody>
      </p:sp>
      <p:sp>
        <p:nvSpPr>
          <p:cNvPr id="27" name="Rectangle 26"/>
          <p:cNvSpPr/>
          <p:nvPr/>
        </p:nvSpPr>
        <p:spPr>
          <a:xfrm>
            <a:off x="6357950" y="3357562"/>
            <a:ext cx="3429024" cy="769441"/>
          </a:xfrm>
          <a:prstGeom prst="rect">
            <a:avLst/>
          </a:prstGeom>
        </p:spPr>
        <p:txBody>
          <a:bodyPr wrap="square">
            <a:spAutoFit/>
          </a:bodyPr>
          <a:lstStyle/>
          <a:p>
            <a:r>
              <a:rPr lang="en-US" altLang="zh-CN" sz="4400" dirty="0" smtClean="0">
                <a:solidFill>
                  <a:srgbClr val="003366"/>
                </a:solidFill>
                <a:latin typeface="Tahoma" pitchFamily="18" charset="0"/>
                <a:cs typeface="Tahoma" pitchFamily="18" charset="0"/>
              </a:rPr>
              <a:t> </a:t>
            </a:r>
            <a:r>
              <a:rPr lang="en-US" altLang="zh-CN" sz="2066" dirty="0" err="1" smtClean="0">
                <a:solidFill>
                  <a:srgbClr val="003366"/>
                </a:solidFill>
                <a:latin typeface="Tahoma" pitchFamily="18" charset="0"/>
                <a:cs typeface="Tahoma" pitchFamily="18" charset="0"/>
              </a:rPr>
              <a:t>dpe</a:t>
            </a:r>
            <a:r>
              <a:rPr lang="en-US" altLang="zh-CN" sz="2066" dirty="0" smtClean="0">
                <a:solidFill>
                  <a:srgbClr val="003366"/>
                </a:solidFill>
                <a:latin typeface="Tahoma" pitchFamily="18" charset="0"/>
                <a:cs typeface="Tahoma" pitchFamily="18" charset="0"/>
              </a:rPr>
              <a:t>        </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p</a:t>
            </a:r>
            <a:endParaRPr lang="fr-FR" altLang="zh-CN" sz="2066" dirty="0">
              <a:solidFill>
                <a:srgbClr val="003366"/>
              </a:solidFill>
              <a:latin typeface="Tahoma" pitchFamily="18" charset="0"/>
              <a:cs typeface="Tahoma" pitchFamily="18" charset="0"/>
            </a:endParaRPr>
          </a:p>
        </p:txBody>
      </p:sp>
      <p:sp>
        <p:nvSpPr>
          <p:cNvPr id="28" name="Rectangle 27"/>
          <p:cNvSpPr/>
          <p:nvPr/>
        </p:nvSpPr>
        <p:spPr>
          <a:xfrm>
            <a:off x="7813289" y="3671832"/>
            <a:ext cx="830677"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φ</a:t>
            </a:r>
            <a:r>
              <a:rPr lang="en-US" altLang="zh-CN" sz="2000" dirty="0" smtClean="0">
                <a:latin typeface="Times New Roman" pitchFamily="18" charset="0"/>
                <a:cs typeface="Times New Roman" pitchFamily="18" charset="0"/>
              </a:rPr>
              <a:t> </a:t>
            </a:r>
            <a:r>
              <a:rPr lang="en-US" altLang="zh-CN" sz="2000" dirty="0" smtClean="0">
                <a:solidFill>
                  <a:srgbClr val="003366"/>
                </a:solidFill>
                <a:latin typeface="Tahoma" pitchFamily="18" charset="0"/>
                <a:cs typeface="Tahoma" pitchFamily="18" charset="0"/>
              </a:rPr>
              <a:t>(p)</a:t>
            </a:r>
            <a:r>
              <a:rPr lang="en-US" altLang="zh-CN" sz="2000" dirty="0" smtClean="0">
                <a:latin typeface="Times New Roman" pitchFamily="18" charset="0"/>
                <a:cs typeface="Times New Roman" pitchFamily="18" charset="0"/>
              </a:rPr>
              <a:t> </a:t>
            </a:r>
            <a:endParaRPr lang="fr-FR" sz="2000" dirty="0"/>
          </a:p>
        </p:txBody>
      </p:sp>
      <p:sp>
        <p:nvSpPr>
          <p:cNvPr id="29" name="Rectangle 28"/>
          <p:cNvSpPr/>
          <p:nvPr/>
        </p:nvSpPr>
        <p:spPr>
          <a:xfrm>
            <a:off x="6912753" y="3429000"/>
            <a:ext cx="873957" cy="523220"/>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   </a:t>
            </a:r>
            <a:r>
              <a:rPr lang="en-US" altLang="zh-CN" dirty="0" err="1" smtClean="0">
                <a:solidFill>
                  <a:srgbClr val="003366"/>
                </a:solidFill>
                <a:latin typeface="Tahoma" pitchFamily="18" charset="0"/>
                <a:cs typeface="Tahoma" pitchFamily="18" charset="0"/>
              </a:rPr>
              <a:t>ixp</a:t>
            </a:r>
            <a:r>
              <a:rPr lang="en-US" altLang="zh-CN" dirty="0" smtClean="0">
                <a:solidFill>
                  <a:srgbClr val="003366"/>
                </a:solidFill>
                <a:latin typeface="Tahoma" pitchFamily="18" charset="0"/>
                <a:cs typeface="Tahoma" pitchFamily="18" charset="0"/>
              </a:rPr>
              <a:t>/</a:t>
            </a:r>
            <a:r>
              <a:rPr lang="en-US" altLang="zh-CN" sz="2800" dirty="0" smtClean="0">
                <a:latin typeface="Times New Roman" pitchFamily="18" charset="0"/>
                <a:cs typeface="Times New Roman" pitchFamily="18" charset="0"/>
              </a:rPr>
              <a:t> </a:t>
            </a:r>
            <a:endParaRPr lang="fr-FR" dirty="0"/>
          </a:p>
        </p:txBody>
      </p:sp>
      <p:sp>
        <p:nvSpPr>
          <p:cNvPr id="30" name="Rectangle 29"/>
          <p:cNvSpPr/>
          <p:nvPr/>
        </p:nvSpPr>
        <p:spPr>
          <a:xfrm>
            <a:off x="7484257" y="3559734"/>
            <a:ext cx="300082" cy="369332"/>
          </a:xfrm>
          <a:prstGeom prst="rect">
            <a:avLst/>
          </a:prstGeom>
        </p:spPr>
        <p:txBody>
          <a:bodyPr wrap="none">
            <a:spAutoFit/>
          </a:bodyPr>
          <a:lstStyle/>
          <a:p>
            <a:r>
              <a:rPr lang="en-US" altLang="zh-CN" i="1" dirty="0" smtClean="0">
                <a:solidFill>
                  <a:srgbClr val="003366"/>
                </a:solidFill>
                <a:latin typeface="Times New Roman" pitchFamily="18" charset="0"/>
                <a:cs typeface="Times New Roman" pitchFamily="18" charset="0"/>
              </a:rPr>
              <a:t>ħ</a:t>
            </a:r>
            <a:endParaRPr lang="fr-FR" dirty="0"/>
          </a:p>
        </p:txBody>
      </p:sp>
      <p:sp>
        <p:nvSpPr>
          <p:cNvPr id="31" name="Rectangle 30"/>
          <p:cNvSpPr/>
          <p:nvPr/>
        </p:nvSpPr>
        <p:spPr>
          <a:xfrm>
            <a:off x="6278802" y="3500438"/>
            <a:ext cx="436338" cy="646331"/>
          </a:xfrm>
          <a:prstGeom prst="rect">
            <a:avLst/>
          </a:prstGeom>
        </p:spPr>
        <p:txBody>
          <a:bodyPr wrap="none">
            <a:spAutoFit/>
          </a:bodyPr>
          <a:lstStyle/>
          <a:p>
            <a:r>
              <a:rPr lang="en-US" altLang="zh-CN" sz="3600" dirty="0" smtClean="0">
                <a:solidFill>
                  <a:srgbClr val="003366"/>
                </a:solidFill>
                <a:latin typeface="Tahoma" pitchFamily="18" charset="0"/>
                <a:cs typeface="Tahoma" pitchFamily="18" charset="0"/>
              </a:rPr>
              <a:t>ʃ</a:t>
            </a:r>
            <a:endParaRPr lang="fr-FR" sz="3600" dirty="0"/>
          </a:p>
        </p:txBody>
      </p:sp>
      <p:sp>
        <p:nvSpPr>
          <p:cNvPr id="32" name="Rectangle 31"/>
          <p:cNvSpPr/>
          <p:nvPr/>
        </p:nvSpPr>
        <p:spPr>
          <a:xfrm>
            <a:off x="2071670" y="4572008"/>
            <a:ext cx="620683"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a:t>
            </a:r>
            <a:r>
              <a:rPr lang="en-US" altLang="zh-CN" sz="2000" dirty="0" smtClean="0">
                <a:latin typeface="Times New Roman" pitchFamily="18" charset="0"/>
                <a:cs typeface="Times New Roman" pitchFamily="18" charset="0"/>
              </a:rPr>
              <a:t> </a:t>
            </a:r>
            <a:r>
              <a:rPr lang="en-US" altLang="zh-CN" sz="2000" dirty="0" smtClean="0">
                <a:solidFill>
                  <a:srgbClr val="003366"/>
                </a:solidFill>
                <a:latin typeface="Tahoma" pitchFamily="18" charset="0"/>
                <a:cs typeface="Tahoma" pitchFamily="18" charset="0"/>
              </a:rPr>
              <a:t>−</a:t>
            </a:r>
            <a:endParaRPr lang="fr-FR" sz="2000" dirty="0"/>
          </a:p>
        </p:txBody>
      </p:sp>
      <p:sp>
        <p:nvSpPr>
          <p:cNvPr id="33" name="Rectangle 32"/>
          <p:cNvSpPr/>
          <p:nvPr/>
        </p:nvSpPr>
        <p:spPr>
          <a:xfrm>
            <a:off x="2285984" y="4743402"/>
            <a:ext cx="721672" cy="400110"/>
          </a:xfrm>
          <a:prstGeom prst="rect">
            <a:avLst/>
          </a:prstGeom>
        </p:spPr>
        <p:txBody>
          <a:bodyPr wrap="none">
            <a:spAutoFit/>
          </a:bodyPr>
          <a:lstStyle/>
          <a:p>
            <a:r>
              <a:rPr lang="en-US" altLang="zh-CN" b="1" i="1" dirty="0" smtClean="0">
                <a:solidFill>
                  <a:srgbClr val="003366"/>
                </a:solidFill>
                <a:latin typeface="Times New Roman" pitchFamily="18" charset="0"/>
                <a:cs typeface="Times New Roman" pitchFamily="18" charset="0"/>
              </a:rPr>
              <a:t>(2</a:t>
            </a:r>
            <a:r>
              <a:rPr lang="el-GR" altLang="zh-CN" sz="2000" b="1" i="1" dirty="0" smtClean="0">
                <a:solidFill>
                  <a:srgbClr val="003366"/>
                </a:solidFill>
                <a:latin typeface="Times New Roman" pitchFamily="18" charset="0"/>
                <a:cs typeface="Times New Roman" pitchFamily="18" charset="0"/>
              </a:rPr>
              <a:t>π</a:t>
            </a:r>
            <a:r>
              <a:rPr lang="en-US" altLang="zh-CN" b="1" i="1" dirty="0" smtClean="0">
                <a:solidFill>
                  <a:srgbClr val="003366"/>
                </a:solidFill>
                <a:latin typeface="Times New Roman" pitchFamily="18" charset="0"/>
                <a:cs typeface="Times New Roman" pitchFamily="18" charset="0"/>
              </a:rPr>
              <a:t>ħ)</a:t>
            </a:r>
            <a:endParaRPr lang="fr-FR" b="1" dirty="0"/>
          </a:p>
        </p:txBody>
      </p:sp>
      <p:sp>
        <p:nvSpPr>
          <p:cNvPr id="34" name="Rectangle 33"/>
          <p:cNvSpPr/>
          <p:nvPr/>
        </p:nvSpPr>
        <p:spPr>
          <a:xfrm>
            <a:off x="2786050" y="4723637"/>
            <a:ext cx="410690" cy="276999"/>
          </a:xfrm>
          <a:prstGeom prst="rect">
            <a:avLst/>
          </a:prstGeom>
        </p:spPr>
        <p:txBody>
          <a:bodyPr wrap="none">
            <a:spAutoFit/>
          </a:bodyPr>
          <a:lstStyle/>
          <a:p>
            <a:r>
              <a:rPr lang="en-US" altLang="zh-CN" sz="1200" dirty="0" smtClean="0">
                <a:solidFill>
                  <a:srgbClr val="003366"/>
                </a:solidFill>
                <a:latin typeface="Tahoma" pitchFamily="18" charset="0"/>
                <a:cs typeface="Tahoma" pitchFamily="18" charset="0"/>
              </a:rPr>
              <a:t>1/2</a:t>
            </a:r>
            <a:endParaRPr lang="fr-FR" sz="1200" dirty="0"/>
          </a:p>
        </p:txBody>
      </p:sp>
      <p:sp>
        <p:nvSpPr>
          <p:cNvPr id="35" name="Rectangle 34"/>
          <p:cNvSpPr/>
          <p:nvPr/>
        </p:nvSpPr>
        <p:spPr>
          <a:xfrm>
            <a:off x="2357422" y="4488428"/>
            <a:ext cx="312906" cy="369332"/>
          </a:xfrm>
          <a:prstGeom prst="rect">
            <a:avLst/>
          </a:prstGeom>
        </p:spPr>
        <p:txBody>
          <a:bodyPr wrap="none">
            <a:spAutoFit/>
          </a:bodyPr>
          <a:lstStyle/>
          <a:p>
            <a:r>
              <a:rPr lang="en-US" altLang="zh-CN" b="1" i="1" dirty="0" smtClean="0">
                <a:solidFill>
                  <a:srgbClr val="003366"/>
                </a:solidFill>
                <a:latin typeface="Times New Roman" pitchFamily="18" charset="0"/>
                <a:cs typeface="Times New Roman" pitchFamily="18" charset="0"/>
              </a:rPr>
              <a:t>ħ</a:t>
            </a:r>
            <a:endParaRPr lang="fr-FR" dirty="0"/>
          </a:p>
        </p:txBody>
      </p:sp>
      <p:sp>
        <p:nvSpPr>
          <p:cNvPr id="36" name="Rectangle 35"/>
          <p:cNvSpPr/>
          <p:nvPr/>
        </p:nvSpPr>
        <p:spPr>
          <a:xfrm>
            <a:off x="2214546" y="4774180"/>
            <a:ext cx="248786" cy="369332"/>
          </a:xfrm>
          <a:prstGeom prst="rect">
            <a:avLst/>
          </a:prstGeom>
        </p:spPr>
        <p:txBody>
          <a:bodyPr wrap="none">
            <a:spAutoFit/>
          </a:bodyPr>
          <a:lstStyle/>
          <a:p>
            <a:r>
              <a:rPr lang="en-US" altLang="zh-CN" b="1" dirty="0" err="1" smtClean="0">
                <a:solidFill>
                  <a:srgbClr val="003366"/>
                </a:solidFill>
                <a:latin typeface="Times New Roman" pitchFamily="18" charset="0"/>
                <a:cs typeface="Times New Roman" pitchFamily="18" charset="0"/>
              </a:rPr>
              <a:t>i</a:t>
            </a:r>
            <a:endParaRPr lang="fr-FR" b="1" dirty="0"/>
          </a:p>
        </p:txBody>
      </p:sp>
      <p:sp>
        <p:nvSpPr>
          <p:cNvPr id="37" name="Rectangle 36"/>
          <p:cNvSpPr/>
          <p:nvPr/>
        </p:nvSpPr>
        <p:spPr>
          <a:xfrm>
            <a:off x="3500430" y="4286256"/>
            <a:ext cx="2228495" cy="769441"/>
          </a:xfrm>
          <a:prstGeom prst="rect">
            <a:avLst/>
          </a:prstGeom>
        </p:spPr>
        <p:txBody>
          <a:bodyPr wrap="none">
            <a:spAutoFit/>
          </a:bodyPr>
          <a:lstStyle/>
          <a:p>
            <a:r>
              <a:rPr lang="en-US" altLang="zh-CN" sz="4400" dirty="0" err="1" smtClean="0">
                <a:solidFill>
                  <a:srgbClr val="003366"/>
                </a:solidFill>
                <a:latin typeface="Tahoma" pitchFamily="18" charset="0"/>
                <a:cs typeface="Tahoma" pitchFamily="18" charset="0"/>
              </a:rPr>
              <a:t>ʃ</a:t>
            </a:r>
            <a:r>
              <a:rPr lang="en-US" altLang="zh-CN" sz="2000" dirty="0" err="1" smtClean="0">
                <a:solidFill>
                  <a:srgbClr val="003366"/>
                </a:solidFill>
                <a:latin typeface="Tahoma" pitchFamily="18" charset="0"/>
                <a:cs typeface="Tahoma" pitchFamily="18" charset="0"/>
              </a:rPr>
              <a:t>φ</a:t>
            </a:r>
            <a:r>
              <a:rPr lang="en-US" altLang="zh-CN" sz="2000" dirty="0" smtClean="0">
                <a:solidFill>
                  <a:srgbClr val="003366"/>
                </a:solidFill>
                <a:latin typeface="Tahoma" pitchFamily="18" charset="0"/>
                <a:cs typeface="Tahoma" pitchFamily="18" charset="0"/>
              </a:rPr>
              <a:t>(p) e         </a:t>
            </a:r>
            <a:r>
              <a:rPr lang="en-US" altLang="zh-CN" sz="2000" dirty="0" err="1" smtClean="0">
                <a:solidFill>
                  <a:srgbClr val="003366"/>
                </a:solidFill>
                <a:latin typeface="Tahoma" pitchFamily="18" charset="0"/>
                <a:cs typeface="Tahoma" pitchFamily="18" charset="0"/>
              </a:rPr>
              <a:t>dp</a:t>
            </a:r>
            <a:endParaRPr lang="fr-FR" altLang="zh-CN" dirty="0">
              <a:solidFill>
                <a:srgbClr val="003366"/>
              </a:solidFill>
              <a:latin typeface="Tahoma" pitchFamily="18" charset="0"/>
              <a:cs typeface="Tahoma" pitchFamily="18" charset="0"/>
            </a:endParaRPr>
          </a:p>
        </p:txBody>
      </p:sp>
      <p:sp>
        <p:nvSpPr>
          <p:cNvPr id="38" name="Rectangle 37"/>
          <p:cNvSpPr/>
          <p:nvPr/>
        </p:nvSpPr>
        <p:spPr>
          <a:xfrm>
            <a:off x="4929190" y="4500570"/>
            <a:ext cx="300082" cy="369332"/>
          </a:xfrm>
          <a:prstGeom prst="rect">
            <a:avLst/>
          </a:prstGeom>
        </p:spPr>
        <p:txBody>
          <a:bodyPr wrap="none">
            <a:spAutoFit/>
          </a:bodyPr>
          <a:lstStyle/>
          <a:p>
            <a:r>
              <a:rPr lang="en-US" altLang="zh-CN" i="1" dirty="0" smtClean="0">
                <a:solidFill>
                  <a:srgbClr val="003366"/>
                </a:solidFill>
                <a:latin typeface="Times New Roman" pitchFamily="18" charset="0"/>
                <a:cs typeface="Times New Roman" pitchFamily="18" charset="0"/>
              </a:rPr>
              <a:t>ħ</a:t>
            </a:r>
            <a:endParaRPr lang="fr-FR" dirty="0"/>
          </a:p>
        </p:txBody>
      </p:sp>
      <p:sp>
        <p:nvSpPr>
          <p:cNvPr id="39" name="Rectangle 38"/>
          <p:cNvSpPr/>
          <p:nvPr/>
        </p:nvSpPr>
        <p:spPr>
          <a:xfrm>
            <a:off x="4357686" y="4357694"/>
            <a:ext cx="873957" cy="523220"/>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   </a:t>
            </a:r>
            <a:r>
              <a:rPr lang="en-US" altLang="zh-CN" dirty="0" err="1" smtClean="0">
                <a:solidFill>
                  <a:srgbClr val="003366"/>
                </a:solidFill>
                <a:latin typeface="Tahoma" pitchFamily="18" charset="0"/>
                <a:cs typeface="Tahoma" pitchFamily="18" charset="0"/>
              </a:rPr>
              <a:t>ixp</a:t>
            </a:r>
            <a:r>
              <a:rPr lang="en-US" altLang="zh-CN" dirty="0" smtClean="0">
                <a:solidFill>
                  <a:srgbClr val="003366"/>
                </a:solidFill>
                <a:latin typeface="Tahoma" pitchFamily="18" charset="0"/>
                <a:cs typeface="Tahoma" pitchFamily="18" charset="0"/>
              </a:rPr>
              <a:t>/</a:t>
            </a:r>
            <a:r>
              <a:rPr lang="en-US" altLang="zh-CN" sz="2800" dirty="0" smtClean="0">
                <a:latin typeface="Times New Roman" pitchFamily="18" charset="0"/>
                <a:cs typeface="Times New Roman" pitchFamily="18" charset="0"/>
              </a:rPr>
              <a:t> </a:t>
            </a:r>
            <a:endParaRPr lang="fr-FR" dirty="0"/>
          </a:p>
        </p:txBody>
      </p:sp>
      <p:sp>
        <p:nvSpPr>
          <p:cNvPr id="270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70339"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70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7034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57554" y="4572008"/>
            <a:ext cx="230800" cy="500066"/>
          </a:xfrm>
          <a:prstGeom prst="rect">
            <a:avLst/>
          </a:prstGeom>
          <a:noFill/>
        </p:spPr>
      </p:pic>
      <p:sp>
        <p:nvSpPr>
          <p:cNvPr id="270342"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5"/>
          <p:cNvSpPr/>
          <p:nvPr/>
        </p:nvSpPr>
        <p:spPr>
          <a:xfrm>
            <a:off x="5786446" y="4600526"/>
            <a:ext cx="960519"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a:t>
            </a:r>
            <a:r>
              <a:rPr lang="en-US" altLang="zh-CN" sz="2000" dirty="0" smtClean="0">
                <a:latin typeface="Times New Roman" pitchFamily="18" charset="0"/>
                <a:cs typeface="Times New Roman" pitchFamily="18" charset="0"/>
              </a:rPr>
              <a:t> </a:t>
            </a:r>
            <a:r>
              <a:rPr lang="en-US" altLang="zh-CN" sz="1400" b="1" dirty="0" smtClean="0">
                <a:solidFill>
                  <a:srgbClr val="003366"/>
                </a:solidFill>
                <a:latin typeface="Tahoma" pitchFamily="18" charset="0"/>
                <a:cs typeface="Tahoma" pitchFamily="18" charset="0"/>
              </a:rPr>
              <a:t>− </a:t>
            </a:r>
            <a:r>
              <a:rPr lang="en-US" altLang="zh-CN" sz="1400" b="1" dirty="0" err="1" smtClean="0">
                <a:solidFill>
                  <a:srgbClr val="003366"/>
                </a:solidFill>
                <a:latin typeface="Tahoma" pitchFamily="18" charset="0"/>
                <a:cs typeface="Tahoma" pitchFamily="18" charset="0"/>
              </a:rPr>
              <a:t>i</a:t>
            </a:r>
            <a:r>
              <a:rPr lang="en-US" altLang="zh-CN" sz="2000" b="1" i="1" dirty="0" smtClean="0">
                <a:solidFill>
                  <a:srgbClr val="003366"/>
                </a:solidFill>
                <a:latin typeface="Times New Roman" pitchFamily="18" charset="0"/>
                <a:cs typeface="Times New Roman" pitchFamily="18" charset="0"/>
              </a:rPr>
              <a:t> ħ </a:t>
            </a:r>
            <a:endParaRPr lang="fr-FR" sz="2000" b="1" dirty="0"/>
          </a:p>
        </p:txBody>
      </p:sp>
      <p:sp>
        <p:nvSpPr>
          <p:cNvPr id="2703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70343"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613286" y="4529166"/>
            <a:ext cx="601920" cy="542908"/>
          </a:xfrm>
          <a:prstGeom prst="rect">
            <a:avLst/>
          </a:prstGeom>
          <a:noFill/>
        </p:spPr>
      </p:pic>
      <p:sp>
        <p:nvSpPr>
          <p:cNvPr id="270345" name="Rectangle 9"/>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p:nvPr/>
        </p:nvSpPr>
        <p:spPr>
          <a:xfrm>
            <a:off x="428596" y="5572140"/>
            <a:ext cx="8104911" cy="728148"/>
          </a:xfrm>
          <a:prstGeom prst="rect">
            <a:avLst/>
          </a:prstGeom>
        </p:spPr>
        <p:txBody>
          <a:bodyPr wrap="none">
            <a:spAutoFit/>
          </a:bodyPr>
          <a:lstStyle/>
          <a:p>
            <a:r>
              <a:rPr lang="en-US" altLang="zh-CN" sz="2066" dirty="0" err="1" smtClean="0">
                <a:solidFill>
                  <a:srgbClr val="FF0000"/>
                </a:solidFill>
                <a:latin typeface="Times New Roman" pitchFamily="18" charset="0"/>
                <a:cs typeface="Times New Roman" pitchFamily="18" charset="0"/>
              </a:rPr>
              <a:t>l’opérateur</a:t>
            </a:r>
            <a:r>
              <a:rPr lang="en-US" altLang="zh-CN" sz="2066" dirty="0" smtClean="0">
                <a:solidFill>
                  <a:srgbClr val="FF0000"/>
                </a:solidFill>
                <a:latin typeface="Times New Roman" pitchFamily="18" charset="0"/>
                <a:cs typeface="Times New Roman" pitchFamily="18" charset="0"/>
              </a:rPr>
              <a:t>  P (en </a:t>
            </a:r>
            <a:r>
              <a:rPr lang="en-US" altLang="zh-CN" sz="2066" dirty="0" err="1" smtClean="0">
                <a:solidFill>
                  <a:srgbClr val="FF0000"/>
                </a:solidFill>
                <a:latin typeface="Times New Roman" pitchFamily="18" charset="0"/>
                <a:cs typeface="Times New Roman" pitchFamily="18" charset="0"/>
              </a:rPr>
              <a:t>représentation</a:t>
            </a:r>
            <a:r>
              <a:rPr lang="en-US" altLang="zh-CN" sz="2066" dirty="0" smtClean="0">
                <a:solidFill>
                  <a:srgbClr val="FF0000"/>
                </a:solidFill>
                <a:latin typeface="Times New Roman" pitchFamily="18" charset="0"/>
                <a:cs typeface="Times New Roman" pitchFamily="18" charset="0"/>
              </a:rPr>
              <a:t> x) </a:t>
            </a:r>
            <a:r>
              <a:rPr lang="en-US" altLang="zh-CN" sz="2066" dirty="0" err="1" smtClean="0">
                <a:solidFill>
                  <a:srgbClr val="FF0000"/>
                </a:solidFill>
                <a:latin typeface="Times New Roman" pitchFamily="18" charset="0"/>
                <a:cs typeface="Times New Roman" pitchFamily="18" charset="0"/>
              </a:rPr>
              <a:t>est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bien</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l’équivalent</a:t>
            </a:r>
            <a:r>
              <a:rPr lang="en-US" altLang="zh-CN" sz="2066" dirty="0" smtClean="0">
                <a:solidFill>
                  <a:srgbClr val="FF0000"/>
                </a:solidFill>
                <a:latin typeface="Times New Roman" pitchFamily="18" charset="0"/>
                <a:cs typeface="Times New Roman" pitchFamily="18" charset="0"/>
              </a:rPr>
              <a:t> pour </a:t>
            </a:r>
            <a:r>
              <a:rPr lang="en-US" altLang="zh-CN" sz="2066" dirty="0" err="1" smtClean="0">
                <a:solidFill>
                  <a:srgbClr val="FF0000"/>
                </a:solidFill>
                <a:latin typeface="Times New Roman" pitchFamily="18" charset="0"/>
                <a:cs typeface="Times New Roman" pitchFamily="18" charset="0"/>
              </a:rPr>
              <a:t>une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fonction</a:t>
            </a:r>
            <a:r>
              <a:rPr lang="en-US" altLang="zh-CN" sz="2066" dirty="0" smtClean="0">
                <a:solidFill>
                  <a:srgbClr val="FF0000"/>
                </a:solidFill>
                <a:latin typeface="Times New Roman" pitchFamily="18" charset="0"/>
                <a:cs typeface="Times New Roman" pitchFamily="18" charset="0"/>
              </a:rPr>
              <a:t> </a:t>
            </a:r>
          </a:p>
          <a:p>
            <a:r>
              <a:rPr lang="en-US" altLang="zh-CN" sz="2066" dirty="0" err="1" smtClean="0">
                <a:solidFill>
                  <a:srgbClr val="FF0000"/>
                </a:solidFill>
                <a:latin typeface="Times New Roman" pitchFamily="18" charset="0"/>
                <a:cs typeface="Times New Roman" pitchFamily="18" charset="0"/>
              </a:rPr>
              <a:t>d’onde</a:t>
            </a:r>
            <a:r>
              <a:rPr lang="en-US" altLang="zh-CN" sz="2066" dirty="0" smtClean="0">
                <a:solidFill>
                  <a:srgbClr val="FF0000"/>
                </a:solidFill>
                <a:latin typeface="Times New Roman" pitchFamily="18" charset="0"/>
                <a:cs typeface="Times New Roman" pitchFamily="18" charset="0"/>
              </a:rPr>
              <a:t>  à </a:t>
            </a:r>
            <a:r>
              <a:rPr lang="en-US" altLang="zh-CN" sz="2066" dirty="0" err="1" smtClean="0">
                <a:solidFill>
                  <a:srgbClr val="FF0000"/>
                </a:solidFill>
                <a:latin typeface="Times New Roman" pitchFamily="18" charset="0"/>
                <a:cs typeface="Times New Roman" pitchFamily="18" charset="0"/>
              </a:rPr>
              <a:t>l’opération</a:t>
            </a:r>
            <a:endParaRPr lang="fr-FR" altLang="zh-CN" sz="2066" dirty="0" smtClean="0">
              <a:solidFill>
                <a:srgbClr val="FF0000"/>
              </a:solidFill>
              <a:latin typeface="Times New Roman" pitchFamily="18" charset="0"/>
              <a:cs typeface="Times New Roman" pitchFamily="18" charset="0"/>
            </a:endParaRPr>
          </a:p>
        </p:txBody>
      </p:sp>
      <p:sp>
        <p:nvSpPr>
          <p:cNvPr id="55" name="Rectangle 54"/>
          <p:cNvSpPr/>
          <p:nvPr/>
        </p:nvSpPr>
        <p:spPr>
          <a:xfrm>
            <a:off x="1714480" y="5500702"/>
            <a:ext cx="352982" cy="369332"/>
          </a:xfrm>
          <a:prstGeom prst="rect">
            <a:avLst/>
          </a:prstGeom>
        </p:spPr>
        <p:txBody>
          <a:bodyPr wrap="none">
            <a:spAutoFit/>
          </a:bodyPr>
          <a:lstStyle/>
          <a:p>
            <a:r>
              <a:rPr lang="en-US" altLang="zh-CN" dirty="0" smtClean="0">
                <a:solidFill>
                  <a:srgbClr val="FF0000"/>
                </a:solidFill>
                <a:latin typeface="Tahoma" pitchFamily="18" charset="0"/>
                <a:cs typeface="Tahoma" pitchFamily="18" charset="0"/>
              </a:rPr>
              <a:t>^</a:t>
            </a:r>
            <a:endParaRPr lang="fr-FR" dirty="0">
              <a:solidFill>
                <a:srgbClr val="FF0000"/>
              </a:solidFill>
            </a:endParaRPr>
          </a:p>
        </p:txBody>
      </p:sp>
      <p:sp>
        <p:nvSpPr>
          <p:cNvPr id="56" name="Rectangle 55"/>
          <p:cNvSpPr/>
          <p:nvPr/>
        </p:nvSpPr>
        <p:spPr>
          <a:xfrm>
            <a:off x="2857488" y="5929330"/>
            <a:ext cx="774571" cy="400110"/>
          </a:xfrm>
          <a:prstGeom prst="rect">
            <a:avLst/>
          </a:prstGeom>
        </p:spPr>
        <p:txBody>
          <a:bodyPr wrap="none">
            <a:spAutoFit/>
          </a:bodyPr>
          <a:lstStyle/>
          <a:p>
            <a:r>
              <a:rPr lang="en-US" altLang="zh-CN" sz="2000" dirty="0" smtClean="0">
                <a:latin typeface="Times New Roman" pitchFamily="18" charset="0"/>
                <a:cs typeface="Times New Roman" pitchFamily="18" charset="0"/>
              </a:rPr>
              <a:t> </a:t>
            </a:r>
            <a:r>
              <a:rPr lang="en-US" altLang="zh-CN" sz="1400" b="1" dirty="0" smtClean="0">
                <a:solidFill>
                  <a:srgbClr val="FF0000"/>
                </a:solidFill>
                <a:latin typeface="Tahoma" pitchFamily="18" charset="0"/>
                <a:cs typeface="Tahoma" pitchFamily="18" charset="0"/>
              </a:rPr>
              <a:t>− </a:t>
            </a:r>
            <a:r>
              <a:rPr lang="en-US" altLang="zh-CN" sz="1400" b="1" dirty="0" err="1" smtClean="0">
                <a:solidFill>
                  <a:srgbClr val="FF0000"/>
                </a:solidFill>
                <a:latin typeface="Tahoma" pitchFamily="18" charset="0"/>
                <a:cs typeface="Tahoma" pitchFamily="18" charset="0"/>
              </a:rPr>
              <a:t>i</a:t>
            </a:r>
            <a:r>
              <a:rPr lang="en-US" altLang="zh-CN" sz="2000" b="1" i="1" dirty="0" smtClean="0">
                <a:solidFill>
                  <a:srgbClr val="FF0000"/>
                </a:solidFill>
                <a:latin typeface="Times New Roman" pitchFamily="18" charset="0"/>
                <a:cs typeface="Times New Roman" pitchFamily="18" charset="0"/>
              </a:rPr>
              <a:t> ħ </a:t>
            </a:r>
            <a:endParaRPr lang="fr-FR" sz="2000" b="1" dirty="0">
              <a:solidFill>
                <a:srgbClr val="FF0000"/>
              </a:solidFill>
            </a:endParaRPr>
          </a:p>
        </p:txBody>
      </p:sp>
      <p:sp>
        <p:nvSpPr>
          <p:cNvPr id="27034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70348" name="Rectangle 12"/>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7035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70349" name="Picture 1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00430" y="5929331"/>
            <a:ext cx="214314" cy="4694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914902"/>
            <a:ext cx="8429684" cy="5015219"/>
          </a:xfrm>
          <a:prstGeom prst="rect">
            <a:avLst/>
          </a:prstGeom>
        </p:spPr>
        <p:txBody>
          <a:bodyPr wrap="square">
            <a:spAutoFit/>
          </a:bodyPr>
          <a:lstStyle/>
          <a:p>
            <a:pPr>
              <a:tabLst>
                <a:tab pos="266700" algn="l"/>
              </a:tabLst>
            </a:pPr>
            <a:endParaRPr lang="en-US" altLang="zh-CN" sz="2066" dirty="0" smtClean="0">
              <a:solidFill>
                <a:srgbClr val="003366"/>
              </a:solidFill>
              <a:latin typeface="Times New Roman" pitchFamily="18" charset="0"/>
              <a:cs typeface="Times New Roman" pitchFamily="18" charset="0"/>
            </a:endParaRPr>
          </a:p>
          <a:p>
            <a:pPr algn="just">
              <a:tabLst>
                <a:tab pos="266700" algn="l"/>
              </a:tabLst>
            </a:pPr>
            <a:r>
              <a:rPr lang="en-US" altLang="zh-CN" sz="2066" dirty="0" err="1" smtClean="0">
                <a:solidFill>
                  <a:srgbClr val="003366"/>
                </a:solidFill>
                <a:latin typeface="Times New Roman" pitchFamily="18" charset="0"/>
                <a:cs typeface="Times New Roman" pitchFamily="18" charset="0"/>
              </a:rPr>
              <a:t>Lorsqu’une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particule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dans</a:t>
            </a:r>
            <a:r>
              <a:rPr lang="en-US" altLang="zh-CN" sz="2066" dirty="0" smtClean="0">
                <a:solidFill>
                  <a:srgbClr val="003366"/>
                </a:solidFill>
                <a:latin typeface="Times New Roman" pitchFamily="18" charset="0"/>
                <a:cs typeface="Times New Roman" pitchFamily="18" charset="0"/>
              </a:rPr>
              <a:t>  un  </a:t>
            </a:r>
            <a:r>
              <a:rPr lang="en-US" altLang="zh-CN" sz="2066" dirty="0" err="1" smtClean="0">
                <a:solidFill>
                  <a:srgbClr val="003366"/>
                </a:solidFill>
                <a:latin typeface="Times New Roman" pitchFamily="18" charset="0"/>
                <a:cs typeface="Times New Roman" pitchFamily="18" charset="0"/>
              </a:rPr>
              <a:t>état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décrit</a:t>
            </a:r>
            <a:r>
              <a:rPr lang="en-US" altLang="zh-CN" sz="2066" dirty="0" smtClean="0">
                <a:solidFill>
                  <a:srgbClr val="003366"/>
                </a:solidFill>
                <a:latin typeface="Times New Roman" pitchFamily="18" charset="0"/>
                <a:cs typeface="Times New Roman" pitchFamily="18" charset="0"/>
              </a:rPr>
              <a:t>  par  la  </a:t>
            </a:r>
            <a:r>
              <a:rPr lang="en-US" altLang="zh-CN" sz="2066" dirty="0" err="1" smtClean="0">
                <a:solidFill>
                  <a:srgbClr val="003366"/>
                </a:solidFill>
                <a:latin typeface="Times New Roman" pitchFamily="18" charset="0"/>
                <a:cs typeface="Times New Roman" pitchFamily="18" charset="0"/>
              </a:rPr>
              <a:t>fonction</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d’onde</a:t>
            </a:r>
            <a:r>
              <a:rPr lang="en-US" altLang="zh-CN" sz="2066" dirty="0" smtClean="0">
                <a:solidFill>
                  <a:srgbClr val="003366"/>
                </a:solidFill>
                <a:latin typeface="Times New Roman" pitchFamily="18" charset="0"/>
                <a:cs typeface="Times New Roman" pitchFamily="18" charset="0"/>
              </a:rPr>
              <a:t> </a:t>
            </a:r>
            <a:r>
              <a:rPr lang="el-GR" altLang="zh-CN" sz="2066" dirty="0" smtClean="0">
                <a:solidFill>
                  <a:srgbClr val="003366"/>
                </a:solidFill>
                <a:latin typeface="Times New Roman" pitchFamily="18" charset="0"/>
                <a:cs typeface="Times New Roman" pitchFamily="18" charset="0"/>
              </a:rPr>
              <a:t>Ψ</a:t>
            </a:r>
            <a:r>
              <a:rPr lang="en-US" altLang="zh-CN" sz="2066" dirty="0" smtClean="0">
                <a:solidFill>
                  <a:srgbClr val="003366"/>
                </a:solidFill>
                <a:latin typeface="Times New Roman" pitchFamily="18" charset="0"/>
                <a:cs typeface="Times New Roman" pitchFamily="18" charset="0"/>
              </a:rPr>
              <a:t>(</a:t>
            </a:r>
            <a:r>
              <a:rPr lang="en-US" altLang="zh-CN" sz="2066" dirty="0" err="1" smtClean="0">
                <a:solidFill>
                  <a:srgbClr val="003366"/>
                </a:solidFill>
                <a:latin typeface="Times New Roman" pitchFamily="18" charset="0"/>
                <a:cs typeface="Times New Roman" pitchFamily="18" charset="0"/>
              </a:rPr>
              <a:t>x,t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sa</a:t>
            </a:r>
            <a:r>
              <a:rPr lang="en-US" altLang="zh-CN" sz="2066" dirty="0" smtClean="0">
                <a:solidFill>
                  <a:srgbClr val="003366"/>
                </a:solidFill>
                <a:latin typeface="Times New Roman" pitchFamily="18" charset="0"/>
                <a:cs typeface="Times New Roman" pitchFamily="18" charset="0"/>
              </a:rPr>
              <a:t> position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très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incertaine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puisqu’on</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peut</a:t>
            </a:r>
            <a:r>
              <a:rPr lang="en-US" altLang="zh-CN" sz="2066" dirty="0" smtClean="0">
                <a:solidFill>
                  <a:srgbClr val="003366"/>
                </a:solidFill>
                <a:latin typeface="Times New Roman" pitchFamily="18" charset="0"/>
                <a:cs typeface="Times New Roman" pitchFamily="18" charset="0"/>
              </a:rPr>
              <a:t> la </a:t>
            </a:r>
            <a:r>
              <a:rPr lang="en-US" altLang="zh-CN" sz="2066" dirty="0" err="1" smtClean="0">
                <a:solidFill>
                  <a:srgbClr val="003366"/>
                </a:solidFill>
                <a:latin typeface="Times New Roman" pitchFamily="18" charset="0"/>
                <a:cs typeface="Times New Roman" pitchFamily="18" charset="0"/>
              </a:rPr>
              <a:t>détecter</a:t>
            </a:r>
            <a:r>
              <a:rPr lang="en-US" altLang="zh-CN" sz="2066" dirty="0" smtClean="0">
                <a:solidFill>
                  <a:srgbClr val="003366"/>
                </a:solidFill>
                <a:latin typeface="Times New Roman" pitchFamily="18" charset="0"/>
                <a:cs typeface="Times New Roman" pitchFamily="18" charset="0"/>
              </a:rPr>
              <a:t> partout </a:t>
            </a:r>
            <a:r>
              <a:rPr lang="en-US" altLang="zh-CN" sz="2066" dirty="0" err="1" smtClean="0">
                <a:solidFill>
                  <a:srgbClr val="003366"/>
                </a:solidFill>
                <a:latin typeface="Times New Roman" pitchFamily="18" charset="0"/>
                <a:cs typeface="Times New Roman" pitchFamily="18" charset="0"/>
              </a:rPr>
              <a:t>où</a:t>
            </a:r>
            <a:r>
              <a:rPr lang="en-US" altLang="zh-CN" sz="2066" dirty="0" smtClean="0">
                <a:solidFill>
                  <a:srgbClr val="003366"/>
                </a:solidFill>
                <a:latin typeface="Times New Roman" pitchFamily="18" charset="0"/>
                <a:cs typeface="Times New Roman" pitchFamily="18" charset="0"/>
              </a:rPr>
              <a:t> </a:t>
            </a:r>
            <a:r>
              <a:rPr lang="el-GR" altLang="zh-CN" sz="2066" dirty="0" smtClean="0">
                <a:solidFill>
                  <a:srgbClr val="003366"/>
                </a:solidFill>
                <a:latin typeface="Times New Roman" pitchFamily="18" charset="0"/>
                <a:cs typeface="Times New Roman" pitchFamily="18" charset="0"/>
              </a:rPr>
              <a:t>Ψ</a:t>
            </a:r>
            <a:r>
              <a:rPr lang="en-US" altLang="zh-CN" sz="2066" dirty="0" smtClean="0">
                <a:solidFill>
                  <a:srgbClr val="003366"/>
                </a:solidFill>
                <a:latin typeface="Times New Roman" pitchFamily="18" charset="0"/>
                <a:cs typeface="Times New Roman" pitchFamily="18" charset="0"/>
              </a:rPr>
              <a:t>(</a:t>
            </a:r>
            <a:r>
              <a:rPr lang="en-US" altLang="zh-CN" sz="2066" dirty="0" err="1" smtClean="0">
                <a:solidFill>
                  <a:srgbClr val="003366"/>
                </a:solidFill>
                <a:latin typeface="Times New Roman" pitchFamily="18" charset="0"/>
                <a:cs typeface="Times New Roman" pitchFamily="18" charset="0"/>
              </a:rPr>
              <a:t>x,t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non </a:t>
            </a:r>
            <a:r>
              <a:rPr lang="en-US" altLang="zh-CN" sz="2066" dirty="0" err="1" smtClean="0">
                <a:solidFill>
                  <a:srgbClr val="003366"/>
                </a:solidFill>
                <a:latin typeface="Times New Roman" pitchFamily="18" charset="0"/>
                <a:cs typeface="Times New Roman" pitchFamily="18" charset="0"/>
              </a:rPr>
              <a:t>nulle</a:t>
            </a:r>
            <a:endParaRPr lang="en-US" altLang="zh-CN" sz="2066" dirty="0" smtClean="0">
              <a:solidFill>
                <a:srgbClr val="003366"/>
              </a:solidFill>
              <a:latin typeface="Times New Roman" pitchFamily="18" charset="0"/>
              <a:cs typeface="Times New Roman" pitchFamily="18" charset="0"/>
            </a:endParaRPr>
          </a:p>
          <a:p>
            <a:pPr>
              <a:tabLst>
                <a:tab pos="266700" algn="l"/>
              </a:tabLst>
            </a:pPr>
            <a:endParaRPr lang="en-US" altLang="zh-CN" sz="2066" dirty="0" smtClean="0">
              <a:solidFill>
                <a:srgbClr val="003366"/>
              </a:solidFill>
              <a:latin typeface="Times New Roman" pitchFamily="18" charset="0"/>
              <a:cs typeface="Times New Roman" pitchFamily="18" charset="0"/>
            </a:endParaRPr>
          </a:p>
          <a:p>
            <a:pPr>
              <a:tabLst>
                <a:tab pos="266700" algn="l"/>
              </a:tabLst>
            </a:pPr>
            <a:endParaRPr lang="en-US" altLang="zh-CN" sz="2400" dirty="0" smtClean="0">
              <a:solidFill>
                <a:srgbClr val="000000"/>
              </a:solidFill>
              <a:latin typeface="Times New Roman" pitchFamily="18" charset="0"/>
              <a:cs typeface="Times New Roman" pitchFamily="18" charset="0"/>
            </a:endParaRPr>
          </a:p>
          <a:p>
            <a:pPr>
              <a:tabLst>
                <a:tab pos="266700" algn="l"/>
              </a:tabLst>
            </a:pPr>
            <a:endParaRPr lang="en-US" altLang="zh-CN" sz="2066" dirty="0" smtClean="0">
              <a:solidFill>
                <a:srgbClr val="003366"/>
              </a:solidFill>
              <a:latin typeface="Times New Roman" pitchFamily="18" charset="0"/>
              <a:cs typeface="Times New Roman" pitchFamily="18" charset="0"/>
            </a:endParaRPr>
          </a:p>
          <a:p>
            <a:pPr>
              <a:tabLst>
                <a:tab pos="266700" algn="l"/>
              </a:tabLst>
            </a:pPr>
            <a:endParaRPr lang="en-US" altLang="zh-CN" sz="2066" dirty="0" smtClean="0">
              <a:solidFill>
                <a:srgbClr val="003366"/>
              </a:solidFill>
              <a:latin typeface="Times New Roman" pitchFamily="18" charset="0"/>
              <a:cs typeface="Times New Roman" pitchFamily="18" charset="0"/>
            </a:endParaRPr>
          </a:p>
          <a:p>
            <a:pPr>
              <a:tabLst>
                <a:tab pos="266700" algn="l"/>
              </a:tabLst>
            </a:pPr>
            <a:endParaRPr lang="en-US" altLang="zh-CN" sz="2066" dirty="0" smtClean="0">
              <a:solidFill>
                <a:srgbClr val="003366"/>
              </a:solidFill>
              <a:latin typeface="Times New Roman" pitchFamily="18" charset="0"/>
              <a:cs typeface="Times New Roman" pitchFamily="18" charset="0"/>
            </a:endParaRPr>
          </a:p>
          <a:p>
            <a:pPr>
              <a:tabLst>
                <a:tab pos="266700" algn="l"/>
              </a:tabLst>
            </a:pPr>
            <a:r>
              <a:rPr lang="en-US" altLang="zh-CN" sz="2066" u="sng" dirty="0" err="1" smtClean="0">
                <a:solidFill>
                  <a:srgbClr val="003366"/>
                </a:solidFill>
                <a:latin typeface="Times New Roman" pitchFamily="18" charset="0"/>
                <a:cs typeface="Times New Roman" pitchFamily="18" charset="0"/>
              </a:rPr>
              <a:t>Donc</a:t>
            </a:r>
            <a:r>
              <a:rPr lang="en-US" altLang="zh-CN" sz="2066" u="sng" dirty="0" smtClean="0">
                <a:solidFill>
                  <a:srgbClr val="003366"/>
                </a:solidFill>
                <a:latin typeface="Times New Roman" pitchFamily="18" charset="0"/>
                <a:cs typeface="Times New Roman" pitchFamily="18" charset="0"/>
              </a:rPr>
              <a:t> :</a:t>
            </a:r>
          </a:p>
          <a:p>
            <a:pPr>
              <a:tabLst>
                <a:tab pos="266700" algn="l"/>
              </a:tabLst>
            </a:pPr>
            <a:endParaRPr lang="en-US" altLang="zh-CN" sz="2066" dirty="0" smtClean="0">
              <a:solidFill>
                <a:srgbClr val="003366"/>
              </a:solidFill>
              <a:latin typeface="Times New Roman" pitchFamily="18" charset="0"/>
              <a:cs typeface="Times New Roman" pitchFamily="18" charset="0"/>
            </a:endParaRPr>
          </a:p>
          <a:p>
            <a:pPr>
              <a:tabLst>
                <a:tab pos="266700" algn="l"/>
              </a:tabLst>
            </a:pPr>
            <a:endParaRPr lang="en-US" altLang="zh-CN" sz="2066" dirty="0" smtClean="0">
              <a:solidFill>
                <a:srgbClr val="003366"/>
              </a:solidFill>
              <a:latin typeface="Times New Roman" pitchFamily="18" charset="0"/>
              <a:cs typeface="Times New Roman" pitchFamily="18" charset="0"/>
            </a:endParaRPr>
          </a:p>
          <a:p>
            <a:pPr>
              <a:tabLst>
                <a:tab pos="266700" algn="l"/>
              </a:tabLst>
            </a:pPr>
            <a:endParaRPr lang="en-US" altLang="zh-CN" sz="2066" dirty="0" smtClean="0">
              <a:solidFill>
                <a:srgbClr val="003366"/>
              </a:solidFill>
              <a:latin typeface="Times New Roman" pitchFamily="18" charset="0"/>
              <a:cs typeface="Times New Roman" pitchFamily="18" charset="0"/>
            </a:endParaRPr>
          </a:p>
          <a:p>
            <a:pPr>
              <a:tabLst>
                <a:tab pos="266700" algn="l"/>
              </a:tabLst>
            </a:pPr>
            <a:r>
              <a:rPr lang="en-US" altLang="zh-CN" sz="2066" dirty="0" err="1" smtClean="0">
                <a:solidFill>
                  <a:srgbClr val="FF0000"/>
                </a:solidFill>
                <a:latin typeface="Times New Roman" pitchFamily="18" charset="0"/>
                <a:cs typeface="Times New Roman" pitchFamily="18" charset="0"/>
              </a:rPr>
              <a:t>Malgré</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une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connaissance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parfaite</a:t>
            </a:r>
            <a:r>
              <a:rPr lang="en-US" altLang="zh-CN" sz="2066" dirty="0" smtClean="0">
                <a:solidFill>
                  <a:srgbClr val="FF0000"/>
                </a:solidFill>
                <a:latin typeface="Times New Roman" pitchFamily="18" charset="0"/>
                <a:cs typeface="Times New Roman" pitchFamily="18" charset="0"/>
              </a:rPr>
              <a:t>  de  </a:t>
            </a:r>
            <a:r>
              <a:rPr lang="en-US" altLang="zh-CN" sz="2066" dirty="0" err="1" smtClean="0">
                <a:solidFill>
                  <a:srgbClr val="FF0000"/>
                </a:solidFill>
                <a:latin typeface="Times New Roman" pitchFamily="18" charset="0"/>
                <a:cs typeface="Times New Roman" pitchFamily="18" charset="0"/>
              </a:rPr>
              <a:t>l’état</a:t>
            </a:r>
            <a:r>
              <a:rPr lang="en-US" altLang="zh-CN" sz="2066" dirty="0" smtClean="0">
                <a:solidFill>
                  <a:srgbClr val="FF0000"/>
                </a:solidFill>
                <a:latin typeface="Times New Roman" pitchFamily="18" charset="0"/>
                <a:cs typeface="Times New Roman" pitchFamily="18" charset="0"/>
              </a:rPr>
              <a:t>  du  </a:t>
            </a:r>
            <a:r>
              <a:rPr lang="en-US" altLang="zh-CN" sz="2066" dirty="0" err="1" smtClean="0">
                <a:solidFill>
                  <a:srgbClr val="FF0000"/>
                </a:solidFill>
                <a:latin typeface="Times New Roman" pitchFamily="18" charset="0"/>
                <a:cs typeface="Times New Roman" pitchFamily="18" charset="0"/>
              </a:rPr>
              <a:t>système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avant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mesure</a:t>
            </a:r>
            <a:r>
              <a:rPr lang="en-US" altLang="zh-CN" sz="2066" dirty="0" smtClean="0">
                <a:solidFill>
                  <a:srgbClr val="FF0000"/>
                </a:solidFill>
                <a:latin typeface="Times New Roman" pitchFamily="18" charset="0"/>
                <a:cs typeface="Times New Roman" pitchFamily="18" charset="0"/>
              </a:rPr>
              <a:t>  et  des conditions </a:t>
            </a:r>
            <a:r>
              <a:rPr lang="en-US" altLang="zh-CN" sz="2066" dirty="0" err="1" smtClean="0">
                <a:solidFill>
                  <a:srgbClr val="FF0000"/>
                </a:solidFill>
                <a:latin typeface="Times New Roman" pitchFamily="18" charset="0"/>
                <a:cs typeface="Times New Roman" pitchFamily="18" charset="0"/>
              </a:rPr>
              <a:t>d’expérimentation</a:t>
            </a:r>
            <a:r>
              <a:rPr lang="en-US" altLang="zh-CN" sz="2066" dirty="0" smtClean="0">
                <a:solidFill>
                  <a:srgbClr val="FF0000"/>
                </a:solidFill>
                <a:latin typeface="Times New Roman" pitchFamily="18" charset="0"/>
                <a:cs typeface="Times New Roman" pitchFamily="18" charset="0"/>
              </a:rPr>
              <a:t>, le </a:t>
            </a:r>
            <a:r>
              <a:rPr lang="en-US" altLang="zh-CN" sz="2066" dirty="0" err="1" smtClean="0">
                <a:solidFill>
                  <a:srgbClr val="FF0000"/>
                </a:solidFill>
                <a:latin typeface="Times New Roman" pitchFamily="18" charset="0"/>
                <a:cs typeface="Times New Roman" pitchFamily="18" charset="0"/>
              </a:rPr>
              <a:t>résultat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d’une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mesure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est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incertain</a:t>
            </a:r>
            <a:r>
              <a:rPr lang="en-US" altLang="zh-CN" sz="2066" dirty="0" smtClean="0">
                <a:solidFill>
                  <a:srgbClr val="FF0000"/>
                </a:solidFill>
                <a:latin typeface="Times New Roman" pitchFamily="18" charset="0"/>
                <a:cs typeface="Times New Roman" pitchFamily="18" charset="0"/>
              </a:rPr>
              <a:t>.</a:t>
            </a:r>
          </a:p>
        </p:txBody>
      </p:sp>
      <p:sp>
        <p:nvSpPr>
          <p:cNvPr id="5" name="Rectangle 4"/>
          <p:cNvSpPr/>
          <p:nvPr/>
        </p:nvSpPr>
        <p:spPr>
          <a:xfrm>
            <a:off x="571472" y="357166"/>
            <a:ext cx="4572000" cy="306302"/>
          </a:xfrm>
          <a:prstGeom prst="rect">
            <a:avLst/>
          </a:prstGeom>
        </p:spPr>
        <p:txBody>
          <a:bodyPr>
            <a:spAutoFit/>
          </a:bodyPr>
          <a:lstStyle/>
          <a:p>
            <a:pPr>
              <a:lnSpc>
                <a:spcPts val="1600"/>
              </a:lnSpc>
              <a:tabLst>
                <a:tab pos="266700" algn="l"/>
              </a:tabLst>
            </a:pPr>
            <a:r>
              <a:rPr lang="en-US" altLang="zh-CN" sz="2400" dirty="0" smtClean="0">
                <a:solidFill>
                  <a:srgbClr val="FF0000"/>
                </a:solidFill>
                <a:latin typeface="Times New Roman" pitchFamily="18" charset="0"/>
                <a:cs typeface="Times New Roman" pitchFamily="18" charset="0"/>
              </a:rPr>
              <a:t>Position de la </a:t>
            </a:r>
            <a:r>
              <a:rPr lang="en-US" altLang="zh-CN" sz="2400" dirty="0" err="1" smtClean="0">
                <a:solidFill>
                  <a:srgbClr val="FF0000"/>
                </a:solidFill>
                <a:latin typeface="Times New Roman" pitchFamily="18" charset="0"/>
                <a:cs typeface="Times New Roman" pitchFamily="18" charset="0"/>
              </a:rPr>
              <a:t>particule</a:t>
            </a:r>
            <a:r>
              <a:rPr lang="en-US" altLang="zh-CN" dirty="0" smtClean="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85720" y="500042"/>
            <a:ext cx="8358246" cy="5105400"/>
          </a:xfrm>
          <a:prstGeom prst="rect">
            <a:avLst/>
          </a:prstGeom>
          <a:noFill/>
        </p:spPr>
      </p:pic>
      <p:sp>
        <p:nvSpPr>
          <p:cNvPr id="5" name="Freeform 3"/>
          <p:cNvSpPr/>
          <p:nvPr/>
        </p:nvSpPr>
        <p:spPr>
          <a:xfrm>
            <a:off x="3883011" y="5988130"/>
            <a:ext cx="1401825" cy="177292"/>
          </a:xfrm>
          <a:custGeom>
            <a:avLst/>
            <a:gdLst>
              <a:gd name="connsiteX0" fmla="*/ 1048003 w 1401825"/>
              <a:gd name="connsiteY0" fmla="*/ 6350 h 177292"/>
              <a:gd name="connsiteX1" fmla="*/ 1048003 w 1401825"/>
              <a:gd name="connsiteY1" fmla="*/ 47497 h 177292"/>
              <a:gd name="connsiteX2" fmla="*/ 6350 w 1401825"/>
              <a:gd name="connsiteY2" fmla="*/ 47497 h 177292"/>
              <a:gd name="connsiteX3" fmla="*/ 6350 w 1401825"/>
              <a:gd name="connsiteY3" fmla="*/ 129794 h 177292"/>
              <a:gd name="connsiteX4" fmla="*/ 1048003 w 1401825"/>
              <a:gd name="connsiteY4" fmla="*/ 129794 h 177292"/>
              <a:gd name="connsiteX5" fmla="*/ 1048003 w 1401825"/>
              <a:gd name="connsiteY5" fmla="*/ 170942 h 177292"/>
              <a:gd name="connsiteX6" fmla="*/ 1395476 w 1401825"/>
              <a:gd name="connsiteY6" fmla="*/ 88645 h 177292"/>
              <a:gd name="connsiteX7" fmla="*/ 1048003 w 1401825"/>
              <a:gd name="connsiteY7" fmla="*/ 6350 h 1772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401825" h="177292">
                <a:moveTo>
                  <a:pt x="1048003" y="6350"/>
                </a:moveTo>
                <a:lnTo>
                  <a:pt x="1048003" y="47497"/>
                </a:lnTo>
                <a:lnTo>
                  <a:pt x="6350" y="47497"/>
                </a:lnTo>
                <a:lnTo>
                  <a:pt x="6350" y="129794"/>
                </a:lnTo>
                <a:lnTo>
                  <a:pt x="1048003" y="129794"/>
                </a:lnTo>
                <a:lnTo>
                  <a:pt x="1048003" y="170942"/>
                </a:lnTo>
                <a:lnTo>
                  <a:pt x="1395476" y="88645"/>
                </a:lnTo>
                <a:lnTo>
                  <a:pt x="1048003" y="6350"/>
                </a:lnTo>
              </a:path>
            </a:pathLst>
          </a:custGeom>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6" name="TextBox 1"/>
          <p:cNvSpPr txBox="1"/>
          <p:nvPr/>
        </p:nvSpPr>
        <p:spPr>
          <a:xfrm>
            <a:off x="857224" y="5888054"/>
            <a:ext cx="2628900" cy="533400"/>
          </a:xfrm>
          <a:prstGeom prst="rect">
            <a:avLst/>
          </a:prstGeom>
          <a:noFill/>
        </p:spPr>
        <p:txBody>
          <a:bodyPr wrap="none" lIns="0" tIns="0" rIns="0" rtlCol="0">
            <a:spAutoFit/>
          </a:bodyPr>
          <a:lstStyle/>
          <a:p>
            <a:pPr>
              <a:lnSpc>
                <a:spcPts val="1800"/>
              </a:lnSpc>
              <a:tabLst>
                <a:tab pos="901700" algn="l"/>
              </a:tabLst>
            </a:pPr>
            <a:r>
              <a:rPr lang="en-US" altLang="zh-CN" dirty="0" smtClean="0"/>
              <a:t>	</a:t>
            </a:r>
            <a:r>
              <a:rPr lang="en-US" altLang="zh-CN" sz="1997" dirty="0" smtClean="0">
                <a:solidFill>
                  <a:srgbClr val="000000"/>
                </a:solidFill>
                <a:latin typeface="Times New Roman" pitchFamily="18" charset="0"/>
                <a:cs typeface="Times New Roman" pitchFamily="18" charset="0"/>
              </a:rPr>
              <a:t>AVANT</a:t>
            </a:r>
          </a:p>
          <a:p>
            <a:pPr>
              <a:lnSpc>
                <a:spcPts val="2400"/>
              </a:lnSpc>
              <a:tabLst>
                <a:tab pos="901700" algn="l"/>
              </a:tabLst>
            </a:pPr>
            <a:r>
              <a:rPr lang="en-US" altLang="zh-CN" sz="1997" dirty="0" smtClean="0">
                <a:solidFill>
                  <a:srgbClr val="000000"/>
                </a:solidFill>
                <a:latin typeface="Times New Roman" pitchFamily="18" charset="0"/>
                <a:cs typeface="Times New Roman" pitchFamily="18" charset="0"/>
              </a:rPr>
              <a:t>une</a:t>
            </a:r>
            <a:r>
              <a:rPr lang="en-US" altLang="zh-CN" sz="1997" dirty="0" smtClean="0">
                <a:latin typeface="Times New Roman" pitchFamily="18" charset="0"/>
                <a:cs typeface="Times New Roman" pitchFamily="18" charset="0"/>
              </a:rPr>
              <a:t> </a:t>
            </a:r>
            <a:r>
              <a:rPr lang="en-US" altLang="zh-CN" sz="1997" dirty="0" smtClean="0">
                <a:solidFill>
                  <a:srgbClr val="000000"/>
                </a:solidFill>
                <a:latin typeface="Times New Roman" pitchFamily="18" charset="0"/>
                <a:cs typeface="Times New Roman" pitchFamily="18" charset="0"/>
              </a:rPr>
              <a:t>mesure</a:t>
            </a:r>
            <a:r>
              <a:rPr lang="en-US" altLang="zh-CN" sz="1997" dirty="0" smtClean="0">
                <a:latin typeface="Times New Roman" pitchFamily="18" charset="0"/>
                <a:cs typeface="Times New Roman" pitchFamily="18" charset="0"/>
              </a:rPr>
              <a:t> </a:t>
            </a:r>
            <a:r>
              <a:rPr lang="en-US" altLang="zh-CN" sz="1997" dirty="0" smtClean="0">
                <a:solidFill>
                  <a:srgbClr val="000000"/>
                </a:solidFill>
                <a:latin typeface="Times New Roman" pitchFamily="18" charset="0"/>
                <a:cs typeface="Times New Roman" pitchFamily="18" charset="0"/>
              </a:rPr>
              <a:t>de</a:t>
            </a:r>
            <a:r>
              <a:rPr lang="en-US" altLang="zh-CN" sz="1997" dirty="0" smtClean="0">
                <a:latin typeface="Times New Roman" pitchFamily="18" charset="0"/>
                <a:cs typeface="Times New Roman" pitchFamily="18" charset="0"/>
              </a:rPr>
              <a:t> </a:t>
            </a:r>
            <a:r>
              <a:rPr lang="en-US" altLang="zh-CN" sz="1997" dirty="0" smtClean="0">
                <a:solidFill>
                  <a:srgbClr val="000000"/>
                </a:solidFill>
                <a:latin typeface="Times New Roman" pitchFamily="18" charset="0"/>
                <a:cs typeface="Times New Roman" pitchFamily="18" charset="0"/>
              </a:rPr>
              <a:t>position</a:t>
            </a:r>
          </a:p>
        </p:txBody>
      </p:sp>
      <p:sp>
        <p:nvSpPr>
          <p:cNvPr id="7" name="TextBox 1"/>
          <p:cNvSpPr txBox="1"/>
          <p:nvPr/>
        </p:nvSpPr>
        <p:spPr>
          <a:xfrm>
            <a:off x="6762724" y="5913454"/>
            <a:ext cx="1104900" cy="533400"/>
          </a:xfrm>
          <a:prstGeom prst="rect">
            <a:avLst/>
          </a:prstGeom>
          <a:noFill/>
        </p:spPr>
        <p:txBody>
          <a:bodyPr wrap="none" lIns="0" tIns="0" rIns="0" rtlCol="0">
            <a:spAutoFit/>
          </a:bodyPr>
          <a:lstStyle/>
          <a:p>
            <a:pPr>
              <a:lnSpc>
                <a:spcPts val="1800"/>
              </a:lnSpc>
              <a:tabLst>
                <a:tab pos="165100" algn="l"/>
              </a:tabLst>
            </a:pPr>
            <a:r>
              <a:rPr lang="en-US" altLang="zh-CN" dirty="0" smtClean="0"/>
              <a:t>	</a:t>
            </a:r>
            <a:r>
              <a:rPr lang="en-US" altLang="zh-CN" sz="1997" dirty="0" smtClean="0">
                <a:solidFill>
                  <a:srgbClr val="000000"/>
                </a:solidFill>
                <a:latin typeface="Times New Roman" pitchFamily="18" charset="0"/>
                <a:cs typeface="Times New Roman" pitchFamily="18" charset="0"/>
              </a:rPr>
              <a:t>APRES</a:t>
            </a:r>
          </a:p>
          <a:p>
            <a:pPr>
              <a:lnSpc>
                <a:spcPts val="2400"/>
              </a:lnSpc>
              <a:tabLst>
                <a:tab pos="165100" algn="l"/>
              </a:tabLst>
            </a:pPr>
            <a:r>
              <a:rPr lang="en-US" altLang="zh-CN" sz="1997" dirty="0" smtClean="0">
                <a:solidFill>
                  <a:srgbClr val="000000"/>
                </a:solidFill>
                <a:latin typeface="Times New Roman" pitchFamily="18" charset="0"/>
                <a:cs typeface="Times New Roman" pitchFamily="18" charset="0"/>
              </a:rPr>
              <a:t>la</a:t>
            </a:r>
            <a:r>
              <a:rPr lang="en-US" altLang="zh-CN" sz="1997" dirty="0" smtClean="0">
                <a:latin typeface="Times New Roman" pitchFamily="18" charset="0"/>
                <a:cs typeface="Times New Roman" pitchFamily="18" charset="0"/>
              </a:rPr>
              <a:t> </a:t>
            </a:r>
            <a:r>
              <a:rPr lang="en-US" altLang="zh-CN" sz="1997" dirty="0" smtClean="0">
                <a:solidFill>
                  <a:srgbClr val="000000"/>
                </a:solidFill>
                <a:latin typeface="Times New Roman" pitchFamily="18" charset="0"/>
                <a:cs typeface="Times New Roman" pitchFamily="18" charset="0"/>
              </a:rPr>
              <a:t>mesure</a:t>
            </a:r>
          </a:p>
        </p:txBody>
      </p:sp>
      <p:sp>
        <p:nvSpPr>
          <p:cNvPr id="8" name="TextBox 1"/>
          <p:cNvSpPr txBox="1"/>
          <p:nvPr/>
        </p:nvSpPr>
        <p:spPr>
          <a:xfrm>
            <a:off x="4133824" y="5786454"/>
            <a:ext cx="673100" cy="177800"/>
          </a:xfrm>
          <a:prstGeom prst="rect">
            <a:avLst/>
          </a:prstGeom>
          <a:noFill/>
        </p:spPr>
        <p:txBody>
          <a:bodyPr wrap="none" lIns="0" tIns="0" rIns="0" rtlCol="0">
            <a:spAutoFit/>
          </a:bodyPr>
          <a:lstStyle/>
          <a:p>
            <a:pPr>
              <a:lnSpc>
                <a:spcPts val="1400"/>
              </a:lnSpc>
              <a:tabLst/>
            </a:pPr>
            <a:r>
              <a:rPr lang="en-US" altLang="zh-CN" sz="1602" dirty="0" smtClean="0">
                <a:solidFill>
                  <a:srgbClr val="000000"/>
                </a:solidFill>
                <a:latin typeface="Times New Roman" pitchFamily="18" charset="0"/>
                <a:cs typeface="Times New Roman" pitchFamily="18" charset="0"/>
              </a:rPr>
              <a:t>mesure</a:t>
            </a:r>
          </a:p>
        </p:txBody>
      </p:sp>
      <p:sp>
        <p:nvSpPr>
          <p:cNvPr id="9" name="TextBox 1"/>
          <p:cNvSpPr txBox="1"/>
          <p:nvPr/>
        </p:nvSpPr>
        <p:spPr>
          <a:xfrm>
            <a:off x="4929190" y="1285860"/>
            <a:ext cx="800100" cy="228600"/>
          </a:xfrm>
          <a:prstGeom prst="rect">
            <a:avLst/>
          </a:prstGeom>
          <a:noFill/>
        </p:spPr>
        <p:txBody>
          <a:bodyPr wrap="none" lIns="0" tIns="0" rIns="0" rtlCol="0">
            <a:spAutoFit/>
          </a:bodyPr>
          <a:lstStyle/>
          <a:p>
            <a:pPr>
              <a:lnSpc>
                <a:spcPts val="1800"/>
              </a:lnSpc>
              <a:tabLst/>
            </a:pPr>
            <a:r>
              <a:rPr lang="en-US" altLang="zh-CN" sz="1997" dirty="0" smtClean="0">
                <a:solidFill>
                  <a:srgbClr val="000000"/>
                </a:solidFill>
                <a:latin typeface="Times New Roman" pitchFamily="18" charset="0"/>
                <a:cs typeface="Times New Roman" pitchFamily="18" charset="0"/>
              </a:rPr>
              <a:t>Photo</a:t>
            </a:r>
            <a:r>
              <a:rPr lang="en-US" altLang="zh-CN" sz="1997" dirty="0" smtClean="0">
                <a:latin typeface="Times New Roman" pitchFamily="18" charset="0"/>
                <a:cs typeface="Times New Roman" pitchFamily="18" charset="0"/>
              </a:rPr>
              <a:t> </a:t>
            </a:r>
            <a:r>
              <a:rPr lang="en-US" altLang="zh-CN" sz="1997" dirty="0" smtClean="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381000" y="785794"/>
            <a:ext cx="8262966" cy="5105400"/>
          </a:xfrm>
          <a:prstGeom prst="rect">
            <a:avLst/>
          </a:prstGeom>
          <a:noFill/>
        </p:spPr>
      </p:pic>
      <p:sp>
        <p:nvSpPr>
          <p:cNvPr id="5" name="TextBox 1"/>
          <p:cNvSpPr txBox="1"/>
          <p:nvPr/>
        </p:nvSpPr>
        <p:spPr>
          <a:xfrm>
            <a:off x="2004194" y="2714620"/>
            <a:ext cx="4353756" cy="276999"/>
          </a:xfrm>
          <a:prstGeom prst="rect">
            <a:avLst/>
          </a:prstGeom>
          <a:noFill/>
        </p:spPr>
        <p:txBody>
          <a:bodyPr wrap="none" lIns="0" tIns="0" rIns="0" rtlCol="0">
            <a:spAutoFit/>
          </a:bodyPr>
          <a:lstStyle/>
          <a:p>
            <a:pPr>
              <a:lnSpc>
                <a:spcPts val="1800"/>
              </a:lnSpc>
              <a:tabLst/>
            </a:pPr>
            <a:r>
              <a:rPr lang="en-US" altLang="zh-CN" dirty="0" smtClean="0">
                <a:solidFill>
                  <a:srgbClr val="000000"/>
                </a:solidFill>
                <a:latin typeface="Times New Roman" pitchFamily="18" charset="0"/>
                <a:cs typeface="Times New Roman" pitchFamily="18" charset="0"/>
              </a:rPr>
              <a:t>Même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mesure,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même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fonction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d’onde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initiale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t>
            </a:r>
          </a:p>
        </p:txBody>
      </p:sp>
      <p:sp>
        <p:nvSpPr>
          <p:cNvPr id="6" name="Freeform 3"/>
          <p:cNvSpPr/>
          <p:nvPr/>
        </p:nvSpPr>
        <p:spPr>
          <a:xfrm>
            <a:off x="4168763" y="6131006"/>
            <a:ext cx="1401825" cy="177292"/>
          </a:xfrm>
          <a:custGeom>
            <a:avLst/>
            <a:gdLst>
              <a:gd name="connsiteX0" fmla="*/ 1048003 w 1401825"/>
              <a:gd name="connsiteY0" fmla="*/ 6350 h 177292"/>
              <a:gd name="connsiteX1" fmla="*/ 1048003 w 1401825"/>
              <a:gd name="connsiteY1" fmla="*/ 47497 h 177292"/>
              <a:gd name="connsiteX2" fmla="*/ 6350 w 1401825"/>
              <a:gd name="connsiteY2" fmla="*/ 47497 h 177292"/>
              <a:gd name="connsiteX3" fmla="*/ 6350 w 1401825"/>
              <a:gd name="connsiteY3" fmla="*/ 129794 h 177292"/>
              <a:gd name="connsiteX4" fmla="*/ 1048003 w 1401825"/>
              <a:gd name="connsiteY4" fmla="*/ 129794 h 177292"/>
              <a:gd name="connsiteX5" fmla="*/ 1048003 w 1401825"/>
              <a:gd name="connsiteY5" fmla="*/ 170942 h 177292"/>
              <a:gd name="connsiteX6" fmla="*/ 1395476 w 1401825"/>
              <a:gd name="connsiteY6" fmla="*/ 88645 h 177292"/>
              <a:gd name="connsiteX7" fmla="*/ 1048003 w 1401825"/>
              <a:gd name="connsiteY7" fmla="*/ 6350 h 1772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401825" h="177292">
                <a:moveTo>
                  <a:pt x="1048003" y="6350"/>
                </a:moveTo>
                <a:lnTo>
                  <a:pt x="1048003" y="47497"/>
                </a:lnTo>
                <a:lnTo>
                  <a:pt x="6350" y="47497"/>
                </a:lnTo>
                <a:lnTo>
                  <a:pt x="6350" y="129794"/>
                </a:lnTo>
                <a:lnTo>
                  <a:pt x="1048003" y="129794"/>
                </a:lnTo>
                <a:lnTo>
                  <a:pt x="1048003" y="170942"/>
                </a:lnTo>
                <a:lnTo>
                  <a:pt x="1395476" y="88645"/>
                </a:lnTo>
                <a:lnTo>
                  <a:pt x="1048003" y="6350"/>
                </a:lnTo>
              </a:path>
            </a:pathLst>
          </a:custGeom>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7" name="TextBox 1"/>
          <p:cNvSpPr txBox="1"/>
          <p:nvPr/>
        </p:nvSpPr>
        <p:spPr>
          <a:xfrm>
            <a:off x="1142976" y="6030930"/>
            <a:ext cx="2628900" cy="533400"/>
          </a:xfrm>
          <a:prstGeom prst="rect">
            <a:avLst/>
          </a:prstGeom>
          <a:noFill/>
        </p:spPr>
        <p:txBody>
          <a:bodyPr wrap="none" lIns="0" tIns="0" rIns="0" rtlCol="0">
            <a:spAutoFit/>
          </a:bodyPr>
          <a:lstStyle/>
          <a:p>
            <a:pPr>
              <a:lnSpc>
                <a:spcPts val="1800"/>
              </a:lnSpc>
              <a:tabLst>
                <a:tab pos="901700" algn="l"/>
              </a:tabLst>
            </a:pPr>
            <a:r>
              <a:rPr lang="en-US" altLang="zh-CN" dirty="0" smtClean="0"/>
              <a:t>	</a:t>
            </a:r>
            <a:r>
              <a:rPr lang="en-US" altLang="zh-CN" sz="1997" dirty="0" smtClean="0">
                <a:solidFill>
                  <a:srgbClr val="000000"/>
                </a:solidFill>
                <a:latin typeface="Times New Roman" pitchFamily="18" charset="0"/>
                <a:cs typeface="Times New Roman" pitchFamily="18" charset="0"/>
              </a:rPr>
              <a:t>AVANT</a:t>
            </a:r>
          </a:p>
          <a:p>
            <a:pPr>
              <a:lnSpc>
                <a:spcPts val="2400"/>
              </a:lnSpc>
              <a:tabLst>
                <a:tab pos="901700" algn="l"/>
              </a:tabLst>
            </a:pPr>
            <a:r>
              <a:rPr lang="en-US" altLang="zh-CN" sz="1997" dirty="0" smtClean="0">
                <a:solidFill>
                  <a:srgbClr val="000000"/>
                </a:solidFill>
                <a:latin typeface="Times New Roman" pitchFamily="18" charset="0"/>
                <a:cs typeface="Times New Roman" pitchFamily="18" charset="0"/>
              </a:rPr>
              <a:t>une</a:t>
            </a:r>
            <a:r>
              <a:rPr lang="en-US" altLang="zh-CN" sz="1997" dirty="0" smtClean="0">
                <a:latin typeface="Times New Roman" pitchFamily="18" charset="0"/>
                <a:cs typeface="Times New Roman" pitchFamily="18" charset="0"/>
              </a:rPr>
              <a:t> </a:t>
            </a:r>
            <a:r>
              <a:rPr lang="en-US" altLang="zh-CN" sz="1997" dirty="0" smtClean="0">
                <a:solidFill>
                  <a:srgbClr val="000000"/>
                </a:solidFill>
                <a:latin typeface="Times New Roman" pitchFamily="18" charset="0"/>
                <a:cs typeface="Times New Roman" pitchFamily="18" charset="0"/>
              </a:rPr>
              <a:t>mesure</a:t>
            </a:r>
            <a:r>
              <a:rPr lang="en-US" altLang="zh-CN" sz="1997" dirty="0" smtClean="0">
                <a:latin typeface="Times New Roman" pitchFamily="18" charset="0"/>
                <a:cs typeface="Times New Roman" pitchFamily="18" charset="0"/>
              </a:rPr>
              <a:t> </a:t>
            </a:r>
            <a:r>
              <a:rPr lang="en-US" altLang="zh-CN" sz="1997" dirty="0" smtClean="0">
                <a:solidFill>
                  <a:srgbClr val="000000"/>
                </a:solidFill>
                <a:latin typeface="Times New Roman" pitchFamily="18" charset="0"/>
                <a:cs typeface="Times New Roman" pitchFamily="18" charset="0"/>
              </a:rPr>
              <a:t>de</a:t>
            </a:r>
            <a:r>
              <a:rPr lang="en-US" altLang="zh-CN" sz="1997" dirty="0" smtClean="0">
                <a:latin typeface="Times New Roman" pitchFamily="18" charset="0"/>
                <a:cs typeface="Times New Roman" pitchFamily="18" charset="0"/>
              </a:rPr>
              <a:t> </a:t>
            </a:r>
            <a:r>
              <a:rPr lang="en-US" altLang="zh-CN" sz="1997" dirty="0" smtClean="0">
                <a:solidFill>
                  <a:srgbClr val="000000"/>
                </a:solidFill>
                <a:latin typeface="Times New Roman" pitchFamily="18" charset="0"/>
                <a:cs typeface="Times New Roman" pitchFamily="18" charset="0"/>
              </a:rPr>
              <a:t>position</a:t>
            </a:r>
          </a:p>
        </p:txBody>
      </p:sp>
      <p:sp>
        <p:nvSpPr>
          <p:cNvPr id="8" name="TextBox 1"/>
          <p:cNvSpPr txBox="1"/>
          <p:nvPr/>
        </p:nvSpPr>
        <p:spPr>
          <a:xfrm>
            <a:off x="7048476" y="6056330"/>
            <a:ext cx="1104900" cy="533400"/>
          </a:xfrm>
          <a:prstGeom prst="rect">
            <a:avLst/>
          </a:prstGeom>
          <a:noFill/>
        </p:spPr>
        <p:txBody>
          <a:bodyPr wrap="none" lIns="0" tIns="0" rIns="0" rtlCol="0">
            <a:spAutoFit/>
          </a:bodyPr>
          <a:lstStyle/>
          <a:p>
            <a:pPr>
              <a:lnSpc>
                <a:spcPts val="1800"/>
              </a:lnSpc>
              <a:tabLst>
                <a:tab pos="165100" algn="l"/>
              </a:tabLst>
            </a:pPr>
            <a:r>
              <a:rPr lang="en-US" altLang="zh-CN" dirty="0" smtClean="0"/>
              <a:t>	</a:t>
            </a:r>
            <a:r>
              <a:rPr lang="en-US" altLang="zh-CN" sz="1997" dirty="0" smtClean="0">
                <a:solidFill>
                  <a:srgbClr val="000000"/>
                </a:solidFill>
                <a:latin typeface="Times New Roman" pitchFamily="18" charset="0"/>
                <a:cs typeface="Times New Roman" pitchFamily="18" charset="0"/>
              </a:rPr>
              <a:t>APRES</a:t>
            </a:r>
          </a:p>
          <a:p>
            <a:pPr>
              <a:lnSpc>
                <a:spcPts val="2400"/>
              </a:lnSpc>
              <a:tabLst>
                <a:tab pos="165100" algn="l"/>
              </a:tabLst>
            </a:pPr>
            <a:r>
              <a:rPr lang="en-US" altLang="zh-CN" sz="1997" dirty="0" smtClean="0">
                <a:solidFill>
                  <a:srgbClr val="000000"/>
                </a:solidFill>
                <a:latin typeface="Times New Roman" pitchFamily="18" charset="0"/>
                <a:cs typeface="Times New Roman" pitchFamily="18" charset="0"/>
              </a:rPr>
              <a:t>la</a:t>
            </a:r>
            <a:r>
              <a:rPr lang="en-US" altLang="zh-CN" sz="1997" dirty="0" smtClean="0">
                <a:latin typeface="Times New Roman" pitchFamily="18" charset="0"/>
                <a:cs typeface="Times New Roman" pitchFamily="18" charset="0"/>
              </a:rPr>
              <a:t> </a:t>
            </a:r>
            <a:r>
              <a:rPr lang="en-US" altLang="zh-CN" sz="1997" dirty="0" smtClean="0">
                <a:solidFill>
                  <a:srgbClr val="000000"/>
                </a:solidFill>
                <a:latin typeface="Times New Roman" pitchFamily="18" charset="0"/>
                <a:cs typeface="Times New Roman" pitchFamily="18" charset="0"/>
              </a:rPr>
              <a:t>mesure</a:t>
            </a:r>
          </a:p>
        </p:txBody>
      </p:sp>
      <p:sp>
        <p:nvSpPr>
          <p:cNvPr id="9" name="TextBox 1"/>
          <p:cNvSpPr txBox="1"/>
          <p:nvPr/>
        </p:nvSpPr>
        <p:spPr>
          <a:xfrm>
            <a:off x="4419576" y="5929330"/>
            <a:ext cx="673100" cy="177800"/>
          </a:xfrm>
          <a:prstGeom prst="rect">
            <a:avLst/>
          </a:prstGeom>
          <a:noFill/>
        </p:spPr>
        <p:txBody>
          <a:bodyPr wrap="none" lIns="0" tIns="0" rIns="0" rtlCol="0">
            <a:spAutoFit/>
          </a:bodyPr>
          <a:lstStyle/>
          <a:p>
            <a:pPr>
              <a:lnSpc>
                <a:spcPts val="1400"/>
              </a:lnSpc>
              <a:tabLst/>
            </a:pPr>
            <a:r>
              <a:rPr lang="en-US" altLang="zh-CN" sz="1602" dirty="0" smtClean="0">
                <a:solidFill>
                  <a:srgbClr val="000000"/>
                </a:solidFill>
                <a:latin typeface="Times New Roman" pitchFamily="18" charset="0"/>
                <a:cs typeface="Times New Roman" pitchFamily="18" charset="0"/>
              </a:rPr>
              <a:t>mesure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42852"/>
            <a:ext cx="8429684" cy="5496376"/>
          </a:xfrm>
          <a:prstGeom prst="rect">
            <a:avLst/>
          </a:prstGeom>
          <a:noFill/>
        </p:spPr>
        <p:txBody>
          <a:bodyPr wrap="square" lIns="0" tIns="0" rIns="0" rtlCol="0">
            <a:spAutoFit/>
          </a:bodyPr>
          <a:lstStyle/>
          <a:p>
            <a:pPr>
              <a:lnSpc>
                <a:spcPts val="3100"/>
              </a:lnSpc>
              <a:tabLst>
                <a:tab pos="342900" algn="l"/>
                <a:tab pos="355600" algn="l"/>
                <a:tab pos="393700" algn="l"/>
                <a:tab pos="1511300" algn="l"/>
                <a:tab pos="6134100" algn="l"/>
              </a:tabLst>
            </a:pPr>
            <a:r>
              <a:rPr lang="en-US" altLang="zh-CN" dirty="0" smtClean="0"/>
              <a:t>				</a:t>
            </a:r>
            <a:r>
              <a:rPr lang="en-US" altLang="zh-CN" sz="3388" b="1" i="1" dirty="0" smtClean="0">
                <a:solidFill>
                  <a:srgbClr val="B28700"/>
                </a:solidFill>
                <a:latin typeface="Times New Roman" pitchFamily="18" charset="0"/>
                <a:cs typeface="Times New Roman" pitchFamily="18" charset="0"/>
              </a:rPr>
              <a:t>Rappel</a:t>
            </a:r>
            <a:r>
              <a:rPr lang="en-US" altLang="zh-CN" sz="3388" dirty="0" smtClean="0">
                <a:latin typeface="Times New Roman" pitchFamily="18" charset="0"/>
                <a:cs typeface="Times New Roman" pitchFamily="18" charset="0"/>
              </a:rPr>
              <a:t> </a:t>
            </a:r>
            <a:r>
              <a:rPr lang="en-US" altLang="zh-CN" sz="3388" b="1" i="1" dirty="0" err="1" smtClean="0">
                <a:solidFill>
                  <a:srgbClr val="B28700"/>
                </a:solidFill>
                <a:latin typeface="Times New Roman" pitchFamily="18" charset="0"/>
                <a:cs typeface="Times New Roman" pitchFamily="18" charset="0"/>
              </a:rPr>
              <a:t>sur</a:t>
            </a:r>
            <a:r>
              <a:rPr lang="en-US" altLang="zh-CN" sz="3388" dirty="0" smtClean="0">
                <a:latin typeface="Times New Roman" pitchFamily="18" charset="0"/>
                <a:cs typeface="Times New Roman" pitchFamily="18" charset="0"/>
              </a:rPr>
              <a:t> </a:t>
            </a:r>
            <a:r>
              <a:rPr lang="en-US" altLang="zh-CN" sz="3388" b="1" i="1" dirty="0" smtClean="0">
                <a:solidFill>
                  <a:srgbClr val="B28700"/>
                </a:solidFill>
                <a:latin typeface="Times New Roman" pitchFamily="18" charset="0"/>
                <a:cs typeface="Times New Roman" pitchFamily="18" charset="0"/>
              </a:rPr>
              <a:t>les</a:t>
            </a:r>
            <a:r>
              <a:rPr lang="en-US" altLang="zh-CN" sz="3388" dirty="0" smtClean="0">
                <a:latin typeface="Times New Roman" pitchFamily="18" charset="0"/>
                <a:cs typeface="Times New Roman" pitchFamily="18" charset="0"/>
              </a:rPr>
              <a:t> </a:t>
            </a:r>
            <a:r>
              <a:rPr lang="en-US" altLang="zh-CN" sz="3388" b="1" i="1" dirty="0" err="1" smtClean="0">
                <a:solidFill>
                  <a:srgbClr val="B28700"/>
                </a:solidFill>
                <a:latin typeface="Times New Roman" pitchFamily="18" charset="0"/>
                <a:cs typeface="Times New Roman" pitchFamily="18" charset="0"/>
              </a:rPr>
              <a:t>postulats</a:t>
            </a:r>
            <a:endParaRPr lang="en-US" altLang="zh-CN" dirty="0" smtClean="0"/>
          </a:p>
          <a:p>
            <a:pPr>
              <a:lnSpc>
                <a:spcPts val="1000"/>
              </a:lnSpc>
            </a:pPr>
            <a:endParaRPr lang="en-US" altLang="zh-CN" dirty="0" smtClean="0"/>
          </a:p>
          <a:p>
            <a:pPr>
              <a:lnSpc>
                <a:spcPts val="1000"/>
              </a:lnSpc>
            </a:pPr>
            <a:endParaRPr lang="en-US" altLang="zh-CN" dirty="0" smtClean="0"/>
          </a:p>
          <a:p>
            <a:pPr>
              <a:lnSpc>
                <a:spcPts val="2300"/>
              </a:lnSpc>
              <a:tabLst>
                <a:tab pos="342900" algn="l"/>
                <a:tab pos="355600" algn="l"/>
                <a:tab pos="393700" algn="l"/>
                <a:tab pos="1511300" algn="l"/>
                <a:tab pos="6134100" algn="l"/>
              </a:tabLst>
            </a:pPr>
            <a:r>
              <a:rPr lang="en-US" altLang="zh-CN" dirty="0" smtClean="0"/>
              <a:t>		</a:t>
            </a:r>
            <a:r>
              <a:rPr lang="en-US" altLang="zh-CN" sz="2066" dirty="0" smtClean="0">
                <a:solidFill>
                  <a:srgbClr val="FF0000"/>
                </a:solidFill>
                <a:latin typeface="Times New Roman" pitchFamily="18" charset="0"/>
                <a:cs typeface="Times New Roman" pitchFamily="18" charset="0"/>
              </a:rPr>
              <a:t>Postulat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1</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Etat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quantique</a:t>
            </a:r>
          </a:p>
          <a:p>
            <a:pPr>
              <a:lnSpc>
                <a:spcPts val="2700"/>
              </a:lnSpc>
              <a:tabLst>
                <a:tab pos="342900" algn="l"/>
                <a:tab pos="355600" algn="l"/>
                <a:tab pos="393700" algn="l"/>
                <a:tab pos="1511300" algn="l"/>
                <a:tab pos="6134100" algn="l"/>
              </a:tabLst>
            </a:pP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vecteur</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l’espace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Hilbert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fonctions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carré</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sommable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représenté</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par</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une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fonction</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à</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valeur</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complexe</a:t>
            </a:r>
          </a:p>
          <a:p>
            <a:pPr>
              <a:lnSpc>
                <a:spcPts val="2500"/>
              </a:lnSpc>
              <a:tabLst>
                <a:tab pos="342900" algn="l"/>
                <a:tab pos="355600" algn="l"/>
                <a:tab pos="393700" algn="l"/>
                <a:tab pos="1511300" algn="l"/>
                <a:tab pos="6134100" algn="l"/>
              </a:tabLst>
            </a:pPr>
            <a:r>
              <a:rPr lang="en-US" altLang="zh-CN" sz="2066" dirty="0" smtClean="0">
                <a:solidFill>
                  <a:srgbClr val="003366"/>
                </a:solidFill>
                <a:latin typeface="Times New Roman" pitchFamily="18" charset="0"/>
                <a:cs typeface="Times New Roman" pitchFamily="18" charset="0"/>
              </a:rPr>
              <a:t>Produit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scalaire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Probabilité</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transition</a:t>
            </a:r>
          </a:p>
          <a:p>
            <a:pPr>
              <a:lnSpc>
                <a:spcPts val="2500"/>
              </a:lnSpc>
              <a:tabLst>
                <a:tab pos="342900" algn="l"/>
                <a:tab pos="355600" algn="l"/>
                <a:tab pos="393700" algn="l"/>
                <a:tab pos="1511300" algn="l"/>
                <a:tab pos="6134100" algn="l"/>
              </a:tabLst>
            </a:pPr>
            <a:r>
              <a:rPr lang="en-US" altLang="zh-CN" dirty="0" smtClean="0"/>
              <a:t>	</a:t>
            </a:r>
            <a:r>
              <a:rPr lang="fr-FR" dirty="0" smtClean="0"/>
              <a:t> </a:t>
            </a:r>
          </a:p>
          <a:p>
            <a:pPr>
              <a:lnSpc>
                <a:spcPts val="1900"/>
              </a:lnSpc>
              <a:tabLst>
                <a:tab pos="342900" algn="l"/>
                <a:tab pos="355600" algn="l"/>
                <a:tab pos="393700" algn="l"/>
                <a:tab pos="1511300" algn="l"/>
                <a:tab pos="6134100" algn="l"/>
              </a:tabLst>
            </a:pPr>
            <a:r>
              <a:rPr lang="fr-FR" dirty="0" smtClean="0"/>
              <a:t>                                                           </a:t>
            </a:r>
            <a:r>
              <a:rPr lang="fr-FR" altLang="zh-CN" sz="2066" dirty="0" smtClean="0">
                <a:solidFill>
                  <a:srgbClr val="003366"/>
                </a:solidFill>
                <a:latin typeface="Times New Roman" pitchFamily="18" charset="0"/>
                <a:cs typeface="Times New Roman" pitchFamily="18" charset="0"/>
              </a:rPr>
              <a:t>P (</a:t>
            </a:r>
            <a:r>
              <a:rPr lang="en-US" altLang="zh-CN" sz="2066" dirty="0" smtClean="0">
                <a:solidFill>
                  <a:srgbClr val="003366"/>
                </a:solidFill>
                <a:latin typeface="Tahoma" pitchFamily="18" charset="0"/>
                <a:cs typeface="Tahoma" pitchFamily="18" charset="0"/>
              </a:rPr>
              <a:t>Ψ</a:t>
            </a:r>
            <a:r>
              <a:rPr lang="fr-FR" altLang="zh-CN" sz="2066" dirty="0" smtClean="0">
                <a:solidFill>
                  <a:srgbClr val="003366"/>
                </a:solidFill>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Φ</a:t>
            </a:r>
            <a:r>
              <a:rPr lang="fr-FR" altLang="zh-CN" sz="2066" dirty="0" smtClean="0">
                <a:solidFill>
                  <a:srgbClr val="003366"/>
                </a:solidFill>
                <a:latin typeface="Times New Roman" pitchFamily="18" charset="0"/>
                <a:cs typeface="Times New Roman" pitchFamily="18" charset="0"/>
              </a:rPr>
              <a:t>) = |(</a:t>
            </a:r>
            <a:r>
              <a:rPr lang="en-US" altLang="zh-CN" sz="2066" dirty="0" smtClean="0">
                <a:solidFill>
                  <a:srgbClr val="003366"/>
                </a:solidFill>
                <a:latin typeface="Tahoma" pitchFamily="18" charset="0"/>
                <a:cs typeface="Tahoma" pitchFamily="18" charset="0"/>
              </a:rPr>
              <a:t>Ψ</a:t>
            </a:r>
            <a:r>
              <a:rPr lang="fr-FR" altLang="zh-CN" sz="2066" dirty="0" smtClean="0">
                <a:solidFill>
                  <a:srgbClr val="003366"/>
                </a:solidFill>
                <a:latin typeface="Times New Roman" pitchFamily="18" charset="0"/>
                <a:cs typeface="Times New Roman" pitchFamily="18" charset="0"/>
              </a:rPr>
              <a:t> , </a:t>
            </a:r>
            <a:r>
              <a:rPr lang="en-US" altLang="zh-CN" sz="2066" dirty="0" smtClean="0">
                <a:solidFill>
                  <a:srgbClr val="003366"/>
                </a:solidFill>
                <a:latin typeface="Tahoma" pitchFamily="18" charset="0"/>
                <a:cs typeface="Tahoma" pitchFamily="18" charset="0"/>
              </a:rPr>
              <a:t>Φ</a:t>
            </a:r>
            <a:r>
              <a:rPr lang="fr-FR" altLang="zh-CN" sz="2066" dirty="0" smtClean="0">
                <a:solidFill>
                  <a:srgbClr val="003366"/>
                </a:solidFill>
                <a:latin typeface="Times New Roman" pitchFamily="18" charset="0"/>
                <a:cs typeface="Times New Roman" pitchFamily="18" charset="0"/>
              </a:rPr>
              <a:t>)|</a:t>
            </a:r>
            <a:endParaRPr lang="en-US" altLang="zh-CN" sz="2066" dirty="0" smtClean="0">
              <a:solidFill>
                <a:srgbClr val="003366"/>
              </a:solidFill>
              <a:latin typeface="Times New Roman" pitchFamily="18" charset="0"/>
              <a:cs typeface="Times New Roman" pitchFamily="18" charset="0"/>
            </a:endParaRPr>
          </a:p>
          <a:p>
            <a:pPr>
              <a:lnSpc>
                <a:spcPts val="1000"/>
              </a:lnSpc>
            </a:pPr>
            <a:endParaRPr lang="en-US" altLang="zh-CN" dirty="0" smtClean="0"/>
          </a:p>
          <a:p>
            <a:pPr>
              <a:lnSpc>
                <a:spcPts val="1000"/>
              </a:lnSpc>
            </a:pPr>
            <a:endParaRPr lang="en-US" altLang="zh-CN" dirty="0" smtClean="0"/>
          </a:p>
          <a:p>
            <a:pPr>
              <a:lnSpc>
                <a:spcPts val="2800"/>
              </a:lnSpc>
              <a:tabLst>
                <a:tab pos="342900" algn="l"/>
                <a:tab pos="355600" algn="l"/>
                <a:tab pos="393700" algn="l"/>
                <a:tab pos="1511300" algn="l"/>
                <a:tab pos="6134100" algn="l"/>
              </a:tabLst>
            </a:pPr>
            <a:r>
              <a:rPr lang="en-US" altLang="zh-CN" dirty="0" smtClean="0"/>
              <a:t>	</a:t>
            </a:r>
            <a:r>
              <a:rPr lang="en-US" altLang="zh-CN" sz="2066" dirty="0" smtClean="0">
                <a:solidFill>
                  <a:srgbClr val="FF0000"/>
                </a:solidFill>
                <a:latin typeface="Times New Roman" pitchFamily="18" charset="0"/>
                <a:cs typeface="Times New Roman" pitchFamily="18" charset="0"/>
              </a:rPr>
              <a:t>Postulat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2</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Mesure,</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observable</a:t>
            </a:r>
          </a:p>
          <a:p>
            <a:pPr>
              <a:lnSpc>
                <a:spcPts val="2700"/>
              </a:lnSpc>
              <a:tabLst>
                <a:tab pos="342900" algn="l"/>
                <a:tab pos="355600" algn="l"/>
                <a:tab pos="393700" algn="l"/>
                <a:tab pos="1511300" algn="l"/>
                <a:tab pos="6134100" algn="l"/>
              </a:tabLst>
            </a:pPr>
            <a:r>
              <a:rPr lang="en-US" altLang="zh-CN" sz="2066" dirty="0" smtClean="0">
                <a:solidFill>
                  <a:srgbClr val="003366"/>
                </a:solidFill>
                <a:latin typeface="Times New Roman" pitchFamily="18" charset="0"/>
                <a:cs typeface="Times New Roman" pitchFamily="18" charset="0"/>
              </a:rPr>
              <a:t>Grandeur</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physique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Opérateur</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auto-</a:t>
            </a:r>
            <a:r>
              <a:rPr lang="en-US" altLang="zh-CN" sz="2066" dirty="0" err="1" smtClean="0">
                <a:solidFill>
                  <a:srgbClr val="003366"/>
                </a:solidFill>
                <a:latin typeface="Times New Roman" pitchFamily="18" charset="0"/>
                <a:cs typeface="Times New Roman" pitchFamily="18" charset="0"/>
              </a:rPr>
              <a:t>adjoint</a:t>
            </a:r>
            <a:r>
              <a:rPr lang="en-US" altLang="zh-CN" sz="2066" dirty="0" smtClean="0">
                <a:solidFill>
                  <a:srgbClr val="003366"/>
                </a:solidFill>
                <a:latin typeface="Times New Roman" pitchFamily="18" charset="0"/>
                <a:cs typeface="Times New Roman" pitchFamily="18" charset="0"/>
              </a:rPr>
              <a:t> </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Â</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(observable)</a:t>
            </a:r>
          </a:p>
          <a:p>
            <a:pPr>
              <a:lnSpc>
                <a:spcPts val="2700"/>
              </a:lnSpc>
              <a:tabLst>
                <a:tab pos="342900" algn="l"/>
                <a:tab pos="355600" algn="l"/>
                <a:tab pos="393700" algn="l"/>
                <a:tab pos="1511300" algn="l"/>
                <a:tab pos="6134100" algn="l"/>
              </a:tabLst>
            </a:pPr>
            <a:r>
              <a:rPr lang="en-US" altLang="zh-CN" sz="2066" dirty="0" smtClean="0">
                <a:solidFill>
                  <a:srgbClr val="003366"/>
                </a:solidFill>
                <a:latin typeface="Times New Roman" pitchFamily="18" charset="0"/>
                <a:cs typeface="Times New Roman" pitchFamily="18" charset="0"/>
              </a:rPr>
              <a:t>Valeurs</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propres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  </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Â</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solidFill>
                  <a:srgbClr val="003366"/>
                </a:solidFill>
                <a:latin typeface="Times New Roman" pitchFamily="18" charset="0"/>
                <a:cs typeface="Times New Roman" pitchFamily="18" charset="0"/>
              </a:rPr>
              <a:t>résultats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la</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mesure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a:t>
            </a:r>
            <a:r>
              <a:rPr lang="en-US" altLang="zh-CN" sz="2066" dirty="0" smtClean="0">
                <a:solidFill>
                  <a:srgbClr val="003366"/>
                </a:solidFill>
                <a:latin typeface="Times New Roman" pitchFamily="18" charset="0"/>
                <a:cs typeface="Times New Roman" pitchFamily="18" charset="0"/>
              </a:rPr>
              <a:t>,</a:t>
            </a:r>
          </a:p>
          <a:p>
            <a:pPr>
              <a:lnSpc>
                <a:spcPts val="2700"/>
              </a:lnSpc>
              <a:tabLst>
                <a:tab pos="342900" algn="l"/>
                <a:tab pos="355600" algn="l"/>
                <a:tab pos="393700" algn="l"/>
                <a:tab pos="1511300" algn="l"/>
                <a:tab pos="6134100" algn="l"/>
              </a:tabLst>
            </a:pPr>
            <a:r>
              <a:rPr lang="en-US" altLang="zh-CN" sz="2066" dirty="0" smtClean="0">
                <a:solidFill>
                  <a:srgbClr val="003366"/>
                </a:solidFill>
                <a:latin typeface="Times New Roman" pitchFamily="18" charset="0"/>
                <a:cs typeface="Times New Roman" pitchFamily="18" charset="0"/>
              </a:rPr>
              <a:t>Vecteurs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propres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Â</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solidFill>
                  <a:srgbClr val="003366"/>
                </a:solidFill>
                <a:latin typeface="Times New Roman" pitchFamily="18" charset="0"/>
                <a:cs typeface="Times New Roman" pitchFamily="18" charset="0"/>
              </a:rPr>
              <a:t>états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quantiques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correspondants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à</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ces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mesures.</a:t>
            </a:r>
          </a:p>
          <a:p>
            <a:pPr>
              <a:lnSpc>
                <a:spcPts val="1000"/>
              </a:lnSpc>
            </a:pPr>
            <a:endParaRPr lang="en-US" altLang="zh-CN" dirty="0" smtClean="0"/>
          </a:p>
          <a:p>
            <a:pPr>
              <a:lnSpc>
                <a:spcPts val="2100"/>
              </a:lnSpc>
              <a:tabLst>
                <a:tab pos="342900" algn="l"/>
                <a:tab pos="355600" algn="l"/>
                <a:tab pos="393700" algn="l"/>
                <a:tab pos="1511300" algn="l"/>
                <a:tab pos="6134100" algn="l"/>
              </a:tabLst>
            </a:pPr>
            <a:r>
              <a:rPr lang="en-US" altLang="zh-CN" sz="2066" dirty="0" smtClean="0">
                <a:solidFill>
                  <a:srgbClr val="003366"/>
                </a:solidFill>
                <a:latin typeface="Times New Roman" pitchFamily="18" charset="0"/>
                <a:cs typeface="Times New Roman" pitchFamily="18" charset="0"/>
              </a:rPr>
              <a:t>Valeur</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moyenne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 </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dans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l’état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&lt;</a:t>
            </a:r>
            <a:r>
              <a:rPr lang="en-US" altLang="zh-CN" sz="2066" dirty="0" smtClean="0">
                <a:solidFill>
                  <a:srgbClr val="003366"/>
                </a:solidFill>
                <a:latin typeface="Tahoma" pitchFamily="18" charset="0"/>
                <a:cs typeface="Tahoma" pitchFamily="18" charset="0"/>
              </a:rPr>
              <a:t>A&gt;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 </a:t>
            </a:r>
            <a:r>
              <a:rPr lang="en-US" altLang="zh-CN" sz="2066" dirty="0" smtClean="0">
                <a:solidFill>
                  <a:srgbClr val="003366"/>
                </a:solidFill>
                <a:latin typeface="Tahoma" pitchFamily="18" charset="0"/>
                <a:cs typeface="Tahoma" pitchFamily="18" charset="0"/>
              </a:rPr>
              <a:t>Ψ,ÂΨ)</a:t>
            </a:r>
          </a:p>
          <a:p>
            <a:pPr>
              <a:lnSpc>
                <a:spcPts val="1000"/>
              </a:lnSpc>
            </a:pPr>
            <a:endParaRPr lang="en-US" altLang="zh-CN" dirty="0" smtClean="0"/>
          </a:p>
          <a:p>
            <a:pPr>
              <a:lnSpc>
                <a:spcPts val="1000"/>
              </a:lnSpc>
            </a:pPr>
            <a:endParaRPr lang="en-US" altLang="zh-CN" dirty="0" smtClean="0"/>
          </a:p>
          <a:p>
            <a:pPr>
              <a:lnSpc>
                <a:spcPts val="2000"/>
              </a:lnSpc>
              <a:tabLst>
                <a:tab pos="342900" algn="l"/>
                <a:tab pos="355600" algn="l"/>
                <a:tab pos="393700" algn="l"/>
                <a:tab pos="1511300" algn="l"/>
                <a:tab pos="6134100" algn="l"/>
              </a:tabLst>
            </a:pPr>
            <a:r>
              <a:rPr lang="en-US" altLang="zh-CN" dirty="0" smtClean="0"/>
              <a:t>			</a:t>
            </a:r>
            <a:r>
              <a:rPr lang="en-US" altLang="zh-CN" sz="2066" dirty="0" smtClean="0">
                <a:solidFill>
                  <a:srgbClr val="FF0000"/>
                </a:solidFill>
                <a:latin typeface="Times New Roman" pitchFamily="18" charset="0"/>
                <a:cs typeface="Times New Roman" pitchFamily="18" charset="0"/>
              </a:rPr>
              <a:t>Postulat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3</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Évolution</a:t>
            </a:r>
            <a:r>
              <a:rPr lang="en-US" altLang="zh-CN" sz="2066" dirty="0" smtClean="0">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temporelle</a:t>
            </a:r>
          </a:p>
          <a:p>
            <a:pPr>
              <a:lnSpc>
                <a:spcPts val="2800"/>
              </a:lnSpc>
              <a:tabLst>
                <a:tab pos="342900" algn="l"/>
                <a:tab pos="355600" algn="l"/>
                <a:tab pos="393700" algn="l"/>
                <a:tab pos="1511300" algn="l"/>
                <a:tab pos="6134100" algn="l"/>
              </a:tabLst>
            </a:pPr>
            <a:r>
              <a:rPr lang="en-US" altLang="zh-CN" sz="2066" dirty="0" smtClean="0">
                <a:solidFill>
                  <a:srgbClr val="003366"/>
                </a:solidFill>
                <a:latin typeface="Tahoma" pitchFamily="18" charset="0"/>
                <a:cs typeface="Tahoma" pitchFamily="18" charset="0"/>
              </a:rPr>
              <a:t>H</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est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l’observable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associée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à</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l’énergie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totale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contenue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dans</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le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système.</a:t>
            </a:r>
          </a:p>
        </p:txBody>
      </p:sp>
      <p:sp>
        <p:nvSpPr>
          <p:cNvPr id="3" name="TextBox 1"/>
          <p:cNvSpPr txBox="1"/>
          <p:nvPr/>
        </p:nvSpPr>
        <p:spPr>
          <a:xfrm>
            <a:off x="571472" y="6286520"/>
            <a:ext cx="5739905" cy="302647"/>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imes New Roman" pitchFamily="18" charset="0"/>
                <a:cs typeface="Times New Roman" pitchFamily="18" charset="0"/>
              </a:rPr>
              <a:t>Mécanique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classique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  </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Mécanique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quantique</a:t>
            </a:r>
          </a:p>
        </p:txBody>
      </p:sp>
      <p:sp>
        <p:nvSpPr>
          <p:cNvPr id="4" name="TextBox 1"/>
          <p:cNvSpPr txBox="1"/>
          <p:nvPr/>
        </p:nvSpPr>
        <p:spPr>
          <a:xfrm>
            <a:off x="4143372" y="5857892"/>
            <a:ext cx="2235200" cy="241300"/>
          </a:xfrm>
          <a:prstGeom prst="rect">
            <a:avLst/>
          </a:prstGeom>
          <a:noFill/>
        </p:spPr>
        <p:txBody>
          <a:bodyPr wrap="none" lIns="0" tIns="0" rIns="0" rtlCol="0">
            <a:spAutoFit/>
          </a:bodyPr>
          <a:lstStyle/>
          <a:p>
            <a:pPr>
              <a:lnSpc>
                <a:spcPts val="1900"/>
              </a:lnSpc>
              <a:tabLst/>
            </a:pPr>
            <a:r>
              <a:rPr lang="en-US" altLang="zh-CN" sz="2066" dirty="0" smtClean="0">
                <a:solidFill>
                  <a:srgbClr val="003366"/>
                </a:solidFill>
                <a:latin typeface="Times New Roman" pitchFamily="18" charset="0"/>
                <a:cs typeface="Times New Roman" pitchFamily="18" charset="0"/>
              </a:rPr>
              <a:t>Eq.</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Schrödinger</a:t>
            </a:r>
          </a:p>
        </p:txBody>
      </p:sp>
      <p:sp>
        <p:nvSpPr>
          <p:cNvPr id="5" name="TextBox 1"/>
          <p:cNvSpPr txBox="1"/>
          <p:nvPr/>
        </p:nvSpPr>
        <p:spPr>
          <a:xfrm>
            <a:off x="2928926" y="5715016"/>
            <a:ext cx="1000132" cy="302647"/>
          </a:xfrm>
          <a:prstGeom prst="rect">
            <a:avLst/>
          </a:prstGeom>
          <a:noFill/>
        </p:spPr>
        <p:txBody>
          <a:bodyPr wrap="square" lIns="0" tIns="0" rIns="0" rtlCol="0">
            <a:spAutoFit/>
          </a:bodyPr>
          <a:lstStyle/>
          <a:p>
            <a:pPr>
              <a:lnSpc>
                <a:spcPts val="2000"/>
              </a:lnSpc>
              <a:tabLst/>
            </a:pPr>
            <a:r>
              <a:rPr lang="en-US" altLang="zh-CN" sz="2066" dirty="0" smtClean="0">
                <a:solidFill>
                  <a:srgbClr val="003366"/>
                </a:solidFill>
                <a:latin typeface="Tahoma" pitchFamily="18" charset="0"/>
                <a:cs typeface="Tahoma" pitchFamily="18" charset="0"/>
              </a:rPr>
              <a:t>=H</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Ψ</a:t>
            </a:r>
          </a:p>
        </p:txBody>
      </p:sp>
      <p:sp>
        <p:nvSpPr>
          <p:cNvPr id="6" name="TextBox 1"/>
          <p:cNvSpPr txBox="1"/>
          <p:nvPr/>
        </p:nvSpPr>
        <p:spPr>
          <a:xfrm>
            <a:off x="2428860" y="5572140"/>
            <a:ext cx="355600" cy="609600"/>
          </a:xfrm>
          <a:prstGeom prst="rect">
            <a:avLst/>
          </a:prstGeom>
          <a:noFill/>
        </p:spPr>
        <p:txBody>
          <a:bodyPr wrap="none" lIns="0" tIns="0" rIns="0" rtlCol="0">
            <a:spAutoFit/>
          </a:bodyPr>
          <a:lstStyle/>
          <a:p>
            <a:pPr>
              <a:lnSpc>
                <a:spcPts val="2000"/>
              </a:lnSpc>
              <a:tabLst>
                <a:tab pos="50800" algn="l"/>
              </a:tabLst>
            </a:pPr>
            <a:r>
              <a:rPr lang="en-US" altLang="zh-CN" sz="2066" u="sng" dirty="0" smtClean="0">
                <a:solidFill>
                  <a:srgbClr val="003366"/>
                </a:solidFill>
                <a:latin typeface="Tahoma" pitchFamily="18" charset="0"/>
                <a:cs typeface="Tahoma" pitchFamily="18" charset="0"/>
              </a:rPr>
              <a:t>∂Ψ</a:t>
            </a:r>
          </a:p>
          <a:p>
            <a:pPr>
              <a:lnSpc>
                <a:spcPts val="2700"/>
              </a:lnSpc>
              <a:tabLst>
                <a:tab pos="50800" algn="l"/>
              </a:tabLst>
            </a:pPr>
            <a:r>
              <a:rPr lang="en-US" altLang="zh-CN" dirty="0" smtClean="0"/>
              <a:t>	</a:t>
            </a:r>
            <a:r>
              <a:rPr lang="en-US" altLang="zh-CN" sz="2066" dirty="0" smtClean="0">
                <a:solidFill>
                  <a:srgbClr val="003366"/>
                </a:solidFill>
                <a:latin typeface="Tahoma" pitchFamily="18" charset="0"/>
                <a:cs typeface="Tahoma" pitchFamily="18" charset="0"/>
              </a:rPr>
              <a:t>∂t</a:t>
            </a:r>
          </a:p>
        </p:txBody>
      </p:sp>
      <p:sp>
        <p:nvSpPr>
          <p:cNvPr id="7" name="TextBox 1"/>
          <p:cNvSpPr txBox="1"/>
          <p:nvPr/>
        </p:nvSpPr>
        <p:spPr>
          <a:xfrm>
            <a:off x="2071670" y="5690618"/>
            <a:ext cx="571504" cy="310150"/>
          </a:xfrm>
          <a:prstGeom prst="rect">
            <a:avLst/>
          </a:prstGeom>
          <a:noFill/>
        </p:spPr>
        <p:txBody>
          <a:bodyPr wrap="square" lIns="0" tIns="0" rIns="0" rtlCol="0">
            <a:spAutoFit/>
          </a:bodyPr>
          <a:lstStyle/>
          <a:p>
            <a:pPr>
              <a:lnSpc>
                <a:spcPts val="1900"/>
              </a:lnSpc>
              <a:tabLst/>
            </a:pPr>
            <a:r>
              <a:rPr lang="en-US" altLang="zh-CN" sz="2066" dirty="0" err="1" smtClean="0">
                <a:solidFill>
                  <a:srgbClr val="003366"/>
                </a:solidFill>
                <a:latin typeface="Tahoma" pitchFamily="18" charset="0"/>
                <a:cs typeface="Tahoma" pitchFamily="18" charset="0"/>
              </a:rPr>
              <a:t>i</a:t>
            </a:r>
            <a:r>
              <a:rPr lang="en-US" sz="2400" b="1" i="1" dirty="0" smtClean="0">
                <a:solidFill>
                  <a:srgbClr val="C00000"/>
                </a:solidFill>
              </a:rPr>
              <a:t> </a:t>
            </a:r>
            <a:r>
              <a:rPr lang="en-US" altLang="zh-CN" sz="2066" i="1" dirty="0" smtClean="0">
                <a:solidFill>
                  <a:srgbClr val="003366"/>
                </a:solidFill>
                <a:latin typeface="Times New Roman" pitchFamily="18" charset="0"/>
                <a:cs typeface="Times New Roman" pitchFamily="18" charset="0"/>
              </a:rPr>
              <a:t>ħ</a:t>
            </a:r>
          </a:p>
        </p:txBody>
      </p:sp>
      <p:sp>
        <p:nvSpPr>
          <p:cNvPr id="8" name="Rectangle 7"/>
          <p:cNvSpPr/>
          <p:nvPr/>
        </p:nvSpPr>
        <p:spPr>
          <a:xfrm>
            <a:off x="3004572" y="5500702"/>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9" name="Rectangle 8"/>
          <p:cNvSpPr/>
          <p:nvPr/>
        </p:nvSpPr>
        <p:spPr>
          <a:xfrm>
            <a:off x="5572132" y="2285992"/>
            <a:ext cx="282450" cy="307777"/>
          </a:xfrm>
          <a:prstGeom prst="rect">
            <a:avLst/>
          </a:prstGeom>
        </p:spPr>
        <p:txBody>
          <a:bodyPr wrap="none">
            <a:spAutoFit/>
          </a:bodyPr>
          <a:lstStyle/>
          <a:p>
            <a:r>
              <a:rPr lang="en-US" altLang="zh-CN" sz="1400" dirty="0" smtClean="0">
                <a:solidFill>
                  <a:srgbClr val="003366"/>
                </a:solidFill>
                <a:latin typeface="Tahoma" pitchFamily="18" charset="0"/>
                <a:cs typeface="Tahoma" pitchFamily="18" charset="0"/>
              </a:rPr>
              <a:t>2</a:t>
            </a:r>
            <a:endParaRPr lang="fr-FR" sz="1400" dirty="0"/>
          </a:p>
        </p:txBody>
      </p:sp>
      <p:sp>
        <p:nvSpPr>
          <p:cNvPr id="11" name="Rectangle 10"/>
          <p:cNvSpPr/>
          <p:nvPr/>
        </p:nvSpPr>
        <p:spPr>
          <a:xfrm>
            <a:off x="6343620" y="6429396"/>
            <a:ext cx="300082" cy="369332"/>
          </a:xfrm>
          <a:prstGeom prst="rect">
            <a:avLst/>
          </a:prstGeom>
        </p:spPr>
        <p:txBody>
          <a:bodyPr wrap="none">
            <a:spAutoFit/>
          </a:bodyPr>
          <a:lstStyle/>
          <a:p>
            <a:r>
              <a:rPr lang="en-US" altLang="zh-CN" i="1" dirty="0" smtClean="0">
                <a:solidFill>
                  <a:srgbClr val="003366"/>
                </a:solidFill>
                <a:latin typeface="Times New Roman" pitchFamily="18" charset="0"/>
                <a:cs typeface="Times New Roman" pitchFamily="18" charset="0"/>
              </a:rPr>
              <a:t>ħ</a:t>
            </a:r>
            <a:endParaRPr lang="fr-FR" dirty="0"/>
          </a:p>
        </p:txBody>
      </p:sp>
      <p:sp>
        <p:nvSpPr>
          <p:cNvPr id="12" name="Rectangle 11"/>
          <p:cNvSpPr/>
          <p:nvPr/>
        </p:nvSpPr>
        <p:spPr>
          <a:xfrm>
            <a:off x="6286512" y="6221576"/>
            <a:ext cx="941283" cy="707886"/>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 </a:t>
            </a:r>
            <a:r>
              <a:rPr lang="fr-FR" altLang="zh-CN" sz="2000" dirty="0" smtClean="0">
                <a:solidFill>
                  <a:srgbClr val="003366"/>
                </a:solidFill>
                <a:latin typeface="Times New Roman" pitchFamily="18" charset="0"/>
                <a:cs typeface="Times New Roman" pitchFamily="18" charset="0"/>
              </a:rPr>
              <a:t>[  ,  ]</a:t>
            </a:r>
          </a:p>
          <a:p>
            <a:endParaRPr lang="fr-FR" sz="2000" dirty="0"/>
          </a:p>
        </p:txBody>
      </p:sp>
      <p:sp>
        <p:nvSpPr>
          <p:cNvPr id="13" name="Rectangle 12"/>
          <p:cNvSpPr/>
          <p:nvPr/>
        </p:nvSpPr>
        <p:spPr>
          <a:xfrm>
            <a:off x="289928" y="5000636"/>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4" name="Rectangle 13"/>
          <p:cNvSpPr/>
          <p:nvPr/>
        </p:nvSpPr>
        <p:spPr>
          <a:xfrm>
            <a:off x="6235522" y="6143644"/>
            <a:ext cx="479618" cy="369332"/>
          </a:xfrm>
          <a:prstGeom prst="rect">
            <a:avLst/>
          </a:prstGeom>
        </p:spPr>
        <p:txBody>
          <a:bodyPr wrap="none">
            <a:spAutoFit/>
          </a:bodyPr>
          <a:lstStyle/>
          <a:p>
            <a:r>
              <a:rPr lang="en-US" altLang="zh-CN" dirty="0" smtClean="0">
                <a:latin typeface="Times New Roman" pitchFamily="18" charset="0"/>
                <a:cs typeface="Times New Roman" pitchFamily="18" charset="0"/>
              </a:rPr>
              <a:t> </a:t>
            </a:r>
            <a:r>
              <a:rPr lang="en-US" altLang="zh-CN" sz="1200" dirty="0" smtClean="0">
                <a:solidFill>
                  <a:srgbClr val="003366"/>
                </a:solidFill>
                <a:latin typeface="Tahoma" pitchFamily="18" charset="0"/>
                <a:cs typeface="Tahoma" pitchFamily="18" charset="0"/>
              </a:rPr>
              <a:t>−</a:t>
            </a:r>
            <a:r>
              <a:rPr lang="en-US" altLang="zh-CN" dirty="0" err="1" smtClean="0">
                <a:solidFill>
                  <a:srgbClr val="003366"/>
                </a:solidFill>
                <a:latin typeface="Tahoma" pitchFamily="18" charset="0"/>
                <a:cs typeface="Tahoma" pitchFamily="18" charset="0"/>
              </a:rPr>
              <a:t>i</a:t>
            </a:r>
            <a:r>
              <a:rPr lang="en-US" altLang="zh-CN" dirty="0" smtClean="0">
                <a:solidFill>
                  <a:srgbClr val="003366"/>
                </a:solidFill>
                <a:latin typeface="Tahoma" pitchFamily="18" charset="0"/>
                <a:cs typeface="Tahoma" pitchFamily="18" charset="0"/>
              </a:rPr>
              <a:t> </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724187"/>
            <a:ext cx="8429684" cy="5205143"/>
          </a:xfrm>
          <a:prstGeom prst="rect">
            <a:avLst/>
          </a:prstGeom>
        </p:spPr>
        <p:txBody>
          <a:bodyPr wrap="square">
            <a:spAutoFit/>
          </a:bodyPr>
          <a:lstStyle/>
          <a:p>
            <a:pPr>
              <a:lnSpc>
                <a:spcPts val="1600"/>
              </a:lnSpc>
              <a:tabLst>
                <a:tab pos="431800" algn="l"/>
                <a:tab pos="698500" algn="l"/>
                <a:tab pos="889000" algn="l"/>
                <a:tab pos="1130300" algn="l"/>
              </a:tabLst>
            </a:pPr>
            <a:r>
              <a:rPr lang="en-US" altLang="zh-CN" sz="2066" dirty="0" err="1" smtClean="0">
                <a:solidFill>
                  <a:srgbClr val="003366"/>
                </a:solidFill>
                <a:latin typeface="Times New Roman" pitchFamily="18" charset="0"/>
                <a:cs typeface="Times New Roman" pitchFamily="18" charset="0"/>
              </a:rPr>
              <a:t>Efforçons</a:t>
            </a:r>
            <a:r>
              <a:rPr lang="en-US" altLang="zh-CN" sz="2066" dirty="0" smtClean="0">
                <a:solidFill>
                  <a:srgbClr val="003366"/>
                </a:solidFill>
                <a:latin typeface="Times New Roman" pitchFamily="18" charset="0"/>
                <a:cs typeface="Times New Roman" pitchFamily="18" charset="0"/>
              </a:rPr>
              <a:t>-nous  de </a:t>
            </a:r>
            <a:r>
              <a:rPr lang="en-US" altLang="zh-CN" sz="2066" dirty="0" err="1" smtClean="0">
                <a:solidFill>
                  <a:srgbClr val="003366"/>
                </a:solidFill>
                <a:latin typeface="Times New Roman" pitchFamily="18" charset="0"/>
                <a:cs typeface="Times New Roman" pitchFamily="18" charset="0"/>
              </a:rPr>
              <a:t>bien</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comprendre</a:t>
            </a:r>
            <a:r>
              <a:rPr lang="en-US" altLang="zh-CN" sz="2066" dirty="0" smtClean="0">
                <a:solidFill>
                  <a:srgbClr val="003366"/>
                </a:solidFill>
                <a:latin typeface="Times New Roman" pitchFamily="18" charset="0"/>
                <a:cs typeface="Times New Roman" pitchFamily="18" charset="0"/>
              </a:rPr>
              <a:t> les implications :</a:t>
            </a:r>
          </a:p>
          <a:p>
            <a:pPr>
              <a:lnSpc>
                <a:spcPts val="1000"/>
              </a:lnSpc>
            </a:pPr>
            <a:endParaRPr lang="en-US" altLang="zh-CN" sz="2066" dirty="0" smtClean="0">
              <a:solidFill>
                <a:srgbClr val="003366"/>
              </a:solidFill>
              <a:latin typeface="Times New Roman" pitchFamily="18" charset="0"/>
              <a:cs typeface="Times New Roman" pitchFamily="18" charset="0"/>
            </a:endParaRPr>
          </a:p>
          <a:p>
            <a:pPr>
              <a:lnSpc>
                <a:spcPts val="2500"/>
              </a:lnSpc>
              <a:tabLst>
                <a:tab pos="431800" algn="l"/>
                <a:tab pos="698500" algn="l"/>
                <a:tab pos="889000" algn="l"/>
                <a:tab pos="1130300" algn="l"/>
              </a:tabLst>
            </a:pPr>
            <a:endParaRPr lang="en-US" altLang="zh-CN" sz="2066" dirty="0" smtClean="0">
              <a:solidFill>
                <a:srgbClr val="003366"/>
              </a:solidFill>
              <a:latin typeface="Times New Roman" pitchFamily="18" charset="0"/>
              <a:cs typeface="Times New Roman" pitchFamily="18" charset="0"/>
            </a:endParaRPr>
          </a:p>
          <a:p>
            <a:pPr algn="just">
              <a:tabLst>
                <a:tab pos="431800" algn="l"/>
                <a:tab pos="698500" algn="l"/>
                <a:tab pos="889000" algn="l"/>
                <a:tab pos="1130300" algn="l"/>
              </a:tabLst>
            </a:pPr>
            <a:r>
              <a:rPr lang="en-US" altLang="zh-CN" sz="2066" dirty="0" smtClean="0">
                <a:solidFill>
                  <a:srgbClr val="003366"/>
                </a:solidFill>
                <a:latin typeface="Times New Roman" pitchFamily="18" charset="0"/>
                <a:cs typeface="Times New Roman" pitchFamily="18" charset="0"/>
              </a:rPr>
              <a:t>au </a:t>
            </a:r>
            <a:r>
              <a:rPr lang="en-US" altLang="zh-CN" sz="2066" dirty="0" err="1" smtClean="0">
                <a:solidFill>
                  <a:srgbClr val="003366"/>
                </a:solidFill>
                <a:latin typeface="Times New Roman" pitchFamily="18" charset="0"/>
                <a:cs typeface="Times New Roman" pitchFamily="18" charset="0"/>
              </a:rPr>
              <a:t>départ</a:t>
            </a:r>
            <a:r>
              <a:rPr lang="en-US" altLang="zh-CN" sz="2066" dirty="0" smtClean="0">
                <a:solidFill>
                  <a:srgbClr val="003366"/>
                </a:solidFill>
                <a:latin typeface="Times New Roman" pitchFamily="18" charset="0"/>
                <a:cs typeface="Times New Roman" pitchFamily="18" charset="0"/>
              </a:rPr>
              <a:t> la position de la </a:t>
            </a:r>
            <a:r>
              <a:rPr lang="en-US" altLang="zh-CN" sz="2066" dirty="0" err="1" smtClean="0">
                <a:solidFill>
                  <a:srgbClr val="003366"/>
                </a:solidFill>
                <a:latin typeface="Times New Roman" pitchFamily="18" charset="0"/>
                <a:cs typeface="Times New Roman" pitchFamily="18" charset="0"/>
              </a:rPr>
              <a:t>particule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mal </a:t>
            </a:r>
            <a:r>
              <a:rPr lang="en-US" altLang="zh-CN" sz="2066" dirty="0" err="1" smtClean="0">
                <a:solidFill>
                  <a:srgbClr val="003366"/>
                </a:solidFill>
                <a:latin typeface="Times New Roman" pitchFamily="18" charset="0"/>
                <a:cs typeface="Times New Roman" pitchFamily="18" charset="0"/>
              </a:rPr>
              <a:t>connue</a:t>
            </a:r>
            <a:r>
              <a:rPr lang="en-US" altLang="zh-CN" sz="2066" dirty="0" smtClean="0">
                <a:solidFill>
                  <a:srgbClr val="003366"/>
                </a:solidFill>
                <a:latin typeface="Times New Roman" pitchFamily="18" charset="0"/>
                <a:cs typeface="Times New Roman" pitchFamily="18" charset="0"/>
              </a:rPr>
              <a:t>. La </a:t>
            </a:r>
            <a:r>
              <a:rPr lang="en-US" altLang="zh-CN" sz="2066" dirty="0" err="1" smtClean="0">
                <a:solidFill>
                  <a:srgbClr val="003366"/>
                </a:solidFill>
                <a:latin typeface="Times New Roman" pitchFamily="18" charset="0"/>
                <a:cs typeface="Times New Roman" pitchFamily="18" charset="0"/>
              </a:rPr>
              <a:t>mesure</a:t>
            </a:r>
            <a:r>
              <a:rPr lang="en-US" altLang="zh-CN" sz="2066" dirty="0" smtClean="0">
                <a:solidFill>
                  <a:srgbClr val="003366"/>
                </a:solidFill>
                <a:latin typeface="Times New Roman" pitchFamily="18" charset="0"/>
                <a:cs typeface="Times New Roman" pitchFamily="18" charset="0"/>
              </a:rPr>
              <a:t> nous en </a:t>
            </a:r>
            <a:r>
              <a:rPr lang="en-US" altLang="zh-CN" sz="2066" dirty="0" err="1" smtClean="0">
                <a:solidFill>
                  <a:srgbClr val="003366"/>
                </a:solidFill>
                <a:latin typeface="Times New Roman" pitchFamily="18" charset="0"/>
                <a:cs typeface="Times New Roman" pitchFamily="18" charset="0"/>
              </a:rPr>
              <a:t>donne</a:t>
            </a:r>
            <a:endParaRPr lang="en-US" altLang="zh-CN" sz="2066" dirty="0" smtClean="0">
              <a:solidFill>
                <a:srgbClr val="003366"/>
              </a:solidFill>
              <a:latin typeface="Times New Roman" pitchFamily="18" charset="0"/>
              <a:cs typeface="Times New Roman" pitchFamily="18" charset="0"/>
            </a:endParaRPr>
          </a:p>
          <a:p>
            <a:pPr algn="just">
              <a:tabLst>
                <a:tab pos="431800" algn="l"/>
                <a:tab pos="698500" algn="l"/>
                <a:tab pos="889000" algn="l"/>
                <a:tab pos="1130300" algn="l"/>
              </a:tabLst>
            </a:pPr>
            <a:r>
              <a:rPr lang="en-US" altLang="zh-CN" sz="2066" dirty="0" err="1" smtClean="0">
                <a:solidFill>
                  <a:srgbClr val="003366"/>
                </a:solidFill>
                <a:latin typeface="Times New Roman" pitchFamily="18" charset="0"/>
                <a:cs typeface="Times New Roman" pitchFamily="18" charset="0"/>
              </a:rPr>
              <a:t>une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valeur</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précise</a:t>
            </a:r>
            <a:r>
              <a:rPr lang="en-US" altLang="zh-CN" sz="2066" dirty="0" smtClean="0">
                <a:solidFill>
                  <a:srgbClr val="003366"/>
                </a:solidFill>
                <a:latin typeface="Times New Roman" pitchFamily="18" charset="0"/>
                <a:cs typeface="Times New Roman" pitchFamily="18" charset="0"/>
              </a:rPr>
              <a:t>, nous </a:t>
            </a:r>
            <a:r>
              <a:rPr lang="en-US" altLang="zh-CN" sz="2066" dirty="0" err="1" smtClean="0">
                <a:solidFill>
                  <a:srgbClr val="003366"/>
                </a:solidFill>
                <a:latin typeface="Times New Roman" pitchFamily="18" charset="0"/>
                <a:cs typeface="Times New Roman" pitchFamily="18" charset="0"/>
              </a:rPr>
              <a:t>avons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donc</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gagné</a:t>
            </a:r>
            <a:r>
              <a:rPr lang="en-US" altLang="zh-CN" sz="2066" dirty="0" smtClean="0">
                <a:solidFill>
                  <a:srgbClr val="003366"/>
                </a:solidFill>
                <a:latin typeface="Times New Roman" pitchFamily="18" charset="0"/>
                <a:cs typeface="Times New Roman" pitchFamily="18" charset="0"/>
              </a:rPr>
              <a:t> en </a:t>
            </a:r>
            <a:r>
              <a:rPr lang="en-US" altLang="zh-CN" sz="2066" dirty="0" err="1" smtClean="0">
                <a:solidFill>
                  <a:srgbClr val="003366"/>
                </a:solidFill>
                <a:latin typeface="Times New Roman" pitchFamily="18" charset="0"/>
                <a:cs typeface="Times New Roman" pitchFamily="18" charset="0"/>
              </a:rPr>
              <a:t>connaissance</a:t>
            </a:r>
            <a:r>
              <a:rPr lang="en-US" altLang="zh-CN" sz="2066" dirty="0" smtClean="0">
                <a:solidFill>
                  <a:srgbClr val="003366"/>
                </a:solidFill>
                <a:latin typeface="Times New Roman" pitchFamily="18" charset="0"/>
                <a:cs typeface="Times New Roman" pitchFamily="18" charset="0"/>
              </a:rPr>
              <a:t>. Par </a:t>
            </a:r>
            <a:r>
              <a:rPr lang="en-US" altLang="zh-CN" sz="2066" dirty="0" err="1" smtClean="0">
                <a:solidFill>
                  <a:srgbClr val="003366"/>
                </a:solidFill>
                <a:latin typeface="Times New Roman" pitchFamily="18" charset="0"/>
                <a:cs typeface="Times New Roman" pitchFamily="18" charset="0"/>
              </a:rPr>
              <a:t>conséquent</a:t>
            </a:r>
            <a:r>
              <a:rPr lang="en-US" altLang="zh-CN" sz="2066" dirty="0" smtClean="0">
                <a:solidFill>
                  <a:srgbClr val="003366"/>
                </a:solidFill>
                <a:latin typeface="Times New Roman" pitchFamily="18" charset="0"/>
                <a:cs typeface="Times New Roman" pitchFamily="18" charset="0"/>
              </a:rPr>
              <a:t> la</a:t>
            </a:r>
          </a:p>
          <a:p>
            <a:pPr algn="just">
              <a:tabLst>
                <a:tab pos="431800" algn="l"/>
                <a:tab pos="698500" algn="l"/>
                <a:tab pos="889000" algn="l"/>
                <a:tab pos="1130300" algn="l"/>
              </a:tabLst>
            </a:pPr>
            <a:r>
              <a:rPr lang="en-US" altLang="zh-CN" sz="2066" dirty="0" err="1" smtClean="0">
                <a:solidFill>
                  <a:srgbClr val="003366"/>
                </a:solidFill>
                <a:latin typeface="Times New Roman" pitchFamily="18" charset="0"/>
                <a:cs typeface="Times New Roman" pitchFamily="18" charset="0"/>
              </a:rPr>
              <a:t>fonction</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d'onde</a:t>
            </a:r>
            <a:r>
              <a:rPr lang="en-US" altLang="zh-CN" sz="2066" dirty="0" smtClean="0">
                <a:solidFill>
                  <a:srgbClr val="003366"/>
                </a:solidFill>
                <a:latin typeface="Times New Roman" pitchFamily="18" charset="0"/>
                <a:cs typeface="Times New Roman" pitchFamily="18" charset="0"/>
              </a:rPr>
              <a:t>  se  </a:t>
            </a:r>
            <a:r>
              <a:rPr lang="en-US" altLang="zh-CN" sz="2066" dirty="0" err="1" smtClean="0">
                <a:solidFill>
                  <a:srgbClr val="003366"/>
                </a:solidFill>
                <a:latin typeface="Times New Roman" pitchFamily="18" charset="0"/>
                <a:cs typeface="Times New Roman" pitchFamily="18" charset="0"/>
              </a:rPr>
              <a:t>trouve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alors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concentrée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dans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une</a:t>
            </a:r>
            <a:r>
              <a:rPr lang="en-US" altLang="zh-CN" sz="2066" dirty="0" smtClean="0">
                <a:solidFill>
                  <a:srgbClr val="003366"/>
                </a:solidFill>
                <a:latin typeface="Times New Roman" pitchFamily="18" charset="0"/>
                <a:cs typeface="Times New Roman" pitchFamily="18" charset="0"/>
              </a:rPr>
              <a:t>  petite  zone  de  </a:t>
            </a:r>
            <a:r>
              <a:rPr lang="en-US" altLang="zh-CN" sz="2066" dirty="0" err="1" smtClean="0">
                <a:solidFill>
                  <a:srgbClr val="003366"/>
                </a:solidFill>
                <a:latin typeface="Times New Roman" pitchFamily="18" charset="0"/>
                <a:cs typeface="Times New Roman" pitchFamily="18" charset="0"/>
              </a:rPr>
              <a:t>l'espace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correpondant</a:t>
            </a:r>
            <a:r>
              <a:rPr lang="en-US" altLang="zh-CN" sz="2066" dirty="0" smtClean="0">
                <a:solidFill>
                  <a:srgbClr val="003366"/>
                </a:solidFill>
                <a:latin typeface="Times New Roman" pitchFamily="18" charset="0"/>
                <a:cs typeface="Times New Roman" pitchFamily="18" charset="0"/>
              </a:rPr>
              <a:t> à </a:t>
            </a:r>
            <a:r>
              <a:rPr lang="en-US" altLang="zh-CN" sz="2066" dirty="0" err="1" smtClean="0">
                <a:solidFill>
                  <a:srgbClr val="003366"/>
                </a:solidFill>
                <a:latin typeface="Times New Roman" pitchFamily="18" charset="0"/>
                <a:cs typeface="Times New Roman" pitchFamily="18" charset="0"/>
              </a:rPr>
              <a:t>l'incertitude</a:t>
            </a:r>
            <a:r>
              <a:rPr lang="en-US" altLang="zh-CN" sz="2066" dirty="0" smtClean="0">
                <a:solidFill>
                  <a:srgbClr val="003366"/>
                </a:solidFill>
                <a:latin typeface="Times New Roman" pitchFamily="18" charset="0"/>
                <a:cs typeface="Times New Roman" pitchFamily="18" charset="0"/>
              </a:rPr>
              <a:t> de position </a:t>
            </a:r>
            <a:r>
              <a:rPr lang="en-US" altLang="zh-CN" sz="2066" dirty="0" err="1" smtClean="0">
                <a:solidFill>
                  <a:srgbClr val="003366"/>
                </a:solidFill>
                <a:latin typeface="Times New Roman" pitchFamily="18" charset="0"/>
                <a:cs typeface="Times New Roman" pitchFamily="18" charset="0"/>
              </a:rPr>
              <a:t>résiduelle</a:t>
            </a:r>
            <a:r>
              <a:rPr lang="en-US" altLang="zh-CN" sz="2066" dirty="0" smtClean="0">
                <a:solidFill>
                  <a:srgbClr val="003366"/>
                </a:solidFill>
                <a:latin typeface="Times New Roman" pitchFamily="18" charset="0"/>
                <a:cs typeface="Times New Roman" pitchFamily="18" charset="0"/>
              </a:rPr>
              <a:t> après </a:t>
            </a:r>
            <a:r>
              <a:rPr lang="en-US" altLang="zh-CN" sz="2066" dirty="0" err="1" smtClean="0">
                <a:solidFill>
                  <a:srgbClr val="003366"/>
                </a:solidFill>
                <a:latin typeface="Times New Roman" pitchFamily="18" charset="0"/>
                <a:cs typeface="Times New Roman" pitchFamily="18" charset="0"/>
              </a:rPr>
              <a:t>mesure</a:t>
            </a:r>
            <a:r>
              <a:rPr lang="en-US" altLang="zh-CN" sz="2066" dirty="0" smtClean="0">
                <a:solidFill>
                  <a:srgbClr val="003366"/>
                </a:solidFill>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a:t>
            </a:r>
            <a:r>
              <a:rPr lang="en-US" altLang="zh-CN" sz="2066" dirty="0" err="1" smtClean="0">
                <a:solidFill>
                  <a:srgbClr val="FF0000"/>
                </a:solidFill>
                <a:latin typeface="Times New Roman" pitchFamily="18" charset="0"/>
                <a:cs typeface="Times New Roman" pitchFamily="18" charset="0"/>
              </a:rPr>
              <a:t>principe</a:t>
            </a:r>
            <a:r>
              <a:rPr lang="en-US" altLang="zh-CN" sz="2066" dirty="0" smtClean="0">
                <a:solidFill>
                  <a:srgbClr val="FF0000"/>
                </a:solidFill>
                <a:latin typeface="Times New Roman" pitchFamily="18" charset="0"/>
                <a:cs typeface="Times New Roman" pitchFamily="18" charset="0"/>
              </a:rPr>
              <a:t> de </a:t>
            </a:r>
            <a:r>
              <a:rPr lang="en-US" altLang="zh-CN" sz="2066" dirty="0" err="1" smtClean="0">
                <a:solidFill>
                  <a:srgbClr val="FF0000"/>
                </a:solidFill>
                <a:latin typeface="Times New Roman" pitchFamily="18" charset="0"/>
                <a:cs typeface="Times New Roman" pitchFamily="18" charset="0"/>
              </a:rPr>
              <a:t>réduction</a:t>
            </a:r>
            <a:r>
              <a:rPr lang="en-US" altLang="zh-CN" sz="2066" dirty="0" smtClean="0">
                <a:solidFill>
                  <a:srgbClr val="FF0000"/>
                </a:solidFill>
                <a:latin typeface="Times New Roman" pitchFamily="18" charset="0"/>
                <a:cs typeface="Times New Roman" pitchFamily="18" charset="0"/>
              </a:rPr>
              <a:t> du </a:t>
            </a:r>
            <a:r>
              <a:rPr lang="en-US" altLang="zh-CN" sz="2066" dirty="0" err="1" smtClean="0">
                <a:solidFill>
                  <a:srgbClr val="FF0000"/>
                </a:solidFill>
                <a:latin typeface="Times New Roman" pitchFamily="18" charset="0"/>
                <a:cs typeface="Times New Roman" pitchFamily="18" charset="0"/>
              </a:rPr>
              <a:t>paquet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d'onde</a:t>
            </a:r>
            <a:r>
              <a:rPr lang="en-US" altLang="zh-CN" sz="2066" dirty="0" smtClean="0">
                <a:solidFill>
                  <a:srgbClr val="FF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gn="just">
              <a:tabLst>
                <a:tab pos="431800" algn="l"/>
                <a:tab pos="698500" algn="l"/>
                <a:tab pos="889000" algn="l"/>
                <a:tab pos="1130300" algn="l"/>
              </a:tabLst>
            </a:pPr>
            <a:r>
              <a:rPr lang="en-US" altLang="zh-CN" sz="2066" dirty="0" smtClean="0">
                <a:solidFill>
                  <a:srgbClr val="003366"/>
                </a:solidFill>
                <a:latin typeface="Times New Roman" pitchFamily="18" charset="0"/>
                <a:cs typeface="Times New Roman" pitchFamily="18" charset="0"/>
              </a:rPr>
              <a:t>le </a:t>
            </a:r>
            <a:r>
              <a:rPr lang="en-US" altLang="zh-CN" sz="2066" dirty="0" err="1" smtClean="0">
                <a:solidFill>
                  <a:srgbClr val="003366"/>
                </a:solidFill>
                <a:latin typeface="Times New Roman" pitchFamily="18" charset="0"/>
                <a:cs typeface="Times New Roman" pitchFamily="18" charset="0"/>
              </a:rPr>
              <a:t>résultat</a:t>
            </a:r>
            <a:r>
              <a:rPr lang="en-US" altLang="zh-CN" sz="2066" dirty="0" smtClean="0">
                <a:solidFill>
                  <a:srgbClr val="003366"/>
                </a:solidFill>
                <a:latin typeface="Times New Roman" pitchFamily="18" charset="0"/>
                <a:cs typeface="Times New Roman" pitchFamily="18" charset="0"/>
              </a:rPr>
              <a:t> de la </a:t>
            </a:r>
            <a:r>
              <a:rPr lang="en-US" altLang="zh-CN" sz="2066" dirty="0" err="1" smtClean="0">
                <a:solidFill>
                  <a:srgbClr val="003366"/>
                </a:solidFill>
                <a:latin typeface="Times New Roman" pitchFamily="18" charset="0"/>
                <a:cs typeface="Times New Roman" pitchFamily="18" charset="0"/>
              </a:rPr>
              <a:t>mesure</a:t>
            </a:r>
            <a:r>
              <a:rPr lang="en-US" altLang="zh-CN" sz="2066" dirty="0" smtClean="0">
                <a:solidFill>
                  <a:srgbClr val="003366"/>
                </a:solidFill>
                <a:latin typeface="Times New Roman" pitchFamily="18" charset="0"/>
                <a:cs typeface="Times New Roman" pitchFamily="18" charset="0"/>
              </a:rPr>
              <a:t> de position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fortement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incertain</a:t>
            </a:r>
            <a:r>
              <a:rPr lang="en-US" altLang="zh-CN" sz="2066" dirty="0" smtClean="0">
                <a:solidFill>
                  <a:srgbClr val="003366"/>
                </a:solidFill>
                <a:latin typeface="Times New Roman" pitchFamily="18" charset="0"/>
                <a:cs typeface="Times New Roman" pitchFamily="18" charset="0"/>
              </a:rPr>
              <a:t> à-priori, </a:t>
            </a:r>
            <a:r>
              <a:rPr lang="en-US" altLang="zh-CN" sz="2066" dirty="0" err="1" smtClean="0">
                <a:solidFill>
                  <a:srgbClr val="003366"/>
                </a:solidFill>
                <a:latin typeface="Times New Roman" pitchFamily="18" charset="0"/>
                <a:cs typeface="Times New Roman" pitchFamily="18" charset="0"/>
              </a:rPr>
              <a:t>puisque</a:t>
            </a:r>
            <a:r>
              <a:rPr lang="en-US" altLang="zh-CN" sz="2066" dirty="0" smtClean="0">
                <a:solidFill>
                  <a:srgbClr val="003366"/>
                </a:solidFill>
                <a:latin typeface="Times New Roman" pitchFamily="18" charset="0"/>
                <a:cs typeface="Times New Roman" pitchFamily="18" charset="0"/>
              </a:rPr>
              <a:t> la </a:t>
            </a:r>
            <a:r>
              <a:rPr lang="en-US" altLang="zh-CN" sz="2066" dirty="0" err="1" smtClean="0">
                <a:solidFill>
                  <a:srgbClr val="003366"/>
                </a:solidFill>
                <a:latin typeface="Times New Roman" pitchFamily="18" charset="0"/>
                <a:cs typeface="Times New Roman" pitchFamily="18" charset="0"/>
              </a:rPr>
              <a:t>fonction</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d'onde</a:t>
            </a:r>
            <a:r>
              <a:rPr lang="en-US" altLang="zh-CN" sz="2066" dirty="0" smtClean="0">
                <a:solidFill>
                  <a:srgbClr val="003366"/>
                </a:solidFill>
                <a:latin typeface="Times New Roman" pitchFamily="18" charset="0"/>
                <a:cs typeface="Times New Roman" pitchFamily="18" charset="0"/>
              </a:rPr>
              <a:t> de </a:t>
            </a:r>
            <a:r>
              <a:rPr lang="en-US" altLang="zh-CN" sz="2066" dirty="0" err="1" smtClean="0">
                <a:solidFill>
                  <a:srgbClr val="003366"/>
                </a:solidFill>
                <a:latin typeface="Times New Roman" pitchFamily="18" charset="0"/>
                <a:cs typeface="Times New Roman" pitchFamily="18" charset="0"/>
              </a:rPr>
              <a:t>départ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étalée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Répéter</a:t>
            </a:r>
            <a:r>
              <a:rPr lang="en-US" altLang="zh-CN" sz="2066" dirty="0" smtClean="0">
                <a:solidFill>
                  <a:srgbClr val="003366"/>
                </a:solidFill>
                <a:latin typeface="Times New Roman" pitchFamily="18" charset="0"/>
                <a:cs typeface="Times New Roman" pitchFamily="18" charset="0"/>
              </a:rPr>
              <a:t> la </a:t>
            </a:r>
            <a:r>
              <a:rPr lang="en-US" altLang="zh-CN" sz="2066" dirty="0" err="1" smtClean="0">
                <a:solidFill>
                  <a:srgbClr val="003366"/>
                </a:solidFill>
                <a:latin typeface="Times New Roman" pitchFamily="18" charset="0"/>
                <a:cs typeface="Times New Roman" pitchFamily="18" charset="0"/>
              </a:rPr>
              <a:t>mesure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plusieurs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fois</a:t>
            </a:r>
            <a:r>
              <a:rPr lang="en-US" altLang="zh-CN" sz="2066" dirty="0" smtClean="0">
                <a:solidFill>
                  <a:srgbClr val="003366"/>
                </a:solidFill>
                <a:latin typeface="Times New Roman" pitchFamily="18" charset="0"/>
                <a:cs typeface="Times New Roman" pitchFamily="18" charset="0"/>
              </a:rPr>
              <a:t> pour </a:t>
            </a:r>
            <a:r>
              <a:rPr lang="en-US" altLang="zh-CN" sz="2066" dirty="0" err="1" smtClean="0">
                <a:solidFill>
                  <a:srgbClr val="003366"/>
                </a:solidFill>
                <a:latin typeface="Times New Roman" pitchFamily="18" charset="0"/>
                <a:cs typeface="Times New Roman" pitchFamily="18" charset="0"/>
              </a:rPr>
              <a:t>une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même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fonction</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d'onde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initiale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donnera</a:t>
            </a:r>
            <a:r>
              <a:rPr lang="en-US" altLang="zh-CN" sz="2066" dirty="0" smtClean="0">
                <a:solidFill>
                  <a:srgbClr val="003366"/>
                </a:solidFill>
                <a:latin typeface="Times New Roman" pitchFamily="18" charset="0"/>
                <a:cs typeface="Times New Roman" pitchFamily="18" charset="0"/>
              </a:rPr>
              <a:t> des </a:t>
            </a:r>
            <a:r>
              <a:rPr lang="en-US" altLang="zh-CN" sz="2066" dirty="0" err="1" smtClean="0">
                <a:solidFill>
                  <a:srgbClr val="003366"/>
                </a:solidFill>
                <a:latin typeface="Times New Roman" pitchFamily="18" charset="0"/>
                <a:cs typeface="Times New Roman" pitchFamily="18" charset="0"/>
              </a:rPr>
              <a:t>résultats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différents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donc</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7030A0"/>
                </a:solidFill>
                <a:latin typeface="Times New Roman" pitchFamily="18" charset="0"/>
                <a:cs typeface="Times New Roman" pitchFamily="18" charset="0"/>
              </a:rPr>
              <a:t>une</a:t>
            </a:r>
            <a:r>
              <a:rPr lang="en-US" altLang="zh-CN" sz="2066" dirty="0" smtClean="0">
                <a:solidFill>
                  <a:srgbClr val="7030A0"/>
                </a:solidFill>
                <a:latin typeface="Times New Roman" pitchFamily="18" charset="0"/>
                <a:cs typeface="Times New Roman" pitchFamily="18" charset="0"/>
              </a:rPr>
              <a:t> </a:t>
            </a:r>
            <a:r>
              <a:rPr lang="en-US" altLang="zh-CN" sz="2066" dirty="0" err="1" smtClean="0">
                <a:solidFill>
                  <a:srgbClr val="7030A0"/>
                </a:solidFill>
                <a:latin typeface="Times New Roman" pitchFamily="18" charset="0"/>
                <a:cs typeface="Times New Roman" pitchFamily="18" charset="0"/>
              </a:rPr>
              <a:t>fonction</a:t>
            </a:r>
            <a:r>
              <a:rPr lang="en-US" altLang="zh-CN" sz="2066" dirty="0" smtClean="0">
                <a:solidFill>
                  <a:srgbClr val="7030A0"/>
                </a:solidFill>
                <a:latin typeface="Times New Roman" pitchFamily="18" charset="0"/>
                <a:cs typeface="Times New Roman" pitchFamily="18" charset="0"/>
              </a:rPr>
              <a:t> </a:t>
            </a:r>
            <a:r>
              <a:rPr lang="en-US" altLang="zh-CN" sz="2066" dirty="0" err="1" smtClean="0">
                <a:solidFill>
                  <a:srgbClr val="7030A0"/>
                </a:solidFill>
                <a:latin typeface="Times New Roman" pitchFamily="18" charset="0"/>
                <a:cs typeface="Times New Roman" pitchFamily="18" charset="0"/>
              </a:rPr>
              <a:t>d'onde</a:t>
            </a:r>
            <a:r>
              <a:rPr lang="en-US" altLang="zh-CN" sz="2066" dirty="0" smtClean="0">
                <a:solidFill>
                  <a:srgbClr val="7030A0"/>
                </a:solidFill>
                <a:latin typeface="Times New Roman" pitchFamily="18" charset="0"/>
                <a:cs typeface="Times New Roman" pitchFamily="18" charset="0"/>
              </a:rPr>
              <a:t> après </a:t>
            </a:r>
            <a:r>
              <a:rPr lang="en-US" altLang="zh-CN" sz="2066" dirty="0" err="1" smtClean="0">
                <a:solidFill>
                  <a:srgbClr val="7030A0"/>
                </a:solidFill>
                <a:latin typeface="Times New Roman" pitchFamily="18" charset="0"/>
                <a:cs typeface="Times New Roman" pitchFamily="18" charset="0"/>
              </a:rPr>
              <a:t>mesure</a:t>
            </a:r>
            <a:r>
              <a:rPr lang="en-US" altLang="zh-CN" sz="2066" dirty="0" smtClean="0">
                <a:solidFill>
                  <a:srgbClr val="7030A0"/>
                </a:solidFill>
                <a:latin typeface="Times New Roman" pitchFamily="18" charset="0"/>
                <a:cs typeface="Times New Roman" pitchFamily="18" charset="0"/>
              </a:rPr>
              <a:t> </a:t>
            </a:r>
            <a:r>
              <a:rPr lang="en-US" altLang="zh-CN" sz="2066" dirty="0" err="1" smtClean="0">
                <a:solidFill>
                  <a:srgbClr val="7030A0"/>
                </a:solidFill>
                <a:latin typeface="Times New Roman" pitchFamily="18" charset="0"/>
                <a:cs typeface="Times New Roman" pitchFamily="18" charset="0"/>
              </a:rPr>
              <a:t>différente</a:t>
            </a:r>
            <a:r>
              <a:rPr lang="en-US" altLang="zh-CN" sz="2066" dirty="0" smtClean="0">
                <a:solidFill>
                  <a:srgbClr val="7030A0"/>
                </a:solidFill>
                <a:latin typeface="Times New Roman" pitchFamily="18" charset="0"/>
                <a:cs typeface="Times New Roman" pitchFamily="18" charset="0"/>
              </a:rPr>
              <a:t> à </a:t>
            </a:r>
            <a:r>
              <a:rPr lang="en-US" altLang="zh-CN" sz="2066" dirty="0" err="1" smtClean="0">
                <a:solidFill>
                  <a:srgbClr val="7030A0"/>
                </a:solidFill>
                <a:latin typeface="Times New Roman" pitchFamily="18" charset="0"/>
                <a:cs typeface="Times New Roman" pitchFamily="18" charset="0"/>
              </a:rPr>
              <a:t>chaque</a:t>
            </a:r>
            <a:r>
              <a:rPr lang="en-US" altLang="zh-CN" sz="2066" dirty="0" smtClean="0">
                <a:solidFill>
                  <a:srgbClr val="7030A0"/>
                </a:solidFill>
                <a:latin typeface="Times New Roman" pitchFamily="18" charset="0"/>
                <a:cs typeface="Times New Roman" pitchFamily="18" charset="0"/>
              </a:rPr>
              <a:t> </a:t>
            </a:r>
            <a:r>
              <a:rPr lang="en-US" altLang="zh-CN" sz="2066" dirty="0" err="1" smtClean="0">
                <a:solidFill>
                  <a:srgbClr val="7030A0"/>
                </a:solidFill>
                <a:latin typeface="Times New Roman" pitchFamily="18" charset="0"/>
                <a:cs typeface="Times New Roman" pitchFamily="18" charset="0"/>
              </a:rPr>
              <a:t>fois</a:t>
            </a:r>
            <a:r>
              <a:rPr lang="en-US" altLang="zh-CN" sz="2066" dirty="0" smtClean="0">
                <a:solidFill>
                  <a:srgbClr val="7030A0"/>
                </a:solidFill>
                <a:latin typeface="Times New Roman" pitchFamily="18" charset="0"/>
                <a:cs typeface="Times New Roman" pitchFamily="18" charset="0"/>
              </a:rPr>
              <a:t>.</a:t>
            </a:r>
          </a:p>
          <a:p>
            <a:pPr algn="just">
              <a:tabLst>
                <a:tab pos="431800" algn="l"/>
                <a:tab pos="698500" algn="l"/>
                <a:tab pos="889000" algn="l"/>
                <a:tab pos="1130300" algn="l"/>
              </a:tabLst>
            </a:pPr>
            <a:endParaRPr lang="en-US" altLang="zh-CN" sz="2066" dirty="0" smtClean="0">
              <a:solidFill>
                <a:srgbClr val="7030A0"/>
              </a:solidFill>
              <a:latin typeface="Times New Roman" pitchFamily="18" charset="0"/>
              <a:cs typeface="Times New Roman" pitchFamily="18" charset="0"/>
            </a:endParaRPr>
          </a:p>
          <a:p>
            <a:pPr algn="just">
              <a:tabLst>
                <a:tab pos="431800" algn="l"/>
                <a:tab pos="698500" algn="l"/>
                <a:tab pos="889000" algn="l"/>
                <a:tab pos="1130300" algn="l"/>
              </a:tabLst>
            </a:pPr>
            <a:endParaRPr lang="en-US" altLang="zh-CN" sz="2066" dirty="0" smtClean="0">
              <a:solidFill>
                <a:srgbClr val="7030A0"/>
              </a:solidFill>
              <a:latin typeface="Times New Roman" pitchFamily="18" charset="0"/>
              <a:cs typeface="Times New Roman" pitchFamily="18" charset="0"/>
            </a:endParaRPr>
          </a:p>
          <a:p>
            <a:pPr>
              <a:lnSpc>
                <a:spcPts val="1000"/>
              </a:lnSpc>
            </a:pPr>
            <a:endParaRPr lang="en-US" altLang="zh-CN" dirty="0" smtClean="0"/>
          </a:p>
          <a:p>
            <a:pPr>
              <a:lnSpc>
                <a:spcPts val="1000"/>
              </a:lnSpc>
            </a:pPr>
            <a:endParaRPr lang="en-US" altLang="zh-CN" dirty="0" smtClean="0"/>
          </a:p>
          <a:p>
            <a:pPr>
              <a:lnSpc>
                <a:spcPts val="2500"/>
              </a:lnSpc>
              <a:tabLst>
                <a:tab pos="431800" algn="l"/>
                <a:tab pos="698500" algn="l"/>
                <a:tab pos="889000" algn="l"/>
                <a:tab pos="1130300" algn="l"/>
              </a:tabLst>
            </a:pPr>
            <a:r>
              <a:rPr lang="en-US" altLang="zh-CN" dirty="0" smtClean="0"/>
              <a:t>		</a:t>
            </a:r>
            <a:r>
              <a:rPr lang="en-US" altLang="zh-CN" b="1" dirty="0" smtClean="0">
                <a:solidFill>
                  <a:srgbClr val="FF3300"/>
                </a:solidFill>
                <a:latin typeface="Times New Roman" pitchFamily="18" charset="0"/>
                <a:cs typeface="Times New Roman" pitchFamily="18" charset="0"/>
              </a:rPr>
              <a:t>   </a:t>
            </a:r>
            <a:r>
              <a:rPr lang="en-US" altLang="zh-CN" sz="2066" u="sng" dirty="0" err="1" smtClean="0">
                <a:solidFill>
                  <a:srgbClr val="FF0000"/>
                </a:solidFill>
                <a:latin typeface="Times New Roman" pitchFamily="18" charset="0"/>
                <a:cs typeface="Times New Roman" pitchFamily="18" charset="0"/>
              </a:rPr>
              <a:t>L'état</a:t>
            </a:r>
            <a:r>
              <a:rPr lang="en-US" altLang="zh-CN" sz="2066" u="sng" dirty="0" smtClean="0">
                <a:solidFill>
                  <a:srgbClr val="FF0000"/>
                </a:solidFill>
                <a:latin typeface="Times New Roman" pitchFamily="18" charset="0"/>
                <a:cs typeface="Times New Roman" pitchFamily="18" charset="0"/>
              </a:rPr>
              <a:t> </a:t>
            </a:r>
            <a:r>
              <a:rPr lang="en-US" altLang="zh-CN" sz="2066" u="sng" dirty="0" err="1" smtClean="0">
                <a:solidFill>
                  <a:srgbClr val="FF0000"/>
                </a:solidFill>
                <a:latin typeface="Times New Roman" pitchFamily="18" charset="0"/>
                <a:cs typeface="Times New Roman" pitchFamily="18" charset="0"/>
              </a:rPr>
              <a:t>quantique</a:t>
            </a:r>
            <a:r>
              <a:rPr lang="en-US" altLang="zh-CN" sz="2066" u="sng" dirty="0" smtClean="0">
                <a:solidFill>
                  <a:srgbClr val="FF0000"/>
                </a:solidFill>
                <a:latin typeface="Times New Roman" pitchFamily="18" charset="0"/>
                <a:cs typeface="Times New Roman" pitchFamily="18" charset="0"/>
              </a:rPr>
              <a:t> après </a:t>
            </a:r>
            <a:r>
              <a:rPr lang="en-US" altLang="zh-CN" sz="2066" u="sng" dirty="0" err="1" smtClean="0">
                <a:solidFill>
                  <a:srgbClr val="FF0000"/>
                </a:solidFill>
                <a:latin typeface="Times New Roman" pitchFamily="18" charset="0"/>
                <a:cs typeface="Times New Roman" pitchFamily="18" charset="0"/>
              </a:rPr>
              <a:t>mesure</a:t>
            </a:r>
            <a:r>
              <a:rPr lang="en-US" altLang="zh-CN" sz="2066" u="sng" dirty="0" smtClean="0">
                <a:solidFill>
                  <a:srgbClr val="FF0000"/>
                </a:solidFill>
                <a:latin typeface="Times New Roman" pitchFamily="18" charset="0"/>
                <a:cs typeface="Times New Roman" pitchFamily="18" charset="0"/>
              </a:rPr>
              <a:t> </a:t>
            </a:r>
            <a:r>
              <a:rPr lang="en-US" altLang="zh-CN" sz="2066" u="sng" dirty="0" err="1" smtClean="0">
                <a:solidFill>
                  <a:srgbClr val="FF0000"/>
                </a:solidFill>
                <a:latin typeface="Times New Roman" pitchFamily="18" charset="0"/>
                <a:cs typeface="Times New Roman" pitchFamily="18" charset="0"/>
              </a:rPr>
              <a:t>est</a:t>
            </a:r>
            <a:r>
              <a:rPr lang="en-US" altLang="zh-CN" sz="2066" u="sng" dirty="0" smtClean="0">
                <a:solidFill>
                  <a:srgbClr val="FF0000"/>
                </a:solidFill>
                <a:latin typeface="Times New Roman" pitchFamily="18" charset="0"/>
                <a:cs typeface="Times New Roman" pitchFamily="18" charset="0"/>
              </a:rPr>
              <a:t> </a:t>
            </a:r>
            <a:r>
              <a:rPr lang="en-US" altLang="zh-CN" sz="2066" u="sng" dirty="0" err="1" smtClean="0">
                <a:solidFill>
                  <a:srgbClr val="FF0000"/>
                </a:solidFill>
                <a:latin typeface="Times New Roman" pitchFamily="18" charset="0"/>
                <a:cs typeface="Times New Roman" pitchFamily="18" charset="0"/>
              </a:rPr>
              <a:t>donc</a:t>
            </a:r>
            <a:r>
              <a:rPr lang="en-US" altLang="zh-CN" sz="2066" u="sng" dirty="0" smtClean="0">
                <a:solidFill>
                  <a:srgbClr val="FF0000"/>
                </a:solidFill>
                <a:latin typeface="Times New Roman" pitchFamily="18" charset="0"/>
                <a:cs typeface="Times New Roman" pitchFamily="18" charset="0"/>
              </a:rPr>
              <a:t> </a:t>
            </a:r>
            <a:r>
              <a:rPr lang="en-US" altLang="zh-CN" sz="2066" u="sng" dirty="0" err="1" smtClean="0">
                <a:solidFill>
                  <a:srgbClr val="FF0000"/>
                </a:solidFill>
                <a:latin typeface="Times New Roman" pitchFamily="18" charset="0"/>
                <a:cs typeface="Times New Roman" pitchFamily="18" charset="0"/>
              </a:rPr>
              <a:t>lié</a:t>
            </a:r>
            <a:r>
              <a:rPr lang="en-US" altLang="zh-CN" sz="2066" u="sng" dirty="0" smtClean="0">
                <a:solidFill>
                  <a:srgbClr val="FF0000"/>
                </a:solidFill>
                <a:latin typeface="Times New Roman" pitchFamily="18" charset="0"/>
                <a:cs typeface="Times New Roman" pitchFamily="18" charset="0"/>
              </a:rPr>
              <a:t> au </a:t>
            </a:r>
            <a:r>
              <a:rPr lang="en-US" altLang="zh-CN" sz="2066" u="sng" dirty="0" err="1" smtClean="0">
                <a:solidFill>
                  <a:srgbClr val="FF0000"/>
                </a:solidFill>
                <a:latin typeface="Times New Roman" pitchFamily="18" charset="0"/>
                <a:cs typeface="Times New Roman" pitchFamily="18" charset="0"/>
              </a:rPr>
              <a:t>résultat</a:t>
            </a:r>
            <a:r>
              <a:rPr lang="en-US" altLang="zh-CN" sz="2066" u="sng" dirty="0" smtClean="0">
                <a:solidFill>
                  <a:srgbClr val="FF0000"/>
                </a:solidFill>
                <a:latin typeface="Times New Roman" pitchFamily="18" charset="0"/>
                <a:cs typeface="Times New Roman" pitchFamily="18" charset="0"/>
              </a:rPr>
              <a:t> de la </a:t>
            </a:r>
            <a:r>
              <a:rPr lang="en-US" altLang="zh-CN" sz="2066" u="sng" dirty="0" err="1" smtClean="0">
                <a:solidFill>
                  <a:srgbClr val="FF0000"/>
                </a:solidFill>
                <a:latin typeface="Times New Roman" pitchFamily="18" charset="0"/>
                <a:cs typeface="Times New Roman" pitchFamily="18" charset="0"/>
              </a:rPr>
              <a:t>mesure</a:t>
            </a:r>
            <a:r>
              <a:rPr lang="en-US" altLang="zh-CN" sz="2066" dirty="0" smtClean="0">
                <a:solidFill>
                  <a:srgbClr val="FF0000"/>
                </a:solidFill>
                <a:latin typeface="Times New Roman" pitchFamily="18" charset="0"/>
                <a:cs typeface="Times New Roman" pitchFamily="18" charset="0"/>
              </a:rPr>
              <a:t>. </a:t>
            </a:r>
            <a:endParaRPr lang="fr-FR" altLang="zh-CN" sz="2066" dirty="0" err="1"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14282" y="2000240"/>
            <a:ext cx="8763000" cy="4025900"/>
          </a:xfrm>
          <a:prstGeom prst="rect">
            <a:avLst/>
          </a:prstGeom>
          <a:noFill/>
        </p:spPr>
      </p:pic>
      <p:pic>
        <p:nvPicPr>
          <p:cNvPr id="5" name="Picture 3"/>
          <p:cNvPicPr>
            <a:picLocks noChangeAspect="1" noChangeArrowheads="1"/>
          </p:cNvPicPr>
          <p:nvPr/>
        </p:nvPicPr>
        <p:blipFill>
          <a:blip r:embed="rId2"/>
          <a:srcRect/>
          <a:stretch>
            <a:fillRect/>
          </a:stretch>
        </p:blipFill>
        <p:spPr bwMode="auto">
          <a:xfrm>
            <a:off x="381000" y="2222500"/>
            <a:ext cx="8334404" cy="4025900"/>
          </a:xfrm>
          <a:prstGeom prst="rect">
            <a:avLst/>
          </a:prstGeom>
          <a:noFill/>
        </p:spPr>
      </p:pic>
      <p:sp>
        <p:nvSpPr>
          <p:cNvPr id="6" name="TextBox 1"/>
          <p:cNvSpPr txBox="1"/>
          <p:nvPr/>
        </p:nvSpPr>
        <p:spPr>
          <a:xfrm>
            <a:off x="428596" y="675316"/>
            <a:ext cx="8358246" cy="681982"/>
          </a:xfrm>
          <a:prstGeom prst="rect">
            <a:avLst/>
          </a:prstGeom>
          <a:noFill/>
        </p:spPr>
        <p:txBody>
          <a:bodyPr wrap="square" lIns="0" tIns="0" rIns="0" rtlCol="0">
            <a:spAutoFit/>
          </a:bodyPr>
          <a:lstStyle/>
          <a:p>
            <a:pPr algn="just">
              <a:tabLst/>
            </a:pPr>
            <a:r>
              <a:rPr lang="en-US" altLang="zh-CN" sz="2066" dirty="0" smtClean="0">
                <a:solidFill>
                  <a:srgbClr val="003366"/>
                </a:solidFill>
                <a:latin typeface="Times New Roman" pitchFamily="18" charset="0"/>
                <a:cs typeface="Times New Roman" pitchFamily="18" charset="0"/>
              </a:rPr>
              <a:t>Le  caractère  continu  de  la  variable  position  nous  interdit  une  </a:t>
            </a:r>
            <a:r>
              <a:rPr lang="en-US" altLang="zh-CN" sz="2066" dirty="0" err="1" smtClean="0">
                <a:solidFill>
                  <a:srgbClr val="FF0000"/>
                </a:solidFill>
                <a:latin typeface="Times New Roman" pitchFamily="18" charset="0"/>
                <a:cs typeface="Times New Roman" pitchFamily="18" charset="0"/>
              </a:rPr>
              <a:t>mesure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infiniment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précise</a:t>
            </a:r>
            <a:endParaRPr lang="en-US" altLang="zh-CN" sz="2066" dirty="0" smtClean="0">
              <a:solidFill>
                <a:srgbClr val="FF0000"/>
              </a:solidFill>
              <a:latin typeface="Times New Roman" pitchFamily="18" charset="0"/>
              <a:cs typeface="Times New Roman" pitchFamily="18" charset="0"/>
            </a:endParaRPr>
          </a:p>
        </p:txBody>
      </p:sp>
      <p:sp>
        <p:nvSpPr>
          <p:cNvPr id="7" name="TextBox 1"/>
          <p:cNvSpPr txBox="1"/>
          <p:nvPr/>
        </p:nvSpPr>
        <p:spPr>
          <a:xfrm>
            <a:off x="3857620" y="2500306"/>
            <a:ext cx="1466942" cy="405239"/>
          </a:xfrm>
          <a:prstGeom prst="rect">
            <a:avLst/>
          </a:prstGeom>
          <a:noFill/>
        </p:spPr>
        <p:txBody>
          <a:bodyPr wrap="square" lIns="0" tIns="0" rIns="0" rtlCol="0">
            <a:spAutoFit/>
          </a:bodyPr>
          <a:lstStyle/>
          <a:p>
            <a:pPr>
              <a:lnSpc>
                <a:spcPts val="1400"/>
              </a:lnSpc>
              <a:tabLst/>
            </a:pPr>
            <a:r>
              <a:rPr lang="en-US" altLang="zh-CN" sz="1602" dirty="0" smtClean="0">
                <a:solidFill>
                  <a:srgbClr val="000000"/>
                </a:solidFill>
                <a:latin typeface="Times New Roman" pitchFamily="18" charset="0"/>
                <a:cs typeface="Times New Roman" pitchFamily="18" charset="0"/>
              </a:rPr>
              <a:t>Mesure</a:t>
            </a:r>
            <a:r>
              <a:rPr lang="en-US" altLang="zh-CN" sz="1602" dirty="0" smtClean="0">
                <a:latin typeface="Times New Roman" pitchFamily="18" charset="0"/>
                <a:cs typeface="Times New Roman" pitchFamily="18" charset="0"/>
              </a:rPr>
              <a:t> </a:t>
            </a:r>
            <a:r>
              <a:rPr lang="en-US" altLang="zh-CN" sz="1602" dirty="0" smtClean="0">
                <a:solidFill>
                  <a:srgbClr val="000000"/>
                </a:solidFill>
                <a:latin typeface="Times New Roman" pitchFamily="18" charset="0"/>
                <a:cs typeface="Times New Roman" pitchFamily="18" charset="0"/>
              </a:rPr>
              <a:t>de</a:t>
            </a:r>
            <a:r>
              <a:rPr lang="en-US" altLang="zh-CN" sz="1602" dirty="0" smtClean="0">
                <a:latin typeface="Times New Roman" pitchFamily="18" charset="0"/>
                <a:cs typeface="Times New Roman" pitchFamily="18" charset="0"/>
              </a:rPr>
              <a:t> </a:t>
            </a:r>
            <a:r>
              <a:rPr lang="en-US" altLang="zh-CN" sz="1602" dirty="0" smtClean="0">
                <a:solidFill>
                  <a:srgbClr val="000000"/>
                </a:solidFill>
                <a:latin typeface="Times New Roman" pitchFamily="18" charset="0"/>
                <a:cs typeface="Times New Roman" pitchFamily="18" charset="0"/>
              </a:rPr>
              <a:t>position</a:t>
            </a:r>
          </a:p>
        </p:txBody>
      </p:sp>
      <p:sp>
        <p:nvSpPr>
          <p:cNvPr id="8" name="TextBox 1"/>
          <p:cNvSpPr txBox="1"/>
          <p:nvPr/>
        </p:nvSpPr>
        <p:spPr>
          <a:xfrm>
            <a:off x="6072198" y="1981200"/>
            <a:ext cx="2357454" cy="520655"/>
          </a:xfrm>
          <a:prstGeom prst="rect">
            <a:avLst/>
          </a:prstGeom>
          <a:noFill/>
        </p:spPr>
        <p:txBody>
          <a:bodyPr wrap="square" lIns="0" tIns="0" rIns="0" rtlCol="0">
            <a:spAutoFit/>
          </a:bodyPr>
          <a:lstStyle/>
          <a:p>
            <a:pPr>
              <a:lnSpc>
                <a:spcPts val="1600"/>
              </a:lnSpc>
              <a:tabLst>
                <a:tab pos="63500" algn="l"/>
              </a:tabLst>
            </a:pPr>
            <a:r>
              <a:rPr lang="en-US" altLang="zh-CN" sz="1800" dirty="0" smtClean="0">
                <a:solidFill>
                  <a:srgbClr val="CC3300"/>
                </a:solidFill>
                <a:latin typeface="Times New Roman" pitchFamily="18" charset="0"/>
                <a:cs typeface="Times New Roman" pitchFamily="18" charset="0"/>
              </a:rPr>
              <a:t>Ceci</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n’est</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pas</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un</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Dirac</a:t>
            </a:r>
          </a:p>
          <a:p>
            <a:pPr>
              <a:lnSpc>
                <a:spcPts val="2100"/>
              </a:lnSpc>
              <a:tabLst>
                <a:tab pos="63500" algn="l"/>
              </a:tabLst>
            </a:pPr>
            <a:r>
              <a:rPr lang="en-US" altLang="zh-CN" dirty="0" smtClean="0"/>
              <a:t>	</a:t>
            </a:r>
            <a:r>
              <a:rPr lang="en-US" altLang="zh-CN" sz="1800" dirty="0" smtClean="0">
                <a:solidFill>
                  <a:srgbClr val="CC3300"/>
                </a:solidFill>
                <a:latin typeface="Times New Roman" pitchFamily="18" charset="0"/>
                <a:cs typeface="Times New Roman" pitchFamily="18" charset="0"/>
              </a:rPr>
              <a:t>(mais</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ça</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y</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ressemble)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381000" y="2235200"/>
            <a:ext cx="8048652" cy="3987800"/>
          </a:xfrm>
          <a:prstGeom prst="rect">
            <a:avLst/>
          </a:prstGeom>
          <a:noFill/>
        </p:spPr>
      </p:pic>
      <p:sp>
        <p:nvSpPr>
          <p:cNvPr id="5" name="TextBox 1"/>
          <p:cNvSpPr txBox="1"/>
          <p:nvPr/>
        </p:nvSpPr>
        <p:spPr>
          <a:xfrm>
            <a:off x="285720" y="675316"/>
            <a:ext cx="8572560" cy="681982"/>
          </a:xfrm>
          <a:prstGeom prst="rect">
            <a:avLst/>
          </a:prstGeom>
          <a:noFill/>
        </p:spPr>
        <p:txBody>
          <a:bodyPr wrap="square" lIns="0" tIns="0" rIns="0" rtlCol="0">
            <a:spAutoFit/>
          </a:bodyPr>
          <a:lstStyle/>
          <a:p>
            <a:pPr>
              <a:tabLst/>
            </a:pPr>
            <a:r>
              <a:rPr lang="en-US" altLang="zh-CN" sz="2066" dirty="0" smtClean="0">
                <a:solidFill>
                  <a:srgbClr val="003366"/>
                </a:solidFill>
                <a:latin typeface="Times New Roman" pitchFamily="18" charset="0"/>
                <a:cs typeface="Times New Roman" pitchFamily="18" charset="0"/>
              </a:rPr>
              <a:t>Le caractère continu de la variable impulsion nous interdit une </a:t>
            </a:r>
            <a:r>
              <a:rPr lang="en-US" altLang="zh-CN" sz="2066" dirty="0" err="1" smtClean="0">
                <a:solidFill>
                  <a:srgbClr val="FF0000"/>
                </a:solidFill>
                <a:latin typeface="Times New Roman" pitchFamily="18" charset="0"/>
                <a:cs typeface="Times New Roman" pitchFamily="18" charset="0"/>
              </a:rPr>
              <a:t>mesure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infiniment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précise</a:t>
            </a:r>
            <a:endParaRPr lang="en-US" altLang="zh-CN" sz="2066" dirty="0" smtClean="0">
              <a:solidFill>
                <a:srgbClr val="FF0000"/>
              </a:solidFill>
              <a:latin typeface="Times New Roman" pitchFamily="18" charset="0"/>
              <a:cs typeface="Times New Roman" pitchFamily="18" charset="0"/>
            </a:endParaRPr>
          </a:p>
        </p:txBody>
      </p:sp>
      <p:sp>
        <p:nvSpPr>
          <p:cNvPr id="6" name="TextBox 1"/>
          <p:cNvSpPr txBox="1"/>
          <p:nvPr/>
        </p:nvSpPr>
        <p:spPr>
          <a:xfrm>
            <a:off x="5857884" y="1857364"/>
            <a:ext cx="2528977" cy="459357"/>
          </a:xfrm>
          <a:prstGeom prst="rect">
            <a:avLst/>
          </a:prstGeom>
          <a:noFill/>
        </p:spPr>
        <p:txBody>
          <a:bodyPr wrap="square" lIns="0" tIns="0" rIns="0" rtlCol="0">
            <a:spAutoFit/>
          </a:bodyPr>
          <a:lstStyle/>
          <a:p>
            <a:pPr>
              <a:lnSpc>
                <a:spcPts val="1600"/>
              </a:lnSpc>
              <a:tabLst>
                <a:tab pos="419100" algn="l"/>
              </a:tabLst>
            </a:pPr>
            <a:r>
              <a:rPr lang="en-US" altLang="zh-CN" sz="1800" dirty="0" smtClean="0">
                <a:solidFill>
                  <a:srgbClr val="CC3300"/>
                </a:solidFill>
                <a:latin typeface="Times New Roman" pitchFamily="18" charset="0"/>
                <a:cs typeface="Times New Roman" pitchFamily="18" charset="0"/>
              </a:rPr>
              <a:t>Ceci</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n’est</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pas</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une</a:t>
            </a:r>
            <a:r>
              <a:rPr lang="en-US" altLang="zh-CN" sz="1800" dirty="0" smtClean="0">
                <a:latin typeface="Times New Roman" pitchFamily="18" charset="0"/>
                <a:cs typeface="Times New Roman" pitchFamily="18" charset="0"/>
              </a:rPr>
              <a:t> </a:t>
            </a:r>
            <a:r>
              <a:rPr lang="en-US" altLang="zh-CN" sz="1800" dirty="0" err="1" smtClean="0">
                <a:solidFill>
                  <a:srgbClr val="CC3300"/>
                </a:solidFill>
                <a:latin typeface="Times New Roman" pitchFamily="18" charset="0"/>
                <a:cs typeface="Times New Roman" pitchFamily="18" charset="0"/>
              </a:rPr>
              <a:t>onde</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plane (</a:t>
            </a:r>
            <a:r>
              <a:rPr lang="en-US" altLang="zh-CN" sz="1800" dirty="0" err="1" smtClean="0">
                <a:solidFill>
                  <a:srgbClr val="CC3300"/>
                </a:solidFill>
                <a:latin typeface="Times New Roman" pitchFamily="18" charset="0"/>
                <a:cs typeface="Times New Roman" pitchFamily="18" charset="0"/>
              </a:rPr>
              <a:t>mais</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ça</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y</a:t>
            </a:r>
            <a:r>
              <a:rPr lang="en-US" altLang="zh-CN" sz="1800" dirty="0" smtClean="0">
                <a:latin typeface="Times New Roman" pitchFamily="18" charset="0"/>
                <a:cs typeface="Times New Roman" pitchFamily="18" charset="0"/>
              </a:rPr>
              <a:t> </a:t>
            </a:r>
            <a:r>
              <a:rPr lang="en-US" altLang="zh-CN" sz="1800" dirty="0" smtClean="0">
                <a:solidFill>
                  <a:srgbClr val="CC3300"/>
                </a:solidFill>
                <a:latin typeface="Times New Roman" pitchFamily="18" charset="0"/>
                <a:cs typeface="Times New Roman" pitchFamily="18" charset="0"/>
              </a:rPr>
              <a:t>ressemble)</a:t>
            </a:r>
          </a:p>
        </p:txBody>
      </p:sp>
      <p:sp>
        <p:nvSpPr>
          <p:cNvPr id="7" name="TextBox 1"/>
          <p:cNvSpPr txBox="1"/>
          <p:nvPr/>
        </p:nvSpPr>
        <p:spPr>
          <a:xfrm>
            <a:off x="3643306" y="2428868"/>
            <a:ext cx="1437634" cy="405239"/>
          </a:xfrm>
          <a:prstGeom prst="rect">
            <a:avLst/>
          </a:prstGeom>
          <a:noFill/>
        </p:spPr>
        <p:txBody>
          <a:bodyPr wrap="square" lIns="0" tIns="0" rIns="0" rtlCol="0">
            <a:spAutoFit/>
          </a:bodyPr>
          <a:lstStyle/>
          <a:p>
            <a:pPr>
              <a:lnSpc>
                <a:spcPts val="1400"/>
              </a:lnSpc>
              <a:tabLst/>
            </a:pPr>
            <a:r>
              <a:rPr lang="en-US" altLang="zh-CN" sz="1602" dirty="0" smtClean="0">
                <a:solidFill>
                  <a:srgbClr val="000000"/>
                </a:solidFill>
                <a:latin typeface="Times New Roman" pitchFamily="18" charset="0"/>
                <a:cs typeface="Times New Roman" pitchFamily="18" charset="0"/>
              </a:rPr>
              <a:t>Mesure</a:t>
            </a:r>
            <a:r>
              <a:rPr lang="en-US" altLang="zh-CN" sz="1602" dirty="0" smtClean="0">
                <a:latin typeface="Times New Roman" pitchFamily="18" charset="0"/>
                <a:cs typeface="Times New Roman" pitchFamily="18" charset="0"/>
              </a:rPr>
              <a:t> </a:t>
            </a:r>
            <a:r>
              <a:rPr lang="en-US" altLang="zh-CN" sz="1602" dirty="0" smtClean="0">
                <a:solidFill>
                  <a:srgbClr val="000000"/>
                </a:solidFill>
                <a:latin typeface="Times New Roman" pitchFamily="18" charset="0"/>
                <a:cs typeface="Times New Roman" pitchFamily="18" charset="0"/>
              </a:rPr>
              <a:t>d’impulsion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85728"/>
            <a:ext cx="4033476" cy="613694"/>
          </a:xfrm>
          <a:prstGeom prst="rect">
            <a:avLst/>
          </a:prstGeom>
        </p:spPr>
        <p:txBody>
          <a:bodyPr wrap="none">
            <a:spAutoFit/>
          </a:bodyPr>
          <a:lstStyle/>
          <a:p>
            <a:r>
              <a:rPr lang="fr-FR" altLang="zh-CN" sz="3388" b="1" i="1" dirty="0" smtClean="0">
                <a:solidFill>
                  <a:srgbClr val="B28700"/>
                </a:solidFill>
                <a:latin typeface="Times New Roman" pitchFamily="18" charset="0"/>
                <a:cs typeface="Times New Roman" pitchFamily="18" charset="0"/>
              </a:rPr>
              <a:t>Comment généraliser</a:t>
            </a:r>
          </a:p>
        </p:txBody>
      </p:sp>
      <p:sp>
        <p:nvSpPr>
          <p:cNvPr id="5" name="Rectangle 4"/>
          <p:cNvSpPr/>
          <p:nvPr/>
        </p:nvSpPr>
        <p:spPr>
          <a:xfrm>
            <a:off x="285720" y="1000108"/>
            <a:ext cx="8807860" cy="4860946"/>
          </a:xfrm>
          <a:prstGeom prst="rect">
            <a:avLst/>
          </a:prstGeom>
        </p:spPr>
        <p:txBody>
          <a:bodyPr wrap="none">
            <a:spAutoFit/>
          </a:bodyPr>
          <a:lstStyle/>
          <a:p>
            <a:r>
              <a:rPr lang="fr-FR" altLang="zh-CN" sz="2066" dirty="0" smtClean="0">
                <a:solidFill>
                  <a:srgbClr val="003366"/>
                </a:solidFill>
                <a:latin typeface="Times New Roman" pitchFamily="18" charset="0"/>
                <a:cs typeface="Times New Roman" pitchFamily="18" charset="0"/>
              </a:rPr>
              <a:t>Revenons à </a:t>
            </a:r>
            <a:r>
              <a:rPr lang="fr-FR" altLang="zh-CN" sz="2066" dirty="0" smtClean="0">
                <a:solidFill>
                  <a:srgbClr val="C00000"/>
                </a:solidFill>
                <a:latin typeface="Times New Roman" pitchFamily="18" charset="0"/>
                <a:cs typeface="Times New Roman" pitchFamily="18" charset="0"/>
              </a:rPr>
              <a:t>notre particule  </a:t>
            </a:r>
            <a:r>
              <a:rPr lang="fr-FR" altLang="zh-CN" sz="2066" dirty="0" smtClean="0">
                <a:solidFill>
                  <a:srgbClr val="003366"/>
                </a:solidFill>
                <a:latin typeface="Times New Roman" pitchFamily="18" charset="0"/>
                <a:cs typeface="Times New Roman" pitchFamily="18" charset="0"/>
              </a:rPr>
              <a:t>et supposons comme paramètre supplémentaire  que</a:t>
            </a:r>
          </a:p>
          <a:p>
            <a:r>
              <a:rPr lang="fr-FR" altLang="zh-CN" sz="2066" dirty="0" smtClean="0">
                <a:solidFill>
                  <a:srgbClr val="C00000"/>
                </a:solidFill>
                <a:latin typeface="Times New Roman" pitchFamily="18" charset="0"/>
                <a:cs typeface="Times New Roman" pitchFamily="18" charset="0"/>
              </a:rPr>
              <a:t>la particule  a une couleur et que celle-ci ne peut être  que bleu, rouge  ou verte.</a:t>
            </a:r>
          </a:p>
          <a:p>
            <a:r>
              <a:rPr lang="fr-FR" altLang="zh-CN" sz="2066" dirty="0" smtClean="0">
                <a:solidFill>
                  <a:srgbClr val="003366"/>
                </a:solidFill>
                <a:latin typeface="Times New Roman" pitchFamily="18" charset="0"/>
                <a:cs typeface="Times New Roman" pitchFamily="18" charset="0"/>
              </a:rPr>
              <a:t>On peut donc y définir 3 états:   bleu  ,  rouge   ,  vert    qui appartient  à l’espace </a:t>
            </a:r>
          </a:p>
          <a:p>
            <a:r>
              <a:rPr lang="fr-FR" altLang="zh-CN" sz="2066" dirty="0" smtClean="0">
                <a:solidFill>
                  <a:srgbClr val="003366"/>
                </a:solidFill>
                <a:latin typeface="Times New Roman" pitchFamily="18" charset="0"/>
                <a:cs typeface="Times New Roman" pitchFamily="18" charset="0"/>
              </a:rPr>
              <a:t>vectoriel  associé à la couleur noté       .</a:t>
            </a:r>
          </a:p>
          <a:p>
            <a:r>
              <a:rPr lang="fr-FR" altLang="zh-CN" sz="2066" dirty="0" smtClean="0">
                <a:solidFill>
                  <a:srgbClr val="003366"/>
                </a:solidFill>
                <a:latin typeface="Times New Roman" pitchFamily="18" charset="0"/>
                <a:cs typeface="Times New Roman" pitchFamily="18" charset="0"/>
              </a:rPr>
              <a:t>Si l’état de la particule est  rouge   , alors chaque fois que l’on mesure la couleur, </a:t>
            </a:r>
          </a:p>
          <a:p>
            <a:r>
              <a:rPr lang="fr-FR" altLang="zh-CN" sz="2066" dirty="0" smtClean="0">
                <a:solidFill>
                  <a:srgbClr val="003366"/>
                </a:solidFill>
                <a:latin typeface="Times New Roman" pitchFamily="18" charset="0"/>
                <a:cs typeface="Times New Roman" pitchFamily="18" charset="0"/>
              </a:rPr>
              <a:t>on la trouvera rouge.  L’existence de      implique que toute combinaison linéaire</a:t>
            </a:r>
          </a:p>
          <a:p>
            <a:r>
              <a:rPr lang="fr-FR" altLang="zh-CN" sz="2066" dirty="0" smtClean="0">
                <a:solidFill>
                  <a:srgbClr val="003366"/>
                </a:solidFill>
                <a:latin typeface="Times New Roman" pitchFamily="18" charset="0"/>
                <a:cs typeface="Times New Roman" pitchFamily="18" charset="0"/>
              </a:rPr>
              <a:t>des trois vecteurs existe.</a:t>
            </a:r>
          </a:p>
          <a:p>
            <a:r>
              <a:rPr lang="fr-FR" altLang="zh-CN" sz="2066" dirty="0" smtClean="0">
                <a:solidFill>
                  <a:srgbClr val="003366"/>
                </a:solidFill>
                <a:latin typeface="Times New Roman" pitchFamily="18" charset="0"/>
                <a:cs typeface="Times New Roman" pitchFamily="18" charset="0"/>
              </a:rPr>
              <a:t>Par exemple  </a:t>
            </a:r>
            <a:r>
              <a:rPr lang="el-GR" altLang="zh-CN" sz="2066" dirty="0" smtClean="0">
                <a:solidFill>
                  <a:srgbClr val="003366"/>
                </a:solidFill>
                <a:latin typeface="Times New Roman" pitchFamily="18" charset="0"/>
                <a:cs typeface="Times New Roman" pitchFamily="18" charset="0"/>
              </a:rPr>
              <a:t>Θ</a:t>
            </a:r>
            <a:r>
              <a:rPr lang="fr-FR" altLang="zh-CN" sz="2066" dirty="0" smtClean="0">
                <a:solidFill>
                  <a:srgbClr val="003366"/>
                </a:solidFill>
                <a:latin typeface="Times New Roman" pitchFamily="18" charset="0"/>
                <a:cs typeface="Times New Roman" pitchFamily="18" charset="0"/>
              </a:rPr>
              <a:t>   = (  bleu    + 2  vert   ) / √5  existe   ( 4 fois plus de chance de la </a:t>
            </a:r>
          </a:p>
          <a:p>
            <a:r>
              <a:rPr lang="fr-FR" altLang="zh-CN" sz="2066" dirty="0" smtClean="0">
                <a:solidFill>
                  <a:srgbClr val="003366"/>
                </a:solidFill>
                <a:latin typeface="Times New Roman" pitchFamily="18" charset="0"/>
                <a:cs typeface="Times New Roman" pitchFamily="18" charset="0"/>
              </a:rPr>
              <a:t>trouver verte que bleu) .</a:t>
            </a:r>
          </a:p>
          <a:p>
            <a:endParaRPr lang="fr-FR" altLang="zh-CN" sz="2066"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En notation vectorielle , on aura donc:</a:t>
            </a:r>
          </a:p>
          <a:p>
            <a:endParaRPr lang="fr-FR" altLang="zh-CN" sz="2066"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                    1                          0                       0                          1</a:t>
            </a:r>
          </a:p>
          <a:p>
            <a:r>
              <a:rPr lang="fr-FR" altLang="zh-CN" sz="2066" dirty="0" smtClean="0">
                <a:solidFill>
                  <a:srgbClr val="003366"/>
                </a:solidFill>
                <a:latin typeface="Times New Roman" pitchFamily="18" charset="0"/>
                <a:cs typeface="Times New Roman" pitchFamily="18" charset="0"/>
              </a:rPr>
              <a:t>                    0                          1                       0               1         2</a:t>
            </a:r>
          </a:p>
          <a:p>
            <a:r>
              <a:rPr lang="fr-FR" altLang="zh-CN" sz="2066" dirty="0" smtClean="0">
                <a:solidFill>
                  <a:srgbClr val="003366"/>
                </a:solidFill>
                <a:latin typeface="Times New Roman" pitchFamily="18" charset="0"/>
                <a:cs typeface="Times New Roman" pitchFamily="18" charset="0"/>
              </a:rPr>
              <a:t>                    0                          0                       1                          0</a:t>
            </a:r>
          </a:p>
        </p:txBody>
      </p:sp>
      <p:sp>
        <p:nvSpPr>
          <p:cNvPr id="6" name="Rectangle 5"/>
          <p:cNvSpPr/>
          <p:nvPr/>
        </p:nvSpPr>
        <p:spPr>
          <a:xfrm>
            <a:off x="4071934" y="164305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7" name="Rectangle 6"/>
          <p:cNvSpPr/>
          <p:nvPr/>
        </p:nvSpPr>
        <p:spPr>
          <a:xfrm>
            <a:off x="5844460" y="164305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8" name="Rectangle 7"/>
          <p:cNvSpPr/>
          <p:nvPr/>
        </p:nvSpPr>
        <p:spPr>
          <a:xfrm>
            <a:off x="5000628" y="164305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9" name="Rectangle 8"/>
          <p:cNvSpPr/>
          <p:nvPr/>
        </p:nvSpPr>
        <p:spPr>
          <a:xfrm>
            <a:off x="4370606" y="170234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0" name="Rectangle 9"/>
          <p:cNvSpPr/>
          <p:nvPr/>
        </p:nvSpPr>
        <p:spPr>
          <a:xfrm>
            <a:off x="5370738" y="164305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1" name="Rectangle 10"/>
          <p:cNvSpPr/>
          <p:nvPr/>
        </p:nvSpPr>
        <p:spPr>
          <a:xfrm>
            <a:off x="3584788" y="164305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2" name="Rectangle 11"/>
          <p:cNvSpPr/>
          <p:nvPr/>
        </p:nvSpPr>
        <p:spPr>
          <a:xfrm>
            <a:off x="3772758" y="228599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13" name="Rectangle 12"/>
          <p:cNvSpPr/>
          <p:nvPr/>
        </p:nvSpPr>
        <p:spPr>
          <a:xfrm>
            <a:off x="3084722" y="228599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5" name="Rectangle 14"/>
          <p:cNvSpPr/>
          <p:nvPr/>
        </p:nvSpPr>
        <p:spPr>
          <a:xfrm>
            <a:off x="4003102" y="1988098"/>
            <a:ext cx="354584" cy="369332"/>
          </a:xfrm>
          <a:prstGeom prst="rect">
            <a:avLst/>
          </a:prstGeom>
        </p:spPr>
        <p:txBody>
          <a:bodyPr wrap="none">
            <a:spAutoFit/>
          </a:bodyPr>
          <a:lstStyle/>
          <a:p>
            <a:r>
              <a:rPr lang="fr-FR" dirty="0" smtClean="0">
                <a:latin typeface="Lucida Calligraphy" pitchFamily="66" charset="0"/>
              </a:rPr>
              <a:t>E</a:t>
            </a:r>
            <a:endParaRPr lang="fr-FR" dirty="0"/>
          </a:p>
        </p:txBody>
      </p:sp>
      <p:sp>
        <p:nvSpPr>
          <p:cNvPr id="16" name="Rectangle 15"/>
          <p:cNvSpPr/>
          <p:nvPr/>
        </p:nvSpPr>
        <p:spPr>
          <a:xfrm>
            <a:off x="4356180" y="2702478"/>
            <a:ext cx="287258" cy="369332"/>
          </a:xfrm>
          <a:prstGeom prst="rect">
            <a:avLst/>
          </a:prstGeom>
        </p:spPr>
        <p:txBody>
          <a:bodyPr wrap="none">
            <a:spAutoFit/>
          </a:bodyPr>
          <a:lstStyle/>
          <a:p>
            <a:r>
              <a:rPr lang="fr-FR" altLang="zh-CN" dirty="0" smtClean="0">
                <a:solidFill>
                  <a:srgbClr val="003366"/>
                </a:solidFill>
                <a:latin typeface="Times New Roman" pitchFamily="18" charset="0"/>
                <a:cs typeface="Times New Roman" pitchFamily="18" charset="0"/>
              </a:rPr>
              <a:t>c</a:t>
            </a:r>
            <a:endParaRPr lang="fr-FR" dirty="0"/>
          </a:p>
        </p:txBody>
      </p:sp>
      <p:sp>
        <p:nvSpPr>
          <p:cNvPr id="17" name="Rectangle 16"/>
          <p:cNvSpPr/>
          <p:nvPr/>
        </p:nvSpPr>
        <p:spPr>
          <a:xfrm>
            <a:off x="3584788" y="320254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8" name="Rectangle 17"/>
          <p:cNvSpPr/>
          <p:nvPr/>
        </p:nvSpPr>
        <p:spPr>
          <a:xfrm>
            <a:off x="2428860" y="321468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9" name="Rectangle 18"/>
          <p:cNvSpPr/>
          <p:nvPr/>
        </p:nvSpPr>
        <p:spPr>
          <a:xfrm>
            <a:off x="4143372" y="3214686"/>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20" name="Rectangle 19"/>
          <p:cNvSpPr/>
          <p:nvPr/>
        </p:nvSpPr>
        <p:spPr>
          <a:xfrm>
            <a:off x="3000364" y="3214686"/>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21" name="Rectangle 20"/>
          <p:cNvSpPr/>
          <p:nvPr/>
        </p:nvSpPr>
        <p:spPr>
          <a:xfrm>
            <a:off x="4714876" y="3000372"/>
            <a:ext cx="300082" cy="369332"/>
          </a:xfrm>
          <a:prstGeom prst="rect">
            <a:avLst/>
          </a:prstGeom>
        </p:spPr>
        <p:txBody>
          <a:bodyPr wrap="none">
            <a:spAutoFit/>
          </a:bodyPr>
          <a:lstStyle/>
          <a:p>
            <a:r>
              <a:rPr lang="fr-FR" dirty="0" smtClean="0">
                <a:solidFill>
                  <a:srgbClr val="003366"/>
                </a:solidFill>
                <a:latin typeface="Times New Roman" pitchFamily="18" charset="0"/>
                <a:cs typeface="Times New Roman" pitchFamily="18" charset="0"/>
              </a:rPr>
              <a:t>_</a:t>
            </a:r>
            <a:endParaRPr lang="fr-FR" dirty="0"/>
          </a:p>
        </p:txBody>
      </p:sp>
      <p:sp>
        <p:nvSpPr>
          <p:cNvPr id="22" name="Rectangle 21"/>
          <p:cNvSpPr/>
          <p:nvPr/>
        </p:nvSpPr>
        <p:spPr>
          <a:xfrm>
            <a:off x="1915370" y="3214686"/>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23" name="Rectangle 22"/>
          <p:cNvSpPr/>
          <p:nvPr/>
        </p:nvSpPr>
        <p:spPr>
          <a:xfrm>
            <a:off x="1643042" y="321468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5" name="Rectangle 24"/>
          <p:cNvSpPr/>
          <p:nvPr/>
        </p:nvSpPr>
        <p:spPr>
          <a:xfrm>
            <a:off x="4155502" y="2631040"/>
            <a:ext cx="354584" cy="369332"/>
          </a:xfrm>
          <a:prstGeom prst="rect">
            <a:avLst/>
          </a:prstGeom>
        </p:spPr>
        <p:txBody>
          <a:bodyPr wrap="none">
            <a:spAutoFit/>
          </a:bodyPr>
          <a:lstStyle/>
          <a:p>
            <a:r>
              <a:rPr lang="fr-FR" dirty="0" smtClean="0">
                <a:latin typeface="Lucida Calligraphy" pitchFamily="66" charset="0"/>
              </a:rPr>
              <a:t>E</a:t>
            </a:r>
            <a:endParaRPr lang="fr-FR" dirty="0"/>
          </a:p>
        </p:txBody>
      </p:sp>
      <p:sp>
        <p:nvSpPr>
          <p:cNvPr id="26" name="Rectangle 25"/>
          <p:cNvSpPr/>
          <p:nvPr/>
        </p:nvSpPr>
        <p:spPr>
          <a:xfrm>
            <a:off x="4213304" y="2059536"/>
            <a:ext cx="287258" cy="369332"/>
          </a:xfrm>
          <a:prstGeom prst="rect">
            <a:avLst/>
          </a:prstGeom>
        </p:spPr>
        <p:txBody>
          <a:bodyPr wrap="none">
            <a:spAutoFit/>
          </a:bodyPr>
          <a:lstStyle/>
          <a:p>
            <a:r>
              <a:rPr lang="fr-FR" altLang="zh-CN" dirty="0" smtClean="0">
                <a:solidFill>
                  <a:srgbClr val="003366"/>
                </a:solidFill>
                <a:latin typeface="Times New Roman" pitchFamily="18" charset="0"/>
                <a:cs typeface="Times New Roman" pitchFamily="18" charset="0"/>
              </a:rPr>
              <a:t>c</a:t>
            </a:r>
            <a:endParaRPr lang="fr-FR" dirty="0"/>
          </a:p>
        </p:txBody>
      </p:sp>
      <p:sp>
        <p:nvSpPr>
          <p:cNvPr id="27" name="Rectangle 26"/>
          <p:cNvSpPr/>
          <p:nvPr/>
        </p:nvSpPr>
        <p:spPr>
          <a:xfrm>
            <a:off x="500034" y="5143512"/>
            <a:ext cx="1005403" cy="400110"/>
          </a:xfrm>
          <a:prstGeom prst="rect">
            <a:avLst/>
          </a:prstGeom>
        </p:spPr>
        <p:txBody>
          <a:bodyPr wrap="none">
            <a:spAutoFit/>
          </a:bodyPr>
          <a:lstStyle/>
          <a:p>
            <a:r>
              <a:rPr lang="fr-FR" altLang="zh-CN" sz="2000" dirty="0" smtClean="0">
                <a:solidFill>
                  <a:srgbClr val="003366"/>
                </a:solidFill>
                <a:latin typeface="Times New Roman" pitchFamily="18" charset="0"/>
                <a:cs typeface="Times New Roman" pitchFamily="18" charset="0"/>
              </a:rPr>
              <a:t>Bleu   =</a:t>
            </a:r>
            <a:endParaRPr lang="fr-FR" sz="2000" dirty="0"/>
          </a:p>
        </p:txBody>
      </p:sp>
      <p:sp>
        <p:nvSpPr>
          <p:cNvPr id="28" name="Rectangle 27"/>
          <p:cNvSpPr/>
          <p:nvPr/>
        </p:nvSpPr>
        <p:spPr>
          <a:xfrm>
            <a:off x="2402091" y="5143512"/>
            <a:ext cx="948145" cy="400110"/>
          </a:xfrm>
          <a:prstGeom prst="rect">
            <a:avLst/>
          </a:prstGeom>
        </p:spPr>
        <p:txBody>
          <a:bodyPr wrap="none">
            <a:spAutoFit/>
          </a:bodyPr>
          <a:lstStyle/>
          <a:p>
            <a:r>
              <a:rPr lang="fr-FR" altLang="zh-CN" sz="2000" dirty="0" smtClean="0">
                <a:solidFill>
                  <a:srgbClr val="003366"/>
                </a:solidFill>
                <a:latin typeface="Times New Roman" pitchFamily="18" charset="0"/>
                <a:cs typeface="Times New Roman" pitchFamily="18" charset="0"/>
              </a:rPr>
              <a:t>Vert   =</a:t>
            </a:r>
            <a:endParaRPr lang="fr-FR" sz="2000" dirty="0"/>
          </a:p>
        </p:txBody>
      </p:sp>
      <p:sp>
        <p:nvSpPr>
          <p:cNvPr id="29" name="Rectangle 28"/>
          <p:cNvSpPr/>
          <p:nvPr/>
        </p:nvSpPr>
        <p:spPr>
          <a:xfrm>
            <a:off x="3786182" y="5143512"/>
            <a:ext cx="1191352" cy="400110"/>
          </a:xfrm>
          <a:prstGeom prst="rect">
            <a:avLst/>
          </a:prstGeom>
        </p:spPr>
        <p:txBody>
          <a:bodyPr wrap="none">
            <a:spAutoFit/>
          </a:bodyPr>
          <a:lstStyle/>
          <a:p>
            <a:r>
              <a:rPr lang="fr-FR" altLang="zh-CN" sz="2000" dirty="0" smtClean="0">
                <a:solidFill>
                  <a:srgbClr val="003366"/>
                </a:solidFill>
                <a:latin typeface="Times New Roman" pitchFamily="18" charset="0"/>
                <a:cs typeface="Times New Roman" pitchFamily="18" charset="0"/>
              </a:rPr>
              <a:t>Rouge   =</a:t>
            </a:r>
            <a:endParaRPr lang="fr-FR" sz="2000" dirty="0"/>
          </a:p>
        </p:txBody>
      </p:sp>
      <p:sp>
        <p:nvSpPr>
          <p:cNvPr id="30" name="Rectangle 29"/>
          <p:cNvSpPr/>
          <p:nvPr/>
        </p:nvSpPr>
        <p:spPr>
          <a:xfrm>
            <a:off x="5720820" y="5143512"/>
            <a:ext cx="596638" cy="369332"/>
          </a:xfrm>
          <a:prstGeom prst="rect">
            <a:avLst/>
          </a:prstGeom>
        </p:spPr>
        <p:txBody>
          <a:bodyPr wrap="none">
            <a:spAutoFit/>
          </a:bodyPr>
          <a:lstStyle/>
          <a:p>
            <a:r>
              <a:rPr lang="el-GR" altLang="zh-CN" dirty="0" smtClean="0">
                <a:solidFill>
                  <a:srgbClr val="003366"/>
                </a:solidFill>
                <a:latin typeface="Times New Roman" pitchFamily="18" charset="0"/>
                <a:cs typeface="Times New Roman" pitchFamily="18" charset="0"/>
              </a:rPr>
              <a:t>Θ</a:t>
            </a:r>
            <a:r>
              <a:rPr lang="fr-FR" altLang="zh-CN" dirty="0" smtClean="0">
                <a:solidFill>
                  <a:srgbClr val="003366"/>
                </a:solidFill>
                <a:latin typeface="Times New Roman" pitchFamily="18" charset="0"/>
                <a:cs typeface="Times New Roman" pitchFamily="18" charset="0"/>
              </a:rPr>
              <a:t>  =</a:t>
            </a:r>
            <a:endParaRPr lang="fr-FR" dirty="0"/>
          </a:p>
        </p:txBody>
      </p:sp>
      <p:cxnSp>
        <p:nvCxnSpPr>
          <p:cNvPr id="32" name="Connecteur droit 31"/>
          <p:cNvCxnSpPr/>
          <p:nvPr/>
        </p:nvCxnSpPr>
        <p:spPr>
          <a:xfrm rot="5400000">
            <a:off x="856827" y="5428867"/>
            <a:ext cx="12858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5400000">
            <a:off x="1357687" y="5428867"/>
            <a:ext cx="12858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rot="5400000">
            <a:off x="3142843" y="5428867"/>
            <a:ext cx="12858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5400000">
            <a:off x="2643571" y="5428867"/>
            <a:ext cx="12858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5400000">
            <a:off x="4785917" y="5428867"/>
            <a:ext cx="12858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5400000">
            <a:off x="4286645" y="5428867"/>
            <a:ext cx="12858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rot="5400000">
            <a:off x="6643304" y="5428867"/>
            <a:ext cx="12858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rot="5400000">
            <a:off x="6143239" y="5428867"/>
            <a:ext cx="1285884" cy="794"/>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5597" y="5143512"/>
            <a:ext cx="45076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 &gt;</a:t>
            </a:r>
            <a:endParaRPr lang="fr-FR" sz="2000" dirty="0"/>
          </a:p>
        </p:txBody>
      </p:sp>
      <p:sp>
        <p:nvSpPr>
          <p:cNvPr id="46" name="Rectangle 45"/>
          <p:cNvSpPr/>
          <p:nvPr/>
        </p:nvSpPr>
        <p:spPr>
          <a:xfrm>
            <a:off x="4500562" y="517203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47" name="Rectangle 46"/>
          <p:cNvSpPr/>
          <p:nvPr/>
        </p:nvSpPr>
        <p:spPr>
          <a:xfrm>
            <a:off x="2844064" y="514351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48" name="Rectangle 47"/>
          <p:cNvSpPr/>
          <p:nvPr/>
        </p:nvSpPr>
        <p:spPr>
          <a:xfrm>
            <a:off x="986676" y="517203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49" name="Rectangle 48"/>
          <p:cNvSpPr/>
          <p:nvPr/>
        </p:nvSpPr>
        <p:spPr>
          <a:xfrm>
            <a:off x="428596" y="514351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0" name="Rectangle 49"/>
          <p:cNvSpPr/>
          <p:nvPr/>
        </p:nvSpPr>
        <p:spPr>
          <a:xfrm>
            <a:off x="2357422" y="514351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1" name="Rectangle 50"/>
          <p:cNvSpPr/>
          <p:nvPr/>
        </p:nvSpPr>
        <p:spPr>
          <a:xfrm>
            <a:off x="3727664" y="514351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2" name="Rectangle 51"/>
          <p:cNvSpPr/>
          <p:nvPr/>
        </p:nvSpPr>
        <p:spPr>
          <a:xfrm>
            <a:off x="5656490" y="514351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3" name="Rectangle 52"/>
          <p:cNvSpPr/>
          <p:nvPr/>
        </p:nvSpPr>
        <p:spPr>
          <a:xfrm>
            <a:off x="6238030" y="5131370"/>
            <a:ext cx="548548" cy="369332"/>
          </a:xfrm>
          <a:prstGeom prst="rect">
            <a:avLst/>
          </a:prstGeom>
        </p:spPr>
        <p:txBody>
          <a:bodyPr wrap="none">
            <a:spAutoFit/>
          </a:bodyPr>
          <a:lstStyle/>
          <a:p>
            <a:r>
              <a:rPr lang="fr-FR" altLang="zh-CN" dirty="0" smtClean="0">
                <a:solidFill>
                  <a:srgbClr val="003366"/>
                </a:solidFill>
                <a:latin typeface="Times New Roman" pitchFamily="18" charset="0"/>
                <a:cs typeface="Times New Roman" pitchFamily="18" charset="0"/>
              </a:rPr>
              <a:t>/ √5</a:t>
            </a:r>
            <a:endParaRPr lang="fr-FR" dirty="0"/>
          </a:p>
        </p:txBody>
      </p:sp>
      <p:sp>
        <p:nvSpPr>
          <p:cNvPr id="54" name="Rectangle 53"/>
          <p:cNvSpPr/>
          <p:nvPr/>
        </p:nvSpPr>
        <p:spPr>
          <a:xfrm>
            <a:off x="6429388" y="4857760"/>
            <a:ext cx="300082" cy="369332"/>
          </a:xfrm>
          <a:prstGeom prst="rect">
            <a:avLst/>
          </a:prstGeom>
        </p:spPr>
        <p:txBody>
          <a:bodyPr wrap="none">
            <a:spAutoFit/>
          </a:bodyPr>
          <a:lstStyle/>
          <a:p>
            <a:r>
              <a:rPr lang="fr-FR" dirty="0" smtClean="0">
                <a:solidFill>
                  <a:srgbClr val="003366"/>
                </a:solidFill>
                <a:latin typeface="Times New Roman" pitchFamily="18" charset="0"/>
                <a:cs typeface="Times New Roman" pitchFamily="18" charset="0"/>
              </a:rPr>
              <a:t>_</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57166"/>
            <a:ext cx="8959504" cy="6205032"/>
          </a:xfrm>
          <a:prstGeom prst="rect">
            <a:avLst/>
          </a:prstGeom>
        </p:spPr>
        <p:txBody>
          <a:bodyPr wrap="none">
            <a:spAutoFit/>
          </a:bodyPr>
          <a:lstStyle/>
          <a:p>
            <a:r>
              <a:rPr lang="en-US" altLang="zh-CN" sz="2066" dirty="0" smtClean="0">
                <a:solidFill>
                  <a:srgbClr val="FF0000"/>
                </a:solidFill>
                <a:latin typeface="Times New Roman" pitchFamily="18" charset="0"/>
                <a:cs typeface="Times New Roman" pitchFamily="18" charset="0"/>
              </a:rPr>
              <a:t>Comment </a:t>
            </a:r>
            <a:r>
              <a:rPr lang="en-US" altLang="zh-CN" sz="2066" dirty="0" err="1" smtClean="0">
                <a:solidFill>
                  <a:srgbClr val="FF0000"/>
                </a:solidFill>
                <a:latin typeface="Times New Roman" pitchFamily="18" charset="0"/>
                <a:cs typeface="Times New Roman" pitchFamily="18" charset="0"/>
              </a:rPr>
              <a:t>caractérise</a:t>
            </a:r>
            <a:r>
              <a:rPr lang="en-US" altLang="zh-CN" sz="2066" dirty="0" smtClean="0">
                <a:solidFill>
                  <a:srgbClr val="FF0000"/>
                </a:solidFill>
                <a:latin typeface="Times New Roman" pitchFamily="18" charset="0"/>
                <a:cs typeface="Times New Roman" pitchFamily="18" charset="0"/>
              </a:rPr>
              <a:t>-t-on un </a:t>
            </a:r>
            <a:r>
              <a:rPr lang="en-US" altLang="zh-CN" sz="2066" dirty="0" err="1" smtClean="0">
                <a:solidFill>
                  <a:srgbClr val="FF0000"/>
                </a:solidFill>
                <a:latin typeface="Times New Roman" pitchFamily="18" charset="0"/>
                <a:cs typeface="Times New Roman" pitchFamily="18" charset="0"/>
              </a:rPr>
              <a:t>état</a:t>
            </a:r>
            <a:r>
              <a:rPr lang="en-US" altLang="zh-CN" sz="2066" dirty="0" smtClean="0">
                <a:solidFill>
                  <a:srgbClr val="FF0000"/>
                </a:solidFill>
                <a:latin typeface="Times New Roman" pitchFamily="18" charset="0"/>
                <a:cs typeface="Times New Roman" pitchFamily="18" charset="0"/>
              </a:rPr>
              <a:t> qui correspond à </a:t>
            </a:r>
            <a:r>
              <a:rPr lang="en-US" altLang="zh-CN" sz="2066" dirty="0" err="1" smtClean="0">
                <a:solidFill>
                  <a:srgbClr val="FF0000"/>
                </a:solidFill>
                <a:latin typeface="Times New Roman" pitchFamily="18" charset="0"/>
                <a:cs typeface="Times New Roman" pitchFamily="18" charset="0"/>
              </a:rPr>
              <a:t>une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particule</a:t>
            </a:r>
            <a:r>
              <a:rPr lang="en-US" altLang="zh-CN" sz="2066" dirty="0" smtClean="0">
                <a:solidFill>
                  <a:srgbClr val="FF0000"/>
                </a:solidFill>
                <a:latin typeface="Times New Roman" pitchFamily="18" charset="0"/>
                <a:cs typeface="Times New Roman" pitchFamily="18" charset="0"/>
              </a:rPr>
              <a:t> de </a:t>
            </a:r>
            <a:r>
              <a:rPr lang="en-US" altLang="zh-CN" sz="2066" dirty="0" err="1" smtClean="0">
                <a:solidFill>
                  <a:srgbClr val="FF0000"/>
                </a:solidFill>
                <a:latin typeface="Times New Roman" pitchFamily="18" charset="0"/>
                <a:cs typeface="Times New Roman" pitchFamily="18" charset="0"/>
              </a:rPr>
              <a:t>couleur</a:t>
            </a:r>
            <a:r>
              <a:rPr lang="en-US" altLang="zh-CN" sz="2066" dirty="0" smtClean="0">
                <a:solidFill>
                  <a:srgbClr val="FF0000"/>
                </a:solidFill>
                <a:latin typeface="Times New Roman" pitchFamily="18" charset="0"/>
                <a:cs typeface="Times New Roman" pitchFamily="18" charset="0"/>
              </a:rPr>
              <a:t> bleu,</a:t>
            </a:r>
          </a:p>
          <a:p>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verte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ou</a:t>
            </a:r>
            <a:r>
              <a:rPr lang="en-US" altLang="zh-CN" sz="2066" dirty="0" smtClean="0">
                <a:solidFill>
                  <a:srgbClr val="FF0000"/>
                </a:solidFill>
                <a:latin typeface="Times New Roman" pitchFamily="18" charset="0"/>
                <a:cs typeface="Times New Roman" pitchFamily="18" charset="0"/>
              </a:rPr>
              <a:t> rouge et qui </a:t>
            </a:r>
            <a:r>
              <a:rPr lang="en-US" altLang="zh-CN" sz="2066" dirty="0" err="1" smtClean="0">
                <a:solidFill>
                  <a:srgbClr val="FF0000"/>
                </a:solidFill>
                <a:latin typeface="Times New Roman" pitchFamily="18" charset="0"/>
                <a:cs typeface="Times New Roman" pitchFamily="18" charset="0"/>
              </a:rPr>
              <a:t>est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astreinte</a:t>
            </a:r>
            <a:r>
              <a:rPr lang="en-US" altLang="zh-CN" sz="2066" dirty="0" smtClean="0">
                <a:solidFill>
                  <a:srgbClr val="FF0000"/>
                </a:solidFill>
                <a:latin typeface="Times New Roman" pitchFamily="18" charset="0"/>
                <a:cs typeface="Times New Roman" pitchFamily="18" charset="0"/>
              </a:rPr>
              <a:t> à se </a:t>
            </a:r>
            <a:r>
              <a:rPr lang="en-US" altLang="zh-CN" sz="2066" dirty="0" err="1" smtClean="0">
                <a:solidFill>
                  <a:srgbClr val="FF0000"/>
                </a:solidFill>
                <a:latin typeface="Times New Roman" pitchFamily="18" charset="0"/>
                <a:cs typeface="Times New Roman" pitchFamily="18" charset="0"/>
              </a:rPr>
              <a:t>déplacer</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selon</a:t>
            </a:r>
            <a:r>
              <a:rPr lang="en-US" altLang="zh-CN" sz="2066" dirty="0" smtClean="0">
                <a:solidFill>
                  <a:srgbClr val="FF0000"/>
                </a:solidFill>
                <a:latin typeface="Times New Roman" pitchFamily="18" charset="0"/>
                <a:cs typeface="Times New Roman" pitchFamily="18" charset="0"/>
              </a:rPr>
              <a:t> ox?</a:t>
            </a:r>
          </a:p>
          <a:p>
            <a:endParaRPr lang="fr-FR" altLang="zh-CN" sz="2066" dirty="0" smtClean="0">
              <a:solidFill>
                <a:srgbClr val="FF0000"/>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On dit que  cet état  </a:t>
            </a:r>
            <a:r>
              <a:rPr lang="el-GR" altLang="zh-CN" sz="2066" dirty="0" smtClean="0">
                <a:solidFill>
                  <a:srgbClr val="003366"/>
                </a:solidFill>
                <a:latin typeface="Times New Roman" pitchFamily="18" charset="0"/>
                <a:cs typeface="Times New Roman" pitchFamily="18" charset="0"/>
              </a:rPr>
              <a:t>Ψ</a:t>
            </a:r>
            <a:r>
              <a:rPr lang="fr-FR" altLang="zh-CN" sz="2066" dirty="0" smtClean="0">
                <a:solidFill>
                  <a:srgbClr val="003366"/>
                </a:solidFill>
                <a:latin typeface="Times New Roman" pitchFamily="18" charset="0"/>
                <a:cs typeface="Times New Roman" pitchFamily="18" charset="0"/>
              </a:rPr>
              <a:t>’      appartient  à un espace  vectoriel       qui  est  composé</a:t>
            </a:r>
          </a:p>
          <a:p>
            <a:r>
              <a:rPr lang="fr-FR" altLang="zh-CN" sz="2066" dirty="0" smtClean="0">
                <a:solidFill>
                  <a:srgbClr val="003366"/>
                </a:solidFill>
                <a:latin typeface="Times New Roman" pitchFamily="18" charset="0"/>
                <a:cs typeface="Times New Roman" pitchFamily="18" charset="0"/>
              </a:rPr>
              <a:t>de deux sous –espaces vectoriels  de           et         ce que l’on note     =         X      .</a:t>
            </a:r>
          </a:p>
          <a:p>
            <a:endParaRPr lang="fr-FR" altLang="zh-CN" sz="2066"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Cet espace     a pour dimension le produit des dimensions des deux sous-espaces</a:t>
            </a:r>
          </a:p>
          <a:p>
            <a:r>
              <a:rPr lang="fr-FR" altLang="zh-CN" sz="2066" dirty="0" smtClean="0">
                <a:solidFill>
                  <a:srgbClr val="003366"/>
                </a:solidFill>
                <a:latin typeface="Times New Roman" pitchFamily="18" charset="0"/>
                <a:cs typeface="Times New Roman" pitchFamily="18" charset="0"/>
              </a:rPr>
              <a:t>( ici 3 x     ) et une des bases est :</a:t>
            </a:r>
          </a:p>
          <a:p>
            <a:r>
              <a:rPr lang="fr-FR" altLang="zh-CN" sz="2800" dirty="0" smtClean="0">
                <a:solidFill>
                  <a:srgbClr val="003366"/>
                </a:solidFill>
                <a:latin typeface="Times New Roman" pitchFamily="18" charset="0"/>
                <a:cs typeface="Times New Roman" pitchFamily="18" charset="0"/>
              </a:rPr>
              <a:t>        {  </a:t>
            </a:r>
            <a:r>
              <a:rPr lang="fr-FR" altLang="zh-CN" sz="2400" dirty="0" smtClean="0">
                <a:solidFill>
                  <a:srgbClr val="003366"/>
                </a:solidFill>
                <a:latin typeface="Times New Roman" pitchFamily="18" charset="0"/>
                <a:cs typeface="Times New Roman" pitchFamily="18" charset="0"/>
              </a:rPr>
              <a:t>x    </a:t>
            </a:r>
            <a:r>
              <a:rPr lang="fr-FR" altLang="zh-CN" dirty="0" smtClean="0">
                <a:solidFill>
                  <a:srgbClr val="003366"/>
                </a:solidFill>
                <a:latin typeface="Times New Roman" pitchFamily="18" charset="0"/>
                <a:cs typeface="Times New Roman" pitchFamily="18" charset="0"/>
              </a:rPr>
              <a:t>X   </a:t>
            </a:r>
            <a:r>
              <a:rPr lang="fr-FR" altLang="zh-CN" sz="2000" dirty="0" smtClean="0">
                <a:solidFill>
                  <a:srgbClr val="003366"/>
                </a:solidFill>
                <a:latin typeface="Times New Roman" pitchFamily="18" charset="0"/>
                <a:cs typeface="Times New Roman" pitchFamily="18" charset="0"/>
              </a:rPr>
              <a:t>bleu</a:t>
            </a:r>
            <a:r>
              <a:rPr lang="fr-FR" altLang="zh-CN" sz="2066" dirty="0" smtClean="0">
                <a:solidFill>
                  <a:srgbClr val="003366"/>
                </a:solidFill>
                <a:latin typeface="Times New Roman" pitchFamily="18" charset="0"/>
                <a:cs typeface="Times New Roman" pitchFamily="18" charset="0"/>
              </a:rPr>
              <a:t>      ,  </a:t>
            </a:r>
            <a:r>
              <a:rPr lang="fr-FR" altLang="zh-CN" sz="2400" dirty="0" smtClean="0">
                <a:solidFill>
                  <a:srgbClr val="003366"/>
                </a:solidFill>
                <a:latin typeface="Times New Roman" pitchFamily="18" charset="0"/>
                <a:cs typeface="Times New Roman" pitchFamily="18" charset="0"/>
              </a:rPr>
              <a:t>x</a:t>
            </a:r>
            <a:r>
              <a:rPr lang="fr-FR" altLang="zh-CN" sz="2000" dirty="0" smtClean="0">
                <a:solidFill>
                  <a:srgbClr val="003366"/>
                </a:solidFill>
                <a:latin typeface="Times New Roman" pitchFamily="18" charset="0"/>
                <a:cs typeface="Times New Roman" pitchFamily="18" charset="0"/>
              </a:rPr>
              <a:t>    </a:t>
            </a:r>
            <a:r>
              <a:rPr lang="fr-FR" altLang="zh-CN" dirty="0" smtClean="0">
                <a:solidFill>
                  <a:srgbClr val="003366"/>
                </a:solidFill>
                <a:latin typeface="Times New Roman" pitchFamily="18" charset="0"/>
                <a:cs typeface="Times New Roman" pitchFamily="18" charset="0"/>
              </a:rPr>
              <a:t>X</a:t>
            </a:r>
            <a:r>
              <a:rPr lang="fr-FR" altLang="zh-CN" sz="2400"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rPr>
              <a:t>vert      ,  </a:t>
            </a:r>
            <a:r>
              <a:rPr lang="fr-FR" altLang="zh-CN" sz="2400" dirty="0" smtClean="0">
                <a:solidFill>
                  <a:srgbClr val="003366"/>
                </a:solidFill>
                <a:latin typeface="Times New Roman" pitchFamily="18" charset="0"/>
                <a:cs typeface="Times New Roman" pitchFamily="18" charset="0"/>
              </a:rPr>
              <a:t>x</a:t>
            </a:r>
            <a:r>
              <a:rPr lang="fr-FR" altLang="zh-CN" sz="2000" dirty="0" smtClean="0">
                <a:solidFill>
                  <a:srgbClr val="003366"/>
                </a:solidFill>
                <a:latin typeface="Times New Roman" pitchFamily="18" charset="0"/>
                <a:cs typeface="Times New Roman" pitchFamily="18" charset="0"/>
              </a:rPr>
              <a:t>    X   rouge     </a:t>
            </a:r>
            <a:r>
              <a:rPr lang="fr-FR" altLang="zh-CN" sz="2800" dirty="0" smtClean="0">
                <a:solidFill>
                  <a:srgbClr val="003366"/>
                </a:solidFill>
                <a:latin typeface="Times New Roman" pitchFamily="18" charset="0"/>
                <a:cs typeface="Times New Roman" pitchFamily="18" charset="0"/>
              </a:rPr>
              <a:t>}</a:t>
            </a:r>
          </a:p>
          <a:p>
            <a:endParaRPr lang="fr-FR" altLang="zh-CN" sz="2800"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L’expression vectorielle  se met sous la forme  :</a:t>
            </a:r>
          </a:p>
          <a:p>
            <a:endParaRPr lang="fr-FR" altLang="zh-CN" sz="2066"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       </a:t>
            </a:r>
            <a:r>
              <a:rPr lang="el-GR" altLang="zh-CN" sz="2066" dirty="0" smtClean="0">
                <a:solidFill>
                  <a:srgbClr val="003366"/>
                </a:solidFill>
                <a:latin typeface="Times New Roman" pitchFamily="18" charset="0"/>
                <a:cs typeface="Times New Roman" pitchFamily="18" charset="0"/>
              </a:rPr>
              <a:t>Ψ</a:t>
            </a:r>
            <a:r>
              <a:rPr lang="fr-FR" altLang="zh-CN" sz="2066" dirty="0" smtClean="0">
                <a:solidFill>
                  <a:srgbClr val="003366"/>
                </a:solidFill>
                <a:latin typeface="Times New Roman" pitchFamily="18" charset="0"/>
                <a:cs typeface="Times New Roman" pitchFamily="18" charset="0"/>
              </a:rPr>
              <a:t>’(t)     =   </a:t>
            </a:r>
            <a:r>
              <a:rPr lang="el-GR" altLang="zh-CN" sz="2066" dirty="0" smtClean="0">
                <a:solidFill>
                  <a:srgbClr val="003366"/>
                </a:solidFill>
                <a:latin typeface="Times New Roman" pitchFamily="18" charset="0"/>
                <a:cs typeface="Times New Roman" pitchFamily="18" charset="0"/>
              </a:rPr>
              <a:t>Ψ</a:t>
            </a:r>
            <a:r>
              <a:rPr lang="fr-FR" altLang="zh-CN" sz="2066" dirty="0" smtClean="0">
                <a:solidFill>
                  <a:srgbClr val="003366"/>
                </a:solidFill>
                <a:latin typeface="Times New Roman" pitchFamily="18" charset="0"/>
                <a:cs typeface="Times New Roman" pitchFamily="18" charset="0"/>
              </a:rPr>
              <a:t>(t)    </a:t>
            </a:r>
            <a:r>
              <a:rPr lang="fr-FR" altLang="zh-CN" sz="2000" dirty="0" smtClean="0">
                <a:solidFill>
                  <a:srgbClr val="003366"/>
                </a:solidFill>
                <a:latin typeface="Times New Roman" pitchFamily="18" charset="0"/>
                <a:cs typeface="Times New Roman" pitchFamily="18" charset="0"/>
              </a:rPr>
              <a:t>X  </a:t>
            </a:r>
            <a:r>
              <a:rPr lang="fr-FR" altLang="zh-CN" sz="2800" dirty="0" smtClean="0">
                <a:solidFill>
                  <a:srgbClr val="003366"/>
                </a:solidFill>
                <a:latin typeface="Times New Roman" pitchFamily="18" charset="0"/>
                <a:cs typeface="Times New Roman" pitchFamily="18" charset="0"/>
              </a:rPr>
              <a:t>{</a:t>
            </a:r>
            <a:r>
              <a:rPr lang="fr-FR" altLang="zh-CN" sz="2000" dirty="0" smtClean="0">
                <a:solidFill>
                  <a:srgbClr val="003366"/>
                </a:solidFill>
                <a:latin typeface="Times New Roman" pitchFamily="18" charset="0"/>
                <a:cs typeface="Times New Roman" pitchFamily="18" charset="0"/>
              </a:rPr>
              <a:t> b(t)  bleu    +  r(t)   rouge    +  v(t)   vert    </a:t>
            </a:r>
            <a:r>
              <a:rPr lang="fr-FR" altLang="zh-CN" sz="2400" dirty="0" smtClean="0">
                <a:solidFill>
                  <a:srgbClr val="003366"/>
                </a:solidFill>
                <a:latin typeface="Times New Roman" pitchFamily="18" charset="0"/>
                <a:cs typeface="Times New Roman" pitchFamily="18" charset="0"/>
              </a:rPr>
              <a:t>}</a:t>
            </a:r>
          </a:p>
          <a:p>
            <a:endParaRPr lang="fr-FR" altLang="zh-CN" sz="2400" dirty="0" smtClean="0">
              <a:solidFill>
                <a:srgbClr val="003366"/>
              </a:solidFill>
              <a:latin typeface="Times New Roman" pitchFamily="18" charset="0"/>
              <a:cs typeface="Times New Roman" pitchFamily="18" charset="0"/>
            </a:endParaRPr>
          </a:p>
          <a:p>
            <a:pPr algn="just"/>
            <a:r>
              <a:rPr lang="fr-FR" altLang="zh-CN" sz="2066" dirty="0" smtClean="0">
                <a:solidFill>
                  <a:srgbClr val="003366"/>
                </a:solidFill>
                <a:latin typeface="Times New Roman" pitchFamily="18" charset="0"/>
                <a:cs typeface="Times New Roman" pitchFamily="18" charset="0"/>
              </a:rPr>
              <a:t>où   </a:t>
            </a:r>
            <a:r>
              <a:rPr lang="el-GR" altLang="zh-CN" sz="2066" dirty="0" smtClean="0">
                <a:solidFill>
                  <a:srgbClr val="003366"/>
                </a:solidFill>
                <a:latin typeface="Times New Roman" pitchFamily="18" charset="0"/>
                <a:cs typeface="Times New Roman" pitchFamily="18" charset="0"/>
              </a:rPr>
              <a:t>Ψ</a:t>
            </a:r>
            <a:r>
              <a:rPr lang="fr-FR" altLang="zh-CN" sz="2066" dirty="0" smtClean="0">
                <a:solidFill>
                  <a:srgbClr val="003366"/>
                </a:solidFill>
                <a:latin typeface="Times New Roman" pitchFamily="18" charset="0"/>
                <a:cs typeface="Times New Roman" pitchFamily="18" charset="0"/>
              </a:rPr>
              <a:t>(t)   est la fonction d’onde de la particule , b(t) , v(t)  et  r(t)  : 3 nombres </a:t>
            </a:r>
          </a:p>
          <a:p>
            <a:pPr algn="just"/>
            <a:r>
              <a:rPr lang="fr-FR" altLang="zh-CN" sz="2066" dirty="0" smtClean="0">
                <a:solidFill>
                  <a:srgbClr val="003366"/>
                </a:solidFill>
                <a:latin typeface="Times New Roman" pitchFamily="18" charset="0"/>
                <a:cs typeface="Times New Roman" pitchFamily="18" charset="0"/>
              </a:rPr>
              <a:t>complexes décrivant la couleur de la particule  avec les normalisations  suivantes :</a:t>
            </a:r>
          </a:p>
          <a:p>
            <a:r>
              <a:rPr lang="fr-FR" altLang="zh-CN" sz="2066" dirty="0" smtClean="0">
                <a:solidFill>
                  <a:srgbClr val="003366"/>
                </a:solidFill>
                <a:latin typeface="Times New Roman" pitchFamily="18" charset="0"/>
                <a:cs typeface="Times New Roman" pitchFamily="18" charset="0"/>
              </a:rPr>
              <a:t>         </a:t>
            </a:r>
          </a:p>
          <a:p>
            <a:r>
              <a:rPr lang="fr-FR" altLang="zh-CN" sz="2066" dirty="0" smtClean="0">
                <a:solidFill>
                  <a:srgbClr val="003366"/>
                </a:solidFill>
                <a:latin typeface="Times New Roman" pitchFamily="18" charset="0"/>
                <a:cs typeface="Times New Roman" pitchFamily="18" charset="0"/>
              </a:rPr>
              <a:t>   </a:t>
            </a:r>
            <a:r>
              <a:rPr lang="el-GR" altLang="zh-CN" sz="2066" dirty="0" smtClean="0">
                <a:solidFill>
                  <a:srgbClr val="003366"/>
                </a:solidFill>
                <a:latin typeface="Times New Roman" pitchFamily="18" charset="0"/>
                <a:cs typeface="Times New Roman" pitchFamily="18" charset="0"/>
              </a:rPr>
              <a:t>Ψ</a:t>
            </a:r>
            <a:r>
              <a:rPr lang="fr-FR" altLang="zh-CN" sz="2066" dirty="0" smtClean="0">
                <a:solidFill>
                  <a:srgbClr val="003366"/>
                </a:solidFill>
                <a:latin typeface="Times New Roman" pitchFamily="18" charset="0"/>
                <a:cs typeface="Times New Roman" pitchFamily="18" charset="0"/>
              </a:rPr>
              <a:t>(t)       = 1   et        b(t)      +    v(t)     +   r(t)    =  1</a:t>
            </a:r>
          </a:p>
        </p:txBody>
      </p:sp>
      <p:sp>
        <p:nvSpPr>
          <p:cNvPr id="5" name="Rectangle 4"/>
          <p:cNvSpPr/>
          <p:nvPr/>
        </p:nvSpPr>
        <p:spPr>
          <a:xfrm>
            <a:off x="2643174" y="1314378"/>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6" name="Rectangle 5"/>
          <p:cNvSpPr/>
          <p:nvPr/>
        </p:nvSpPr>
        <p:spPr>
          <a:xfrm>
            <a:off x="2214546" y="134515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7" name="Rectangle 6"/>
          <p:cNvSpPr/>
          <p:nvPr/>
        </p:nvSpPr>
        <p:spPr>
          <a:xfrm>
            <a:off x="4214810" y="1643050"/>
            <a:ext cx="354584" cy="369332"/>
          </a:xfrm>
          <a:prstGeom prst="rect">
            <a:avLst/>
          </a:prstGeom>
        </p:spPr>
        <p:txBody>
          <a:bodyPr wrap="none">
            <a:spAutoFit/>
          </a:bodyPr>
          <a:lstStyle/>
          <a:p>
            <a:r>
              <a:rPr lang="fr-FR" dirty="0" smtClean="0">
                <a:latin typeface="Lucida Calligraphy" pitchFamily="66" charset="0"/>
              </a:rPr>
              <a:t>E</a:t>
            </a:r>
            <a:endParaRPr lang="fr-FR" dirty="0"/>
          </a:p>
        </p:txBody>
      </p:sp>
      <p:sp>
        <p:nvSpPr>
          <p:cNvPr id="8" name="Rectangle 7"/>
          <p:cNvSpPr/>
          <p:nvPr/>
        </p:nvSpPr>
        <p:spPr>
          <a:xfrm>
            <a:off x="5003234" y="1643050"/>
            <a:ext cx="354584" cy="369332"/>
          </a:xfrm>
          <a:prstGeom prst="rect">
            <a:avLst/>
          </a:prstGeom>
        </p:spPr>
        <p:txBody>
          <a:bodyPr wrap="none">
            <a:spAutoFit/>
          </a:bodyPr>
          <a:lstStyle/>
          <a:p>
            <a:r>
              <a:rPr lang="fr-FR" dirty="0" smtClean="0">
                <a:latin typeface="Lucida Calligraphy" pitchFamily="66" charset="0"/>
              </a:rPr>
              <a:t>E</a:t>
            </a:r>
            <a:endParaRPr lang="fr-FR" dirty="0"/>
          </a:p>
        </p:txBody>
      </p:sp>
      <p:sp>
        <p:nvSpPr>
          <p:cNvPr id="9" name="Rectangle 8"/>
          <p:cNvSpPr/>
          <p:nvPr/>
        </p:nvSpPr>
        <p:spPr>
          <a:xfrm>
            <a:off x="6572264" y="1357298"/>
            <a:ext cx="354584" cy="369332"/>
          </a:xfrm>
          <a:prstGeom prst="rect">
            <a:avLst/>
          </a:prstGeom>
        </p:spPr>
        <p:txBody>
          <a:bodyPr wrap="none">
            <a:spAutoFit/>
          </a:bodyPr>
          <a:lstStyle/>
          <a:p>
            <a:r>
              <a:rPr lang="fr-FR" dirty="0" smtClean="0">
                <a:latin typeface="Lucida Calligraphy" pitchFamily="66" charset="0"/>
              </a:rPr>
              <a:t>E</a:t>
            </a:r>
            <a:endParaRPr lang="fr-FR" dirty="0"/>
          </a:p>
        </p:txBody>
      </p:sp>
      <p:sp>
        <p:nvSpPr>
          <p:cNvPr id="10" name="Rectangle 9"/>
          <p:cNvSpPr/>
          <p:nvPr/>
        </p:nvSpPr>
        <p:spPr>
          <a:xfrm>
            <a:off x="5214942" y="1702346"/>
            <a:ext cx="287258" cy="369332"/>
          </a:xfrm>
          <a:prstGeom prst="rect">
            <a:avLst/>
          </a:prstGeom>
        </p:spPr>
        <p:txBody>
          <a:bodyPr wrap="none">
            <a:spAutoFit/>
          </a:bodyPr>
          <a:lstStyle/>
          <a:p>
            <a:r>
              <a:rPr lang="fr-FR" altLang="zh-CN" dirty="0" smtClean="0">
                <a:solidFill>
                  <a:srgbClr val="003366"/>
                </a:solidFill>
                <a:latin typeface="Times New Roman" pitchFamily="18" charset="0"/>
                <a:cs typeface="Times New Roman" pitchFamily="18" charset="0"/>
              </a:rPr>
              <a:t>c</a:t>
            </a:r>
            <a:endParaRPr lang="fr-FR" dirty="0"/>
          </a:p>
        </p:txBody>
      </p:sp>
      <p:sp>
        <p:nvSpPr>
          <p:cNvPr id="11" name="Rectangle 10"/>
          <p:cNvSpPr/>
          <p:nvPr/>
        </p:nvSpPr>
        <p:spPr>
          <a:xfrm>
            <a:off x="4378830" y="1733124"/>
            <a:ext cx="407484" cy="338554"/>
          </a:xfrm>
          <a:prstGeom prst="rect">
            <a:avLst/>
          </a:prstGeom>
        </p:spPr>
        <p:txBody>
          <a:bodyPr wrap="none">
            <a:spAutoFit/>
          </a:bodyPr>
          <a:lstStyle/>
          <a:p>
            <a:r>
              <a:rPr lang="fr-FR" sz="1600" dirty="0" err="1" smtClean="0">
                <a:solidFill>
                  <a:schemeClr val="tx2">
                    <a:lumMod val="75000"/>
                  </a:schemeClr>
                </a:solidFill>
                <a:latin typeface="Times New Roman" pitchFamily="18" charset="0"/>
                <a:cs typeface="Times New Roman" pitchFamily="18" charset="0"/>
              </a:rPr>
              <a:t>f.o</a:t>
            </a:r>
            <a:endParaRPr lang="fr-FR" sz="1600" dirty="0"/>
          </a:p>
        </p:txBody>
      </p:sp>
      <p:sp>
        <p:nvSpPr>
          <p:cNvPr id="12" name="Rectangle 11"/>
          <p:cNvSpPr/>
          <p:nvPr/>
        </p:nvSpPr>
        <p:spPr>
          <a:xfrm>
            <a:off x="7786710" y="1643050"/>
            <a:ext cx="354584" cy="369332"/>
          </a:xfrm>
          <a:prstGeom prst="rect">
            <a:avLst/>
          </a:prstGeom>
        </p:spPr>
        <p:txBody>
          <a:bodyPr wrap="none">
            <a:spAutoFit/>
          </a:bodyPr>
          <a:lstStyle/>
          <a:p>
            <a:r>
              <a:rPr lang="fr-FR" dirty="0" smtClean="0">
                <a:latin typeface="Lucida Calligraphy" pitchFamily="66" charset="0"/>
              </a:rPr>
              <a:t>E</a:t>
            </a:r>
            <a:endParaRPr lang="fr-FR" dirty="0"/>
          </a:p>
        </p:txBody>
      </p:sp>
      <p:sp>
        <p:nvSpPr>
          <p:cNvPr id="13" name="Rectangle 12"/>
          <p:cNvSpPr/>
          <p:nvPr/>
        </p:nvSpPr>
        <p:spPr>
          <a:xfrm>
            <a:off x="8503696" y="1662098"/>
            <a:ext cx="354584" cy="369332"/>
          </a:xfrm>
          <a:prstGeom prst="rect">
            <a:avLst/>
          </a:prstGeom>
        </p:spPr>
        <p:txBody>
          <a:bodyPr wrap="none">
            <a:spAutoFit/>
          </a:bodyPr>
          <a:lstStyle/>
          <a:p>
            <a:r>
              <a:rPr lang="fr-FR" dirty="0" smtClean="0">
                <a:latin typeface="Lucida Calligraphy" pitchFamily="66" charset="0"/>
              </a:rPr>
              <a:t>E</a:t>
            </a:r>
            <a:endParaRPr lang="fr-FR" dirty="0"/>
          </a:p>
        </p:txBody>
      </p:sp>
      <p:sp>
        <p:nvSpPr>
          <p:cNvPr id="14" name="Rectangle 13"/>
          <p:cNvSpPr/>
          <p:nvPr/>
        </p:nvSpPr>
        <p:spPr>
          <a:xfrm>
            <a:off x="7215206" y="1643050"/>
            <a:ext cx="354584" cy="369332"/>
          </a:xfrm>
          <a:prstGeom prst="rect">
            <a:avLst/>
          </a:prstGeom>
        </p:spPr>
        <p:txBody>
          <a:bodyPr wrap="none">
            <a:spAutoFit/>
          </a:bodyPr>
          <a:lstStyle/>
          <a:p>
            <a:r>
              <a:rPr lang="fr-FR" dirty="0" smtClean="0">
                <a:latin typeface="Lucida Calligraphy" pitchFamily="66" charset="0"/>
              </a:rPr>
              <a:t>E</a:t>
            </a:r>
            <a:endParaRPr lang="fr-FR" dirty="0"/>
          </a:p>
        </p:txBody>
      </p:sp>
      <p:sp>
        <p:nvSpPr>
          <p:cNvPr id="15" name="Rectangle 14"/>
          <p:cNvSpPr/>
          <p:nvPr/>
        </p:nvSpPr>
        <p:spPr>
          <a:xfrm>
            <a:off x="7950730" y="1714488"/>
            <a:ext cx="407484" cy="338554"/>
          </a:xfrm>
          <a:prstGeom prst="rect">
            <a:avLst/>
          </a:prstGeom>
        </p:spPr>
        <p:txBody>
          <a:bodyPr wrap="none">
            <a:spAutoFit/>
          </a:bodyPr>
          <a:lstStyle/>
          <a:p>
            <a:r>
              <a:rPr lang="fr-FR" sz="1600" dirty="0" err="1" smtClean="0">
                <a:solidFill>
                  <a:schemeClr val="tx2">
                    <a:lumMod val="75000"/>
                  </a:schemeClr>
                </a:solidFill>
                <a:latin typeface="Times New Roman" pitchFamily="18" charset="0"/>
                <a:cs typeface="Times New Roman" pitchFamily="18" charset="0"/>
              </a:rPr>
              <a:t>f.o</a:t>
            </a:r>
            <a:endParaRPr lang="fr-FR" sz="1600" dirty="0"/>
          </a:p>
        </p:txBody>
      </p:sp>
      <p:sp>
        <p:nvSpPr>
          <p:cNvPr id="16" name="Rectangle 15"/>
          <p:cNvSpPr/>
          <p:nvPr/>
        </p:nvSpPr>
        <p:spPr>
          <a:xfrm>
            <a:off x="8713898" y="1714488"/>
            <a:ext cx="287258" cy="369332"/>
          </a:xfrm>
          <a:prstGeom prst="rect">
            <a:avLst/>
          </a:prstGeom>
        </p:spPr>
        <p:txBody>
          <a:bodyPr wrap="none">
            <a:spAutoFit/>
          </a:bodyPr>
          <a:lstStyle/>
          <a:p>
            <a:r>
              <a:rPr lang="fr-FR" altLang="zh-CN" dirty="0" smtClean="0">
                <a:solidFill>
                  <a:srgbClr val="003366"/>
                </a:solidFill>
                <a:latin typeface="Times New Roman" pitchFamily="18" charset="0"/>
                <a:cs typeface="Times New Roman" pitchFamily="18" charset="0"/>
              </a:rPr>
              <a:t>c</a:t>
            </a:r>
            <a:endParaRPr lang="fr-FR" dirty="0"/>
          </a:p>
        </p:txBody>
      </p:sp>
      <p:sp>
        <p:nvSpPr>
          <p:cNvPr id="17" name="Rectangle 16"/>
          <p:cNvSpPr/>
          <p:nvPr/>
        </p:nvSpPr>
        <p:spPr>
          <a:xfrm>
            <a:off x="8230070" y="1643050"/>
            <a:ext cx="413896" cy="369332"/>
          </a:xfrm>
          <a:prstGeom prst="rect">
            <a:avLst/>
          </a:prstGeom>
        </p:spPr>
        <p:txBody>
          <a:bodyPr wrap="none">
            <a:spAutoFit/>
          </a:bodyPr>
          <a:lstStyle/>
          <a:p>
            <a:r>
              <a:rPr lang="fr-FR" dirty="0" smtClean="0"/>
              <a:t>⃝</a:t>
            </a:r>
            <a:endParaRPr lang="fr-FR" dirty="0"/>
          </a:p>
        </p:txBody>
      </p:sp>
      <p:sp>
        <p:nvSpPr>
          <p:cNvPr id="18" name="Rectangle 17"/>
          <p:cNvSpPr/>
          <p:nvPr/>
        </p:nvSpPr>
        <p:spPr>
          <a:xfrm>
            <a:off x="1428728" y="2285992"/>
            <a:ext cx="354584" cy="369332"/>
          </a:xfrm>
          <a:prstGeom prst="rect">
            <a:avLst/>
          </a:prstGeom>
        </p:spPr>
        <p:txBody>
          <a:bodyPr wrap="none">
            <a:spAutoFit/>
          </a:bodyPr>
          <a:lstStyle/>
          <a:p>
            <a:r>
              <a:rPr lang="fr-FR" dirty="0" smtClean="0">
                <a:latin typeface="Lucida Calligraphy" pitchFamily="66" charset="0"/>
              </a:rPr>
              <a:t>E</a:t>
            </a:r>
            <a:endParaRPr lang="fr-FR" dirty="0"/>
          </a:p>
        </p:txBody>
      </p:sp>
      <p:graphicFrame>
        <p:nvGraphicFramePr>
          <p:cNvPr id="272386" name="Object 2"/>
          <p:cNvGraphicFramePr>
            <a:graphicFrameLocks noChangeAspect="1"/>
          </p:cNvGraphicFramePr>
          <p:nvPr/>
        </p:nvGraphicFramePr>
        <p:xfrm>
          <a:off x="1071538" y="2643184"/>
          <a:ext cx="457200" cy="285750"/>
        </p:xfrm>
        <a:graphic>
          <a:graphicData uri="http://schemas.openxmlformats.org/presentationml/2006/ole">
            <mc:AlternateContent xmlns:mc="http://schemas.openxmlformats.org/markup-compatibility/2006">
              <mc:Choice xmlns:v="urn:schemas-microsoft-com:vml" Requires="v">
                <p:oleObj spid="_x0000_s272392" name="Equation" r:id="rId3" imgW="152280" imgH="126720" progId="Equation.3">
                  <p:embed/>
                </p:oleObj>
              </mc:Choice>
              <mc:Fallback>
                <p:oleObj name="Equation" r:id="rId3" imgW="152280" imgH="126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2643184"/>
                        <a:ext cx="4572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4286248" y="300037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21" name="Rectangle 20"/>
          <p:cNvSpPr/>
          <p:nvPr/>
        </p:nvSpPr>
        <p:spPr>
          <a:xfrm>
            <a:off x="1486742" y="300037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22" name="Rectangle 21"/>
          <p:cNvSpPr/>
          <p:nvPr/>
        </p:nvSpPr>
        <p:spPr>
          <a:xfrm>
            <a:off x="3272692" y="300037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23" name="Rectangle 22"/>
          <p:cNvSpPr/>
          <p:nvPr/>
        </p:nvSpPr>
        <p:spPr>
          <a:xfrm>
            <a:off x="2500298" y="300037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24" name="Rectangle 23"/>
          <p:cNvSpPr/>
          <p:nvPr/>
        </p:nvSpPr>
        <p:spPr>
          <a:xfrm>
            <a:off x="1928794" y="298823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5" name="Rectangle 24"/>
          <p:cNvSpPr/>
          <p:nvPr/>
        </p:nvSpPr>
        <p:spPr>
          <a:xfrm>
            <a:off x="1142976" y="300037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6" name="Rectangle 25"/>
          <p:cNvSpPr/>
          <p:nvPr/>
        </p:nvSpPr>
        <p:spPr>
          <a:xfrm>
            <a:off x="3013284" y="300037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7" name="Rectangle 26"/>
          <p:cNvSpPr/>
          <p:nvPr/>
        </p:nvSpPr>
        <p:spPr>
          <a:xfrm>
            <a:off x="3727664" y="300037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8" name="Rectangle 27"/>
          <p:cNvSpPr/>
          <p:nvPr/>
        </p:nvSpPr>
        <p:spPr>
          <a:xfrm>
            <a:off x="5229674" y="2988230"/>
            <a:ext cx="413896" cy="369332"/>
          </a:xfrm>
          <a:prstGeom prst="rect">
            <a:avLst/>
          </a:prstGeom>
        </p:spPr>
        <p:txBody>
          <a:bodyPr wrap="none">
            <a:spAutoFit/>
          </a:bodyPr>
          <a:lstStyle/>
          <a:p>
            <a:r>
              <a:rPr lang="fr-FR" dirty="0" smtClean="0"/>
              <a:t>⃝</a:t>
            </a:r>
            <a:endParaRPr lang="fr-FR" dirty="0"/>
          </a:p>
        </p:txBody>
      </p:sp>
      <p:sp>
        <p:nvSpPr>
          <p:cNvPr id="29" name="Rectangle 28"/>
          <p:cNvSpPr/>
          <p:nvPr/>
        </p:nvSpPr>
        <p:spPr>
          <a:xfrm>
            <a:off x="3443724" y="2988230"/>
            <a:ext cx="413896" cy="369332"/>
          </a:xfrm>
          <a:prstGeom prst="rect">
            <a:avLst/>
          </a:prstGeom>
        </p:spPr>
        <p:txBody>
          <a:bodyPr wrap="none">
            <a:spAutoFit/>
          </a:bodyPr>
          <a:lstStyle/>
          <a:p>
            <a:r>
              <a:rPr lang="fr-FR" dirty="0" smtClean="0"/>
              <a:t>⃝</a:t>
            </a:r>
            <a:endParaRPr lang="fr-FR" dirty="0"/>
          </a:p>
        </p:txBody>
      </p:sp>
      <p:sp>
        <p:nvSpPr>
          <p:cNvPr id="30" name="Rectangle 29"/>
          <p:cNvSpPr/>
          <p:nvPr/>
        </p:nvSpPr>
        <p:spPr>
          <a:xfrm>
            <a:off x="1714480" y="2988230"/>
            <a:ext cx="413896" cy="369332"/>
          </a:xfrm>
          <a:prstGeom prst="rect">
            <a:avLst/>
          </a:prstGeom>
        </p:spPr>
        <p:txBody>
          <a:bodyPr wrap="none">
            <a:spAutoFit/>
          </a:bodyPr>
          <a:lstStyle/>
          <a:p>
            <a:r>
              <a:rPr lang="fr-FR" dirty="0" smtClean="0"/>
              <a:t>⃝</a:t>
            </a:r>
            <a:endParaRPr lang="fr-FR" dirty="0"/>
          </a:p>
        </p:txBody>
      </p:sp>
      <p:sp>
        <p:nvSpPr>
          <p:cNvPr id="31" name="Rectangle 30"/>
          <p:cNvSpPr/>
          <p:nvPr/>
        </p:nvSpPr>
        <p:spPr>
          <a:xfrm>
            <a:off x="4987204" y="300037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32" name="Rectangle 31"/>
          <p:cNvSpPr/>
          <p:nvPr/>
        </p:nvSpPr>
        <p:spPr>
          <a:xfrm>
            <a:off x="6215074" y="300037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33" name="Rectangle 32"/>
          <p:cNvSpPr/>
          <p:nvPr/>
        </p:nvSpPr>
        <p:spPr>
          <a:xfrm>
            <a:off x="5513614" y="300037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4" name="Rectangle 33"/>
          <p:cNvSpPr/>
          <p:nvPr/>
        </p:nvSpPr>
        <p:spPr>
          <a:xfrm>
            <a:off x="4714876" y="300037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5" name="Rectangle 34"/>
          <p:cNvSpPr/>
          <p:nvPr/>
        </p:nvSpPr>
        <p:spPr>
          <a:xfrm>
            <a:off x="4058510" y="450057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36" name="Rectangle 35"/>
          <p:cNvSpPr/>
          <p:nvPr/>
        </p:nvSpPr>
        <p:spPr>
          <a:xfrm>
            <a:off x="5643570" y="450057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37" name="Rectangle 36"/>
          <p:cNvSpPr/>
          <p:nvPr/>
        </p:nvSpPr>
        <p:spPr>
          <a:xfrm>
            <a:off x="1233956" y="4467533"/>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38" name="Rectangle 37"/>
          <p:cNvSpPr/>
          <p:nvPr/>
        </p:nvSpPr>
        <p:spPr>
          <a:xfrm>
            <a:off x="7130344" y="450057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39" name="Rectangle 38"/>
          <p:cNvSpPr/>
          <p:nvPr/>
        </p:nvSpPr>
        <p:spPr>
          <a:xfrm>
            <a:off x="2285984" y="450057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40" name="Rectangle 39"/>
          <p:cNvSpPr/>
          <p:nvPr/>
        </p:nvSpPr>
        <p:spPr>
          <a:xfrm>
            <a:off x="6656622" y="448842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1" name="Rectangle 40"/>
          <p:cNvSpPr/>
          <p:nvPr/>
        </p:nvSpPr>
        <p:spPr>
          <a:xfrm>
            <a:off x="4929190" y="450057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2" name="Rectangle 41"/>
          <p:cNvSpPr/>
          <p:nvPr/>
        </p:nvSpPr>
        <p:spPr>
          <a:xfrm>
            <a:off x="3513350" y="450057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3" name="Rectangle 42"/>
          <p:cNvSpPr/>
          <p:nvPr/>
        </p:nvSpPr>
        <p:spPr>
          <a:xfrm>
            <a:off x="1752576" y="448842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4" name="Rectangle 43"/>
          <p:cNvSpPr/>
          <p:nvPr/>
        </p:nvSpPr>
        <p:spPr>
          <a:xfrm>
            <a:off x="584392" y="448842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5" name="Rectangle 44"/>
          <p:cNvSpPr/>
          <p:nvPr/>
        </p:nvSpPr>
        <p:spPr>
          <a:xfrm>
            <a:off x="2515030" y="4488428"/>
            <a:ext cx="413896" cy="369332"/>
          </a:xfrm>
          <a:prstGeom prst="rect">
            <a:avLst/>
          </a:prstGeom>
        </p:spPr>
        <p:txBody>
          <a:bodyPr wrap="none">
            <a:spAutoFit/>
          </a:bodyPr>
          <a:lstStyle/>
          <a:p>
            <a:r>
              <a:rPr lang="fr-FR" dirty="0" smtClean="0"/>
              <a:t>⃝</a:t>
            </a:r>
            <a:endParaRPr lang="fr-FR" dirty="0"/>
          </a:p>
        </p:txBody>
      </p:sp>
      <p:sp>
        <p:nvSpPr>
          <p:cNvPr id="46" name="Rectangle 45"/>
          <p:cNvSpPr/>
          <p:nvPr/>
        </p:nvSpPr>
        <p:spPr>
          <a:xfrm>
            <a:off x="1071538" y="5143512"/>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47" name="Rectangle 46"/>
          <p:cNvSpPr/>
          <p:nvPr/>
        </p:nvSpPr>
        <p:spPr>
          <a:xfrm>
            <a:off x="571472" y="520280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8" name="Rectangle 47"/>
          <p:cNvSpPr/>
          <p:nvPr/>
        </p:nvSpPr>
        <p:spPr>
          <a:xfrm>
            <a:off x="285720" y="613150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9" name="Rectangle 48"/>
          <p:cNvSpPr/>
          <p:nvPr/>
        </p:nvSpPr>
        <p:spPr>
          <a:xfrm>
            <a:off x="805328" y="6072206"/>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50" name="Rectangle 49"/>
          <p:cNvSpPr/>
          <p:nvPr/>
        </p:nvSpPr>
        <p:spPr>
          <a:xfrm>
            <a:off x="142844" y="613150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1" name="Rectangle 50"/>
          <p:cNvSpPr/>
          <p:nvPr/>
        </p:nvSpPr>
        <p:spPr>
          <a:xfrm>
            <a:off x="1084458" y="613150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2" name="Rectangle 51"/>
          <p:cNvSpPr/>
          <p:nvPr/>
        </p:nvSpPr>
        <p:spPr>
          <a:xfrm>
            <a:off x="3000364" y="6090842"/>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53" name="Rectangle 52"/>
          <p:cNvSpPr/>
          <p:nvPr/>
        </p:nvSpPr>
        <p:spPr>
          <a:xfrm>
            <a:off x="4214810" y="6090842"/>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54" name="Rectangle 53"/>
          <p:cNvSpPr/>
          <p:nvPr/>
        </p:nvSpPr>
        <p:spPr>
          <a:xfrm>
            <a:off x="5214942" y="6090842"/>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55" name="Rectangle 54"/>
          <p:cNvSpPr/>
          <p:nvPr/>
        </p:nvSpPr>
        <p:spPr>
          <a:xfrm>
            <a:off x="1142976" y="6019404"/>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56" name="Rectangle 55"/>
          <p:cNvSpPr/>
          <p:nvPr/>
        </p:nvSpPr>
        <p:spPr>
          <a:xfrm>
            <a:off x="3656226" y="614364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7" name="Rectangle 56"/>
          <p:cNvSpPr/>
          <p:nvPr/>
        </p:nvSpPr>
        <p:spPr>
          <a:xfrm>
            <a:off x="2941846" y="614364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8" name="Rectangle 57"/>
          <p:cNvSpPr/>
          <p:nvPr/>
        </p:nvSpPr>
        <p:spPr>
          <a:xfrm>
            <a:off x="2441780" y="614364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9" name="Rectangle 58"/>
          <p:cNvSpPr/>
          <p:nvPr/>
        </p:nvSpPr>
        <p:spPr>
          <a:xfrm>
            <a:off x="4156292" y="614364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60" name="Rectangle 59"/>
          <p:cNvSpPr/>
          <p:nvPr/>
        </p:nvSpPr>
        <p:spPr>
          <a:xfrm>
            <a:off x="4656358" y="614364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61" name="Rectangle 60"/>
          <p:cNvSpPr/>
          <p:nvPr/>
        </p:nvSpPr>
        <p:spPr>
          <a:xfrm>
            <a:off x="5156424" y="614364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57166"/>
            <a:ext cx="8715436" cy="6236579"/>
          </a:xfrm>
          <a:prstGeom prst="rect">
            <a:avLst/>
          </a:prstGeom>
        </p:spPr>
        <p:txBody>
          <a:bodyPr wrap="square">
            <a:spAutoFit/>
          </a:bodyPr>
          <a:lstStyle/>
          <a:p>
            <a:r>
              <a:rPr lang="fr-FR" altLang="zh-CN" sz="2066" dirty="0" smtClean="0">
                <a:solidFill>
                  <a:srgbClr val="003366"/>
                </a:solidFill>
                <a:latin typeface="Times New Roman" pitchFamily="18" charset="0"/>
                <a:cs typeface="Times New Roman" pitchFamily="18" charset="0"/>
              </a:rPr>
              <a:t>Avec  cette formulation, le produit scalaire se met sous la forme : </a:t>
            </a:r>
          </a:p>
          <a:p>
            <a:endParaRPr lang="fr-FR" altLang="zh-CN" sz="2066"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Si on considère  deux états   dans      notés:  </a:t>
            </a:r>
            <a:r>
              <a:rPr lang="el-GR" altLang="zh-CN" sz="2066" dirty="0" smtClean="0">
                <a:solidFill>
                  <a:srgbClr val="003366"/>
                </a:solidFill>
                <a:latin typeface="Times New Roman" pitchFamily="18" charset="0"/>
                <a:cs typeface="Times New Roman" pitchFamily="18" charset="0"/>
              </a:rPr>
              <a:t>Ψ</a:t>
            </a:r>
            <a:r>
              <a:rPr lang="fr-FR" altLang="zh-CN" sz="2066" dirty="0" smtClean="0">
                <a:solidFill>
                  <a:srgbClr val="003366"/>
                </a:solidFill>
                <a:latin typeface="Times New Roman" pitchFamily="18" charset="0"/>
                <a:cs typeface="Times New Roman" pitchFamily="18" charset="0"/>
              </a:rPr>
              <a:t>’    et   </a:t>
            </a:r>
            <a:r>
              <a:rPr lang="el-GR" altLang="zh-CN" sz="2066" dirty="0" smtClean="0">
                <a:solidFill>
                  <a:srgbClr val="003366"/>
                </a:solidFill>
                <a:latin typeface="Times New Roman" pitchFamily="18" charset="0"/>
                <a:cs typeface="Times New Roman" pitchFamily="18" charset="0"/>
              </a:rPr>
              <a:t>Φ</a:t>
            </a:r>
            <a:r>
              <a:rPr lang="fr-FR" altLang="zh-CN" sz="2066" dirty="0" smtClean="0">
                <a:solidFill>
                  <a:srgbClr val="003366"/>
                </a:solidFill>
                <a:latin typeface="Times New Roman" pitchFamily="18" charset="0"/>
                <a:cs typeface="Times New Roman" pitchFamily="18" charset="0"/>
              </a:rPr>
              <a:t>’     tel que</a:t>
            </a:r>
          </a:p>
          <a:p>
            <a:endParaRPr lang="fr-FR" altLang="zh-CN" sz="2066" dirty="0" smtClean="0">
              <a:solidFill>
                <a:srgbClr val="003366"/>
              </a:solidFill>
              <a:latin typeface="Times New Roman" pitchFamily="18" charset="0"/>
              <a:cs typeface="Times New Roman" pitchFamily="18" charset="0"/>
            </a:endParaRPr>
          </a:p>
          <a:p>
            <a:r>
              <a:rPr lang="fr-FR" altLang="zh-CN" sz="2800" dirty="0" smtClean="0">
                <a:solidFill>
                  <a:srgbClr val="003366"/>
                </a:solidFill>
                <a:latin typeface="Times New Roman" pitchFamily="18" charset="0"/>
                <a:cs typeface="Times New Roman" pitchFamily="18" charset="0"/>
              </a:rPr>
              <a:t> </a:t>
            </a:r>
            <a:r>
              <a:rPr lang="el-GR" altLang="zh-CN" sz="24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     =   </a:t>
            </a:r>
            <a:r>
              <a:rPr lang="el-GR" altLang="zh-CN" sz="24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rPr>
              <a:t>X  </a:t>
            </a:r>
            <a:r>
              <a:rPr lang="fr-FR" altLang="zh-CN" sz="2800" dirty="0" smtClean="0">
                <a:solidFill>
                  <a:srgbClr val="003366"/>
                </a:solidFill>
                <a:latin typeface="Times New Roman" pitchFamily="18" charset="0"/>
                <a:cs typeface="Times New Roman" pitchFamily="18" charset="0"/>
              </a:rPr>
              <a:t>{</a:t>
            </a:r>
            <a:r>
              <a:rPr lang="fr-FR" altLang="zh-CN" sz="2000" dirty="0" smtClean="0">
                <a:solidFill>
                  <a:srgbClr val="003366"/>
                </a:solidFill>
                <a:latin typeface="Times New Roman" pitchFamily="18" charset="0"/>
                <a:cs typeface="Times New Roman" pitchFamily="18" charset="0"/>
              </a:rPr>
              <a:t> b  bleu    +  r  rouge    +  v   vert    </a:t>
            </a:r>
            <a:r>
              <a:rPr lang="fr-FR" altLang="zh-CN" sz="2400" dirty="0" smtClean="0">
                <a:solidFill>
                  <a:srgbClr val="003366"/>
                </a:solidFill>
                <a:latin typeface="Times New Roman" pitchFamily="18" charset="0"/>
                <a:cs typeface="Times New Roman" pitchFamily="18" charset="0"/>
              </a:rPr>
              <a:t>}</a:t>
            </a:r>
          </a:p>
          <a:p>
            <a:r>
              <a:rPr lang="fr-FR" altLang="zh-CN" sz="2400" dirty="0" smtClean="0">
                <a:solidFill>
                  <a:srgbClr val="003366"/>
                </a:solidFill>
                <a:latin typeface="Times New Roman" pitchFamily="18" charset="0"/>
                <a:cs typeface="Times New Roman" pitchFamily="18" charset="0"/>
              </a:rPr>
              <a:t> </a:t>
            </a:r>
            <a:r>
              <a:rPr lang="el-GR" altLang="zh-CN" sz="2400" dirty="0" smtClean="0">
                <a:solidFill>
                  <a:srgbClr val="003366"/>
                </a:solidFill>
                <a:latin typeface="Times New Roman" pitchFamily="18" charset="0"/>
                <a:cs typeface="Times New Roman" pitchFamily="18" charset="0"/>
              </a:rPr>
              <a:t>Φ</a:t>
            </a:r>
            <a:r>
              <a:rPr lang="fr-FR" altLang="zh-CN" sz="2400" dirty="0" smtClean="0">
                <a:solidFill>
                  <a:srgbClr val="003366"/>
                </a:solidFill>
                <a:latin typeface="Times New Roman" pitchFamily="18" charset="0"/>
                <a:cs typeface="Times New Roman" pitchFamily="18" charset="0"/>
              </a:rPr>
              <a:t>’     =   </a:t>
            </a:r>
            <a:r>
              <a:rPr lang="el-GR" altLang="zh-CN" sz="2400" dirty="0" smtClean="0">
                <a:solidFill>
                  <a:srgbClr val="003366"/>
                </a:solidFill>
                <a:latin typeface="Times New Roman" pitchFamily="18" charset="0"/>
                <a:cs typeface="Times New Roman" pitchFamily="18" charset="0"/>
              </a:rPr>
              <a:t>Φ</a:t>
            </a:r>
            <a:r>
              <a:rPr lang="fr-FR" altLang="zh-CN" sz="2400"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rPr>
              <a:t>X  </a:t>
            </a:r>
            <a:r>
              <a:rPr lang="fr-FR" altLang="zh-CN" sz="2800" dirty="0" smtClean="0">
                <a:solidFill>
                  <a:srgbClr val="003366"/>
                </a:solidFill>
                <a:latin typeface="Times New Roman" pitchFamily="18" charset="0"/>
                <a:cs typeface="Times New Roman" pitchFamily="18" charset="0"/>
              </a:rPr>
              <a:t>{</a:t>
            </a:r>
            <a:r>
              <a:rPr lang="fr-FR" altLang="zh-CN" sz="2000" dirty="0" smtClean="0">
                <a:solidFill>
                  <a:srgbClr val="003366"/>
                </a:solidFill>
                <a:latin typeface="Times New Roman" pitchFamily="18" charset="0"/>
                <a:cs typeface="Times New Roman" pitchFamily="18" charset="0"/>
              </a:rPr>
              <a:t> B  bleu    +  R  rouge   +  V  vert    </a:t>
            </a:r>
            <a:r>
              <a:rPr lang="fr-FR" altLang="zh-CN" sz="2400" dirty="0" smtClean="0">
                <a:solidFill>
                  <a:srgbClr val="003366"/>
                </a:solidFill>
                <a:latin typeface="Times New Roman" pitchFamily="18" charset="0"/>
                <a:cs typeface="Times New Roman" pitchFamily="18" charset="0"/>
              </a:rPr>
              <a:t>}</a:t>
            </a:r>
          </a:p>
          <a:p>
            <a:endParaRPr lang="fr-FR" altLang="zh-CN" sz="800"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Le produit scalaire se met sous la forme :</a:t>
            </a:r>
          </a:p>
          <a:p>
            <a:endParaRPr lang="fr-FR" altLang="zh-CN" sz="2066" dirty="0" smtClean="0">
              <a:solidFill>
                <a:srgbClr val="003366"/>
              </a:solidFill>
              <a:latin typeface="Times New Roman" pitchFamily="18" charset="0"/>
              <a:cs typeface="Times New Roman" pitchFamily="18" charset="0"/>
            </a:endParaRPr>
          </a:p>
          <a:p>
            <a:r>
              <a:rPr lang="fr-FR" altLang="zh-CN" sz="2400" dirty="0" smtClean="0">
                <a:solidFill>
                  <a:srgbClr val="003366"/>
                </a:solidFill>
                <a:latin typeface="Times New Roman" pitchFamily="18" charset="0"/>
                <a:cs typeface="Times New Roman" pitchFamily="18" charset="0"/>
              </a:rPr>
              <a:t>  </a:t>
            </a:r>
            <a:r>
              <a:rPr lang="el-GR" altLang="zh-CN" sz="24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 </a:t>
            </a:r>
            <a:r>
              <a:rPr lang="el-GR" altLang="zh-CN" sz="2400" dirty="0" smtClean="0">
                <a:solidFill>
                  <a:srgbClr val="003366"/>
                </a:solidFill>
                <a:latin typeface="Times New Roman" pitchFamily="18" charset="0"/>
                <a:cs typeface="Times New Roman" pitchFamily="18" charset="0"/>
              </a:rPr>
              <a:t>Φ</a:t>
            </a:r>
            <a:r>
              <a:rPr lang="fr-FR" altLang="zh-CN" sz="2400" dirty="0" smtClean="0">
                <a:solidFill>
                  <a:srgbClr val="003366"/>
                </a:solidFill>
                <a:latin typeface="Times New Roman" pitchFamily="18" charset="0"/>
                <a:cs typeface="Times New Roman" pitchFamily="18" charset="0"/>
              </a:rPr>
              <a:t>’    =(                         ) </a:t>
            </a:r>
            <a:r>
              <a:rPr lang="fr-FR" altLang="zh-CN" sz="1600" dirty="0" smtClean="0">
                <a:solidFill>
                  <a:srgbClr val="003366"/>
                </a:solidFill>
                <a:latin typeface="Times New Roman" pitchFamily="18" charset="0"/>
                <a:cs typeface="Times New Roman" pitchFamily="18" charset="0"/>
              </a:rPr>
              <a:t>x </a:t>
            </a:r>
            <a:r>
              <a:rPr lang="fr-FR" altLang="zh-CN" sz="2400"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rPr>
              <a:t>r* R + b*B + v*V </a:t>
            </a:r>
            <a:r>
              <a:rPr lang="fr-FR" altLang="zh-CN" sz="2400" dirty="0" smtClean="0">
                <a:solidFill>
                  <a:srgbClr val="003366"/>
                </a:solidFill>
                <a:latin typeface="Times New Roman" pitchFamily="18" charset="0"/>
                <a:cs typeface="Times New Roman" pitchFamily="18" charset="0"/>
              </a:rPr>
              <a:t>)  </a:t>
            </a:r>
          </a:p>
          <a:p>
            <a:endParaRPr lang="fr-FR" altLang="zh-CN" sz="800"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On en déduit que :</a:t>
            </a:r>
          </a:p>
          <a:p>
            <a:r>
              <a:rPr lang="fr-FR" altLang="zh-CN" sz="2400" dirty="0" smtClean="0">
                <a:solidFill>
                  <a:srgbClr val="003366"/>
                </a:solidFill>
                <a:latin typeface="Times New Roman" pitchFamily="18" charset="0"/>
                <a:cs typeface="Times New Roman" pitchFamily="18" charset="0"/>
              </a:rPr>
              <a:t> </a:t>
            </a:r>
            <a:r>
              <a:rPr lang="el-GR" altLang="zh-CN" sz="24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 </a:t>
            </a:r>
            <a:r>
              <a:rPr lang="el-GR" altLang="zh-CN" sz="24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    =(                    ) </a:t>
            </a:r>
            <a:r>
              <a:rPr lang="fr-FR" altLang="zh-CN" sz="1600" dirty="0" smtClean="0">
                <a:solidFill>
                  <a:srgbClr val="003366"/>
                </a:solidFill>
                <a:latin typeface="Times New Roman" pitchFamily="18" charset="0"/>
                <a:cs typeface="Times New Roman" pitchFamily="18" charset="0"/>
              </a:rPr>
              <a:t>x </a:t>
            </a:r>
            <a:r>
              <a:rPr lang="fr-FR" altLang="zh-CN" sz="2400"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rPr>
              <a:t>r  + b  + v   </a:t>
            </a:r>
            <a:r>
              <a:rPr lang="fr-FR" altLang="zh-CN" sz="2400" dirty="0" smtClean="0">
                <a:solidFill>
                  <a:srgbClr val="003366"/>
                </a:solidFill>
                <a:latin typeface="Times New Roman" pitchFamily="18" charset="0"/>
                <a:cs typeface="Times New Roman" pitchFamily="18" charset="0"/>
              </a:rPr>
              <a:t>)   = </a:t>
            </a:r>
            <a:r>
              <a:rPr lang="fr-FR" altLang="zh-CN" sz="2000" dirty="0" smtClean="0">
                <a:solidFill>
                  <a:srgbClr val="003366"/>
                </a:solidFill>
                <a:latin typeface="Times New Roman" pitchFamily="18" charset="0"/>
                <a:cs typeface="Times New Roman" pitchFamily="18" charset="0"/>
              </a:rPr>
              <a:t>1 x 1 </a:t>
            </a:r>
            <a:r>
              <a:rPr lang="fr-FR" altLang="zh-CN" sz="2400"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rPr>
              <a:t>1</a:t>
            </a:r>
          </a:p>
          <a:p>
            <a:endParaRPr lang="fr-FR" altLang="zh-CN" sz="1000" dirty="0" smtClean="0">
              <a:solidFill>
                <a:srgbClr val="003366"/>
              </a:solidFill>
              <a:latin typeface="Times New Roman" pitchFamily="18" charset="0"/>
              <a:cs typeface="Times New Roman" pitchFamily="18" charset="0"/>
            </a:endParaRPr>
          </a:p>
          <a:p>
            <a:r>
              <a:rPr lang="fr-FR" altLang="zh-CN" sz="2000" dirty="0" smtClean="0">
                <a:solidFill>
                  <a:srgbClr val="003366"/>
                </a:solidFill>
                <a:latin typeface="Times New Roman" pitchFamily="18" charset="0"/>
                <a:cs typeface="Times New Roman" pitchFamily="18" charset="0"/>
              </a:rPr>
              <a:t>Et bien sur :      </a:t>
            </a:r>
            <a:r>
              <a:rPr lang="el-GR" altLang="zh-CN" sz="24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 </a:t>
            </a:r>
            <a:r>
              <a:rPr lang="el-GR" altLang="zh-CN" sz="2400" dirty="0" smtClean="0">
                <a:solidFill>
                  <a:srgbClr val="003366"/>
                </a:solidFill>
                <a:latin typeface="Times New Roman" pitchFamily="18" charset="0"/>
                <a:cs typeface="Times New Roman" pitchFamily="18" charset="0"/>
              </a:rPr>
              <a:t>Φ</a:t>
            </a:r>
            <a:r>
              <a:rPr lang="fr-FR" altLang="zh-CN" sz="2400" dirty="0" smtClean="0">
                <a:solidFill>
                  <a:srgbClr val="003366"/>
                </a:solidFill>
                <a:latin typeface="Times New Roman" pitchFamily="18" charset="0"/>
                <a:cs typeface="Times New Roman" pitchFamily="18" charset="0"/>
              </a:rPr>
              <a:t>’     =   </a:t>
            </a:r>
            <a:r>
              <a:rPr lang="el-GR" altLang="zh-CN" sz="2400" dirty="0" smtClean="0">
                <a:solidFill>
                  <a:srgbClr val="003366"/>
                </a:solidFill>
                <a:latin typeface="Times New Roman" pitchFamily="18" charset="0"/>
                <a:cs typeface="Times New Roman" pitchFamily="18" charset="0"/>
              </a:rPr>
              <a:t>Φ</a:t>
            </a:r>
            <a:r>
              <a:rPr lang="fr-FR" altLang="zh-CN" sz="2400" dirty="0" smtClean="0">
                <a:solidFill>
                  <a:srgbClr val="003366"/>
                </a:solidFill>
                <a:latin typeface="Times New Roman" pitchFamily="18" charset="0"/>
                <a:cs typeface="Times New Roman" pitchFamily="18" charset="0"/>
              </a:rPr>
              <a:t>’  </a:t>
            </a:r>
            <a:r>
              <a:rPr lang="el-GR" altLang="zh-CN" sz="24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   *</a:t>
            </a:r>
          </a:p>
          <a:p>
            <a:r>
              <a:rPr lang="fr-FR" altLang="zh-CN" sz="2066" dirty="0" smtClean="0">
                <a:solidFill>
                  <a:srgbClr val="003366"/>
                </a:solidFill>
                <a:latin typeface="Times New Roman" pitchFamily="18" charset="0"/>
                <a:cs typeface="Times New Roman" pitchFamily="18" charset="0"/>
              </a:rPr>
              <a:t>On obtient par exemple:   b = (  </a:t>
            </a:r>
            <a:r>
              <a:rPr lang="el-GR" altLang="zh-CN" sz="2066" dirty="0" smtClean="0">
                <a:solidFill>
                  <a:srgbClr val="FF0000"/>
                </a:solidFill>
                <a:latin typeface="Times New Roman" pitchFamily="18" charset="0"/>
                <a:cs typeface="Times New Roman" pitchFamily="18" charset="0"/>
              </a:rPr>
              <a:t>Ψ</a:t>
            </a:r>
            <a:r>
              <a:rPr lang="fr-FR" altLang="zh-CN" sz="2066" dirty="0" smtClean="0">
                <a:solidFill>
                  <a:srgbClr val="003366"/>
                </a:solidFill>
                <a:latin typeface="Times New Roman" pitchFamily="18" charset="0"/>
                <a:cs typeface="Times New Roman" pitchFamily="18" charset="0"/>
              </a:rPr>
              <a:t>   </a:t>
            </a:r>
            <a:r>
              <a:rPr lang="fr-FR" altLang="zh-CN" sz="2000" dirty="0" smtClean="0">
                <a:solidFill>
                  <a:srgbClr val="FF0000"/>
                </a:solidFill>
                <a:latin typeface="Times New Roman" pitchFamily="18" charset="0"/>
                <a:cs typeface="Times New Roman" pitchFamily="18" charset="0"/>
              </a:rPr>
              <a:t>X    bleu  </a:t>
            </a:r>
            <a:r>
              <a:rPr lang="el-GR" altLang="zh-CN" sz="2000" dirty="0" smtClean="0">
                <a:solidFill>
                  <a:srgbClr val="003366"/>
                </a:solidFill>
                <a:latin typeface="Times New Roman" pitchFamily="18" charset="0"/>
                <a:cs typeface="Times New Roman" pitchFamily="18" charset="0"/>
              </a:rPr>
              <a:t>Ψ</a:t>
            </a:r>
            <a:r>
              <a:rPr lang="fr-FR" altLang="zh-CN" sz="2000" dirty="0" smtClean="0">
                <a:solidFill>
                  <a:srgbClr val="003366"/>
                </a:solidFill>
                <a:latin typeface="Times New Roman" pitchFamily="18" charset="0"/>
                <a:cs typeface="Times New Roman" pitchFamily="18" charset="0"/>
              </a:rPr>
              <a:t>’       et  aussi</a:t>
            </a:r>
          </a:p>
          <a:p>
            <a:endParaRPr lang="fr-FR" altLang="zh-CN" sz="2000" dirty="0" smtClean="0">
              <a:solidFill>
                <a:srgbClr val="003366"/>
              </a:solidFill>
              <a:latin typeface="Times New Roman" pitchFamily="18" charset="0"/>
              <a:cs typeface="Times New Roman" pitchFamily="18" charset="0"/>
            </a:endParaRPr>
          </a:p>
          <a:p>
            <a:r>
              <a:rPr lang="fr-FR" altLang="zh-CN" sz="2000" dirty="0" smtClean="0">
                <a:solidFill>
                  <a:srgbClr val="003366"/>
                </a:solidFill>
                <a:latin typeface="Times New Roman" pitchFamily="18" charset="0"/>
                <a:cs typeface="Times New Roman" pitchFamily="18" charset="0"/>
              </a:rPr>
              <a:t>                  </a:t>
            </a:r>
            <a:r>
              <a:rPr lang="el-GR" altLang="zh-CN" sz="2000" dirty="0" smtClean="0">
                <a:solidFill>
                  <a:srgbClr val="003366"/>
                </a:solidFill>
                <a:latin typeface="Times New Roman" pitchFamily="18" charset="0"/>
                <a:cs typeface="Times New Roman" pitchFamily="18" charset="0"/>
              </a:rPr>
              <a:t>Ψ</a:t>
            </a:r>
            <a:r>
              <a:rPr lang="fr-FR" altLang="zh-CN" sz="2000" dirty="0" smtClean="0">
                <a:solidFill>
                  <a:srgbClr val="003366"/>
                </a:solidFill>
                <a:latin typeface="Times New Roman" pitchFamily="18" charset="0"/>
                <a:cs typeface="Times New Roman" pitchFamily="18" charset="0"/>
              </a:rPr>
              <a:t> (x)= </a:t>
            </a:r>
            <a:r>
              <a:rPr lang="fr-FR" altLang="zh-CN" sz="2000" dirty="0" smtClean="0">
                <a:solidFill>
                  <a:srgbClr val="003366"/>
                </a:solidFill>
                <a:latin typeface="Times New Roman" pitchFamily="18" charset="0"/>
                <a:ea typeface="Tahoma"/>
                <a:cs typeface="Times New Roman" pitchFamily="18" charset="0"/>
              </a:rPr>
              <a:t> x </a:t>
            </a:r>
            <a:r>
              <a:rPr lang="el-GR" altLang="zh-CN" sz="2000" dirty="0" smtClean="0">
                <a:solidFill>
                  <a:srgbClr val="003366"/>
                </a:solidFill>
                <a:latin typeface="Times New Roman" pitchFamily="18" charset="0"/>
                <a:ea typeface="Tahoma"/>
                <a:cs typeface="Times New Roman" pitchFamily="18" charset="0"/>
              </a:rPr>
              <a:t>Ψ</a:t>
            </a:r>
            <a:r>
              <a:rPr lang="fr-FR" altLang="zh-CN" sz="2000" dirty="0" smtClean="0">
                <a:solidFill>
                  <a:srgbClr val="003366"/>
                </a:solidFill>
                <a:latin typeface="Times New Roman" pitchFamily="18" charset="0"/>
                <a:ea typeface="Tahoma"/>
                <a:cs typeface="Times New Roman" pitchFamily="18" charset="0"/>
              </a:rPr>
              <a:t>  </a:t>
            </a:r>
            <a:r>
              <a:rPr lang="fr-FR" altLang="zh-CN" sz="2000" dirty="0" smtClean="0">
                <a:solidFill>
                  <a:srgbClr val="003366"/>
                </a:solidFill>
                <a:latin typeface="Times New Roman" pitchFamily="18" charset="0"/>
                <a:cs typeface="Times New Roman" pitchFamily="18" charset="0"/>
              </a:rPr>
              <a:t> =</a:t>
            </a:r>
            <a:r>
              <a:rPr lang="fr-FR" altLang="zh-CN" sz="2400" dirty="0" smtClean="0">
                <a:solidFill>
                  <a:srgbClr val="003366"/>
                </a:solidFill>
                <a:latin typeface="Times New Roman" pitchFamily="18" charset="0"/>
                <a:cs typeface="Times New Roman" pitchFamily="18" charset="0"/>
              </a:rPr>
              <a:t> </a:t>
            </a:r>
            <a:r>
              <a:rPr lang="fr-FR" altLang="zh-CN" sz="2400" dirty="0" smtClean="0">
                <a:solidFill>
                  <a:srgbClr val="003366"/>
                </a:solidFill>
                <a:latin typeface="Tahoma"/>
                <a:ea typeface="Tahoma"/>
                <a:cs typeface="Tahoma"/>
              </a:rPr>
              <a:t>[  </a:t>
            </a:r>
            <a:r>
              <a:rPr lang="fr-FR" altLang="zh-CN" sz="2000" dirty="0" smtClean="0">
                <a:solidFill>
                  <a:srgbClr val="FF0000"/>
                </a:solidFill>
                <a:latin typeface="Tahoma"/>
                <a:ea typeface="Tahoma"/>
                <a:cs typeface="Tahoma"/>
              </a:rPr>
              <a:t>x  </a:t>
            </a:r>
            <a:r>
              <a:rPr lang="fr-FR" altLang="zh-CN" sz="1600" dirty="0" smtClean="0">
                <a:solidFill>
                  <a:srgbClr val="FF0000"/>
                </a:solidFill>
                <a:latin typeface="Tahoma"/>
                <a:ea typeface="Tahoma"/>
                <a:cs typeface="Tahoma"/>
              </a:rPr>
              <a:t>X</a:t>
            </a:r>
            <a:r>
              <a:rPr lang="fr-FR" altLang="zh-CN" sz="2000" dirty="0" smtClean="0">
                <a:solidFill>
                  <a:srgbClr val="FF0000"/>
                </a:solidFill>
                <a:latin typeface="Tahoma"/>
                <a:ea typeface="Tahoma"/>
                <a:cs typeface="Tahoma"/>
              </a:rPr>
              <a:t>  </a:t>
            </a:r>
            <a:r>
              <a:rPr lang="fr-FR" altLang="zh-CN" dirty="0" smtClean="0">
                <a:solidFill>
                  <a:srgbClr val="FF0000"/>
                </a:solidFill>
                <a:latin typeface="Tahoma"/>
                <a:ea typeface="Tahoma"/>
                <a:cs typeface="Tahoma"/>
              </a:rPr>
              <a:t>( b*  bleu  + r*  rouge + v*  vert  ) </a:t>
            </a:r>
            <a:r>
              <a:rPr lang="fr-FR" altLang="zh-CN" sz="2400" dirty="0" smtClean="0">
                <a:solidFill>
                  <a:srgbClr val="003366"/>
                </a:solidFill>
                <a:latin typeface="Tahoma"/>
                <a:ea typeface="Tahoma"/>
                <a:cs typeface="Tahoma"/>
              </a:rPr>
              <a:t>]</a:t>
            </a:r>
            <a:r>
              <a:rPr lang="fr-FR" altLang="zh-CN" sz="2000" dirty="0" smtClean="0">
                <a:solidFill>
                  <a:srgbClr val="003366"/>
                </a:solidFill>
                <a:latin typeface="Tahoma"/>
                <a:ea typeface="Tahoma"/>
                <a:cs typeface="Tahoma"/>
              </a:rPr>
              <a:t> </a:t>
            </a:r>
            <a:r>
              <a:rPr lang="fr-FR" altLang="zh-CN" dirty="0" smtClean="0">
                <a:solidFill>
                  <a:srgbClr val="003366"/>
                </a:solidFill>
                <a:latin typeface="Tahoma"/>
                <a:ea typeface="Tahoma"/>
                <a:cs typeface="Tahoma"/>
              </a:rPr>
              <a:t> </a:t>
            </a:r>
            <a:r>
              <a:rPr lang="el-GR" altLang="zh-CN" dirty="0" smtClean="0">
                <a:solidFill>
                  <a:srgbClr val="003366"/>
                </a:solidFill>
                <a:latin typeface="Tahoma"/>
                <a:ea typeface="Tahoma"/>
                <a:cs typeface="Tahoma"/>
              </a:rPr>
              <a:t>Ψ</a:t>
            </a:r>
            <a:r>
              <a:rPr lang="fr-FR" altLang="zh-CN" dirty="0" smtClean="0">
                <a:solidFill>
                  <a:srgbClr val="003366"/>
                </a:solidFill>
                <a:latin typeface="Tahoma"/>
                <a:ea typeface="Tahoma"/>
                <a:cs typeface="Tahoma"/>
              </a:rPr>
              <a:t>’ </a:t>
            </a:r>
          </a:p>
          <a:p>
            <a:endParaRPr lang="fr-FR" altLang="zh-CN" dirty="0" smtClean="0">
              <a:solidFill>
                <a:srgbClr val="003366"/>
              </a:solidFill>
              <a:latin typeface="Tahoma"/>
              <a:ea typeface="Tahoma"/>
              <a:cs typeface="Tahoma"/>
            </a:endParaRPr>
          </a:p>
          <a:p>
            <a:r>
              <a:rPr lang="fr-FR" altLang="zh-CN" dirty="0" smtClean="0">
                <a:solidFill>
                  <a:srgbClr val="C00000"/>
                </a:solidFill>
                <a:latin typeface="Tahoma"/>
                <a:ea typeface="Tahoma"/>
                <a:cs typeface="Tahoma"/>
              </a:rPr>
              <a:t>On retrouve bien </a:t>
            </a:r>
            <a:r>
              <a:rPr lang="fr-FR" altLang="zh-CN" sz="2000" dirty="0" smtClean="0">
                <a:solidFill>
                  <a:srgbClr val="C00000"/>
                </a:solidFill>
                <a:latin typeface="Times New Roman" pitchFamily="18" charset="0"/>
                <a:ea typeface="Tahoma"/>
                <a:cs typeface="Times New Roman" pitchFamily="18" charset="0"/>
              </a:rPr>
              <a:t>  x  </a:t>
            </a:r>
            <a:r>
              <a:rPr lang="el-GR" altLang="zh-CN" sz="2000" dirty="0" smtClean="0">
                <a:solidFill>
                  <a:srgbClr val="C00000"/>
                </a:solidFill>
                <a:latin typeface="Times New Roman" pitchFamily="18" charset="0"/>
                <a:ea typeface="Tahoma"/>
                <a:cs typeface="Times New Roman" pitchFamily="18" charset="0"/>
              </a:rPr>
              <a:t>Ψ</a:t>
            </a:r>
            <a:r>
              <a:rPr lang="fr-FR" altLang="zh-CN" sz="2000" dirty="0" smtClean="0">
                <a:solidFill>
                  <a:srgbClr val="C00000"/>
                </a:solidFill>
                <a:latin typeface="Times New Roman" pitchFamily="18" charset="0"/>
                <a:ea typeface="Tahoma"/>
                <a:cs typeface="Times New Roman" pitchFamily="18" charset="0"/>
              </a:rPr>
              <a:t>    fonction d’onde en position</a:t>
            </a:r>
            <a:endParaRPr lang="fr-FR" altLang="zh-CN" sz="2066" dirty="0" smtClean="0">
              <a:solidFill>
                <a:srgbClr val="C00000"/>
              </a:solidFill>
              <a:latin typeface="Times New Roman" pitchFamily="18" charset="0"/>
              <a:cs typeface="Times New Roman" pitchFamily="18" charset="0"/>
            </a:endParaRPr>
          </a:p>
        </p:txBody>
      </p:sp>
      <p:sp>
        <p:nvSpPr>
          <p:cNvPr id="5" name="Rectangle 4"/>
          <p:cNvSpPr/>
          <p:nvPr/>
        </p:nvSpPr>
        <p:spPr>
          <a:xfrm>
            <a:off x="3786182" y="1071546"/>
            <a:ext cx="354584" cy="369332"/>
          </a:xfrm>
          <a:prstGeom prst="rect">
            <a:avLst/>
          </a:prstGeom>
        </p:spPr>
        <p:txBody>
          <a:bodyPr wrap="none">
            <a:spAutoFit/>
          </a:bodyPr>
          <a:lstStyle/>
          <a:p>
            <a:r>
              <a:rPr lang="fr-FR" dirty="0" smtClean="0">
                <a:latin typeface="Lucida Calligraphy" pitchFamily="66" charset="0"/>
              </a:rPr>
              <a:t>E</a:t>
            </a:r>
            <a:endParaRPr lang="fr-FR" dirty="0"/>
          </a:p>
        </p:txBody>
      </p:sp>
      <p:sp>
        <p:nvSpPr>
          <p:cNvPr id="6" name="Rectangle 5"/>
          <p:cNvSpPr/>
          <p:nvPr/>
        </p:nvSpPr>
        <p:spPr>
          <a:xfrm>
            <a:off x="5091608" y="967071"/>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7" name="Rectangle 6"/>
          <p:cNvSpPr/>
          <p:nvPr/>
        </p:nvSpPr>
        <p:spPr>
          <a:xfrm>
            <a:off x="6000760" y="967071"/>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8" name="Rectangle 7"/>
          <p:cNvSpPr/>
          <p:nvPr/>
        </p:nvSpPr>
        <p:spPr>
          <a:xfrm>
            <a:off x="5643570" y="100010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9" name="Rectangle 8"/>
          <p:cNvSpPr/>
          <p:nvPr/>
        </p:nvSpPr>
        <p:spPr>
          <a:xfrm>
            <a:off x="4714876" y="100010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0" name="Rectangle 9"/>
          <p:cNvSpPr/>
          <p:nvPr/>
        </p:nvSpPr>
        <p:spPr>
          <a:xfrm>
            <a:off x="4448666" y="1714488"/>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11" name="Rectangle 10"/>
          <p:cNvSpPr/>
          <p:nvPr/>
        </p:nvSpPr>
        <p:spPr>
          <a:xfrm>
            <a:off x="3143240" y="1714488"/>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12" name="Rectangle 11"/>
          <p:cNvSpPr/>
          <p:nvPr/>
        </p:nvSpPr>
        <p:spPr>
          <a:xfrm>
            <a:off x="1643042" y="1681451"/>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13" name="Rectangle 12"/>
          <p:cNvSpPr/>
          <p:nvPr/>
        </p:nvSpPr>
        <p:spPr>
          <a:xfrm>
            <a:off x="642910" y="1681451"/>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14" name="Rectangle 13"/>
          <p:cNvSpPr/>
          <p:nvPr/>
        </p:nvSpPr>
        <p:spPr>
          <a:xfrm>
            <a:off x="1591146" y="2110079"/>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15" name="Rectangle 14"/>
          <p:cNvSpPr/>
          <p:nvPr/>
        </p:nvSpPr>
        <p:spPr>
          <a:xfrm>
            <a:off x="642910" y="2110079"/>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16" name="Rectangle 15"/>
          <p:cNvSpPr/>
          <p:nvPr/>
        </p:nvSpPr>
        <p:spPr>
          <a:xfrm>
            <a:off x="5701208" y="1714488"/>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17" name="Rectangle 16"/>
          <p:cNvSpPr/>
          <p:nvPr/>
        </p:nvSpPr>
        <p:spPr>
          <a:xfrm>
            <a:off x="4572000" y="2143116"/>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18" name="Rectangle 17"/>
          <p:cNvSpPr/>
          <p:nvPr/>
        </p:nvSpPr>
        <p:spPr>
          <a:xfrm>
            <a:off x="3162782" y="2110079"/>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19" name="Rectangle 18"/>
          <p:cNvSpPr/>
          <p:nvPr/>
        </p:nvSpPr>
        <p:spPr>
          <a:xfrm>
            <a:off x="5734550" y="2143116"/>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20" name="Rectangle 19"/>
          <p:cNvSpPr/>
          <p:nvPr/>
        </p:nvSpPr>
        <p:spPr>
          <a:xfrm>
            <a:off x="155764" y="171448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1" name="Rectangle 20"/>
          <p:cNvSpPr/>
          <p:nvPr/>
        </p:nvSpPr>
        <p:spPr>
          <a:xfrm>
            <a:off x="142844" y="214311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2" name="Rectangle 21"/>
          <p:cNvSpPr/>
          <p:nvPr/>
        </p:nvSpPr>
        <p:spPr>
          <a:xfrm>
            <a:off x="1285852" y="214311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3" name="Rectangle 22"/>
          <p:cNvSpPr/>
          <p:nvPr/>
        </p:nvSpPr>
        <p:spPr>
          <a:xfrm>
            <a:off x="2656094" y="220241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4" name="Rectangle 23"/>
          <p:cNvSpPr/>
          <p:nvPr/>
        </p:nvSpPr>
        <p:spPr>
          <a:xfrm>
            <a:off x="3857620" y="220241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5" name="Rectangle 24"/>
          <p:cNvSpPr/>
          <p:nvPr/>
        </p:nvSpPr>
        <p:spPr>
          <a:xfrm>
            <a:off x="5214942" y="220241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6" name="Rectangle 25"/>
          <p:cNvSpPr/>
          <p:nvPr/>
        </p:nvSpPr>
        <p:spPr>
          <a:xfrm>
            <a:off x="1285852" y="171448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7" name="Rectangle 26"/>
          <p:cNvSpPr/>
          <p:nvPr/>
        </p:nvSpPr>
        <p:spPr>
          <a:xfrm>
            <a:off x="2571736" y="177378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8" name="Rectangle 27"/>
          <p:cNvSpPr/>
          <p:nvPr/>
        </p:nvSpPr>
        <p:spPr>
          <a:xfrm>
            <a:off x="3786182" y="177378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9" name="Rectangle 28"/>
          <p:cNvSpPr/>
          <p:nvPr/>
        </p:nvSpPr>
        <p:spPr>
          <a:xfrm>
            <a:off x="5214942" y="176210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0" name="Rectangle 29"/>
          <p:cNvSpPr/>
          <p:nvPr/>
        </p:nvSpPr>
        <p:spPr>
          <a:xfrm>
            <a:off x="655830" y="328612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1" name="Rectangle 30"/>
          <p:cNvSpPr/>
          <p:nvPr/>
        </p:nvSpPr>
        <p:spPr>
          <a:xfrm>
            <a:off x="1071538" y="3214686"/>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32" name="Rectangle 31"/>
          <p:cNvSpPr/>
          <p:nvPr/>
        </p:nvSpPr>
        <p:spPr>
          <a:xfrm>
            <a:off x="71406" y="3214686"/>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&lt;</a:t>
            </a:r>
            <a:endParaRPr lang="fr-FR" sz="2400" dirty="0"/>
          </a:p>
        </p:txBody>
      </p:sp>
      <p:sp>
        <p:nvSpPr>
          <p:cNvPr id="33" name="TextBox 1"/>
          <p:cNvSpPr txBox="1"/>
          <p:nvPr/>
        </p:nvSpPr>
        <p:spPr>
          <a:xfrm>
            <a:off x="1914225" y="3286124"/>
            <a:ext cx="1603003"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 </a:t>
            </a:r>
            <a:r>
              <a:rPr lang="el-GR" altLang="zh-CN" sz="2066" dirty="0" smtClean="0">
                <a:solidFill>
                  <a:srgbClr val="003366"/>
                </a:solidFill>
                <a:latin typeface="Tahoma" pitchFamily="18" charset="0"/>
                <a:cs typeface="Tahoma" pitchFamily="18" charset="0"/>
              </a:rPr>
              <a:t>Φ</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dx</a:t>
            </a:r>
            <a:endParaRPr lang="en-US" altLang="zh-CN" sz="2066" dirty="0" smtClean="0">
              <a:solidFill>
                <a:srgbClr val="003366"/>
              </a:solidFill>
              <a:latin typeface="Tahoma" pitchFamily="18" charset="0"/>
              <a:cs typeface="Tahoma" pitchFamily="18" charset="0"/>
            </a:endParaRPr>
          </a:p>
        </p:txBody>
      </p:sp>
      <p:sp>
        <p:nvSpPr>
          <p:cNvPr id="34" name="Rectangle 33"/>
          <p:cNvSpPr/>
          <p:nvPr/>
        </p:nvSpPr>
        <p:spPr>
          <a:xfrm>
            <a:off x="1581288" y="3143248"/>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35" name="Freeform 3"/>
          <p:cNvSpPr/>
          <p:nvPr/>
        </p:nvSpPr>
        <p:spPr>
          <a:xfrm>
            <a:off x="1857356" y="3214686"/>
            <a:ext cx="642942" cy="71438"/>
          </a:xfrm>
          <a:custGeom>
            <a:avLst/>
            <a:gdLst>
              <a:gd name="connsiteX0" fmla="*/ 6350 w 165862"/>
              <a:gd name="connsiteY0" fmla="*/ 6350 h 23215"/>
              <a:gd name="connsiteX1" fmla="*/ 159511 w 165862"/>
              <a:gd name="connsiteY1" fmla="*/ 6350 h 23215"/>
            </a:gdLst>
            <a:ahLst/>
            <a:cxnLst>
              <a:cxn ang="0">
                <a:pos x="connsiteX0" y="connsiteY0"/>
              </a:cxn>
              <a:cxn ang="1">
                <a:pos x="connsiteX1" y="connsiteY1"/>
              </a:cxn>
            </a:cxnLst>
            <a:rect l="l" t="t" r="r" b="b"/>
            <a:pathLst>
              <a:path w="165862" h="23215">
                <a:moveTo>
                  <a:pt x="6350" y="6350"/>
                </a:moveTo>
                <a:lnTo>
                  <a:pt x="159511" y="6350"/>
                </a:lnTo>
              </a:path>
            </a:pathLst>
          </a:custGeom>
          <a:ln w="12700">
            <a:solidFill>
              <a:srgbClr val="00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Rectangle 35"/>
          <p:cNvSpPr/>
          <p:nvPr/>
        </p:nvSpPr>
        <p:spPr>
          <a:xfrm>
            <a:off x="1000100" y="4038905"/>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37" name="Rectangle 36"/>
          <p:cNvSpPr/>
          <p:nvPr/>
        </p:nvSpPr>
        <p:spPr>
          <a:xfrm>
            <a:off x="19510" y="4000504"/>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&lt;</a:t>
            </a:r>
            <a:endParaRPr lang="fr-FR" sz="2400" dirty="0"/>
          </a:p>
        </p:txBody>
      </p:sp>
      <p:sp>
        <p:nvSpPr>
          <p:cNvPr id="38" name="Rectangle 37"/>
          <p:cNvSpPr/>
          <p:nvPr/>
        </p:nvSpPr>
        <p:spPr>
          <a:xfrm>
            <a:off x="6085118" y="5631436"/>
            <a:ext cx="272832" cy="369332"/>
          </a:xfrm>
          <a:prstGeom prst="rect">
            <a:avLst/>
          </a:prstGeom>
        </p:spPr>
        <p:txBody>
          <a:bodyPr wrap="none">
            <a:spAutoFit/>
          </a:bodyPr>
          <a:lstStyle/>
          <a:p>
            <a:r>
              <a:rPr lang="en-US" altLang="zh-CN" dirty="0" smtClean="0">
                <a:solidFill>
                  <a:srgbClr val="FF0000"/>
                </a:solidFill>
                <a:latin typeface="Tahoma" pitchFamily="18" charset="0"/>
                <a:cs typeface="Tahoma" pitchFamily="18" charset="0"/>
              </a:rPr>
              <a:t>|</a:t>
            </a:r>
            <a:endParaRPr lang="fr-FR" dirty="0">
              <a:solidFill>
                <a:srgbClr val="FF0000"/>
              </a:solidFill>
            </a:endParaRPr>
          </a:p>
        </p:txBody>
      </p:sp>
      <p:sp>
        <p:nvSpPr>
          <p:cNvPr id="39" name="TextBox 1"/>
          <p:cNvSpPr txBox="1"/>
          <p:nvPr/>
        </p:nvSpPr>
        <p:spPr>
          <a:xfrm>
            <a:off x="1928794" y="4143380"/>
            <a:ext cx="1133324"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|ψ</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a:t>
            </a:r>
            <a:r>
              <a:rPr lang="en-US" altLang="zh-CN" sz="2066" dirty="0" smtClean="0">
                <a:latin typeface="Times New Roman" pitchFamily="18" charset="0"/>
                <a:cs typeface="Times New Roman" pitchFamily="18" charset="0"/>
              </a:rPr>
              <a:t> </a:t>
            </a:r>
            <a:r>
              <a:rPr lang="en-US" altLang="zh-CN" sz="2066" dirty="0" err="1" smtClean="0">
                <a:solidFill>
                  <a:srgbClr val="003366"/>
                </a:solidFill>
                <a:latin typeface="Tahoma" pitchFamily="18" charset="0"/>
                <a:cs typeface="Tahoma" pitchFamily="18" charset="0"/>
              </a:rPr>
              <a:t>dx</a:t>
            </a:r>
            <a:endParaRPr lang="en-US" altLang="zh-CN" sz="2066" dirty="0" smtClean="0">
              <a:solidFill>
                <a:srgbClr val="003366"/>
              </a:solidFill>
              <a:latin typeface="Tahoma" pitchFamily="18" charset="0"/>
              <a:cs typeface="Tahoma" pitchFamily="18" charset="0"/>
            </a:endParaRPr>
          </a:p>
        </p:txBody>
      </p:sp>
      <p:sp>
        <p:nvSpPr>
          <p:cNvPr id="40" name="Rectangle 39"/>
          <p:cNvSpPr/>
          <p:nvPr/>
        </p:nvSpPr>
        <p:spPr>
          <a:xfrm>
            <a:off x="1714480" y="4000504"/>
            <a:ext cx="285752" cy="523220"/>
          </a:xfrm>
          <a:prstGeom prst="rect">
            <a:avLst/>
          </a:prstGeom>
        </p:spPr>
        <p:txBody>
          <a:bodyPr wrap="square">
            <a:spAutoFit/>
          </a:bodyPr>
          <a:lstStyle/>
          <a:p>
            <a:r>
              <a:rPr lang="en-US" altLang="zh-CN" sz="2800" dirty="0" smtClean="0">
                <a:solidFill>
                  <a:srgbClr val="003366"/>
                </a:solidFill>
                <a:latin typeface="Tahoma" pitchFamily="18" charset="0"/>
                <a:cs typeface="Tahoma" pitchFamily="18" charset="0"/>
              </a:rPr>
              <a:t>ʃ</a:t>
            </a:r>
            <a:endParaRPr lang="fr-FR" sz="2800" dirty="0"/>
          </a:p>
        </p:txBody>
      </p:sp>
      <p:sp>
        <p:nvSpPr>
          <p:cNvPr id="41" name="TextBox 1"/>
          <p:cNvSpPr txBox="1"/>
          <p:nvPr/>
        </p:nvSpPr>
        <p:spPr>
          <a:xfrm>
            <a:off x="4241800" y="4071942"/>
            <a:ext cx="330200" cy="225703"/>
          </a:xfrm>
          <a:prstGeom prst="rect">
            <a:avLst/>
          </a:prstGeom>
          <a:noFill/>
        </p:spPr>
        <p:txBody>
          <a:bodyPr wrap="square" lIns="0" tIns="0" rIns="0" rtlCol="0">
            <a:spAutoFit/>
          </a:bodyPr>
          <a:lstStyle/>
          <a:p>
            <a:pPr>
              <a:lnSpc>
                <a:spcPts val="1400"/>
              </a:lnSpc>
              <a:tabLst/>
            </a:pPr>
            <a:r>
              <a:rPr lang="en-US" altLang="zh-CN" sz="1446" dirty="0" smtClean="0">
                <a:solidFill>
                  <a:srgbClr val="003366"/>
                </a:solidFill>
                <a:latin typeface="Tahoma" pitchFamily="18" charset="0"/>
                <a:cs typeface="Tahoma" pitchFamily="18" charset="0"/>
              </a:rPr>
              <a:t>2</a:t>
            </a:r>
          </a:p>
        </p:txBody>
      </p:sp>
      <p:sp>
        <p:nvSpPr>
          <p:cNvPr id="42" name="TextBox 1"/>
          <p:cNvSpPr txBox="1"/>
          <p:nvPr/>
        </p:nvSpPr>
        <p:spPr>
          <a:xfrm>
            <a:off x="4741866" y="4060553"/>
            <a:ext cx="330200" cy="225703"/>
          </a:xfrm>
          <a:prstGeom prst="rect">
            <a:avLst/>
          </a:prstGeom>
          <a:noFill/>
        </p:spPr>
        <p:txBody>
          <a:bodyPr wrap="square" lIns="0" tIns="0" rIns="0" rtlCol="0">
            <a:spAutoFit/>
          </a:bodyPr>
          <a:lstStyle/>
          <a:p>
            <a:pPr>
              <a:lnSpc>
                <a:spcPts val="1400"/>
              </a:lnSpc>
              <a:tabLst/>
            </a:pPr>
            <a:r>
              <a:rPr lang="en-US" altLang="zh-CN" sz="1446" dirty="0" smtClean="0">
                <a:solidFill>
                  <a:srgbClr val="003366"/>
                </a:solidFill>
                <a:latin typeface="Tahoma" pitchFamily="18" charset="0"/>
                <a:cs typeface="Tahoma" pitchFamily="18" charset="0"/>
              </a:rPr>
              <a:t>2</a:t>
            </a:r>
          </a:p>
        </p:txBody>
      </p:sp>
      <p:sp>
        <p:nvSpPr>
          <p:cNvPr id="43" name="TextBox 1"/>
          <p:cNvSpPr txBox="1"/>
          <p:nvPr/>
        </p:nvSpPr>
        <p:spPr>
          <a:xfrm>
            <a:off x="3813172" y="4071942"/>
            <a:ext cx="330200" cy="225703"/>
          </a:xfrm>
          <a:prstGeom prst="rect">
            <a:avLst/>
          </a:prstGeom>
          <a:noFill/>
        </p:spPr>
        <p:txBody>
          <a:bodyPr wrap="square" lIns="0" tIns="0" rIns="0" rtlCol="0">
            <a:spAutoFit/>
          </a:bodyPr>
          <a:lstStyle/>
          <a:p>
            <a:pPr>
              <a:lnSpc>
                <a:spcPts val="1400"/>
              </a:lnSpc>
              <a:tabLst/>
            </a:pPr>
            <a:r>
              <a:rPr lang="en-US" altLang="zh-CN" sz="1446" dirty="0" smtClean="0">
                <a:solidFill>
                  <a:srgbClr val="003366"/>
                </a:solidFill>
                <a:latin typeface="Tahoma" pitchFamily="18" charset="0"/>
                <a:cs typeface="Tahoma" pitchFamily="18" charset="0"/>
              </a:rPr>
              <a:t>2</a:t>
            </a:r>
          </a:p>
        </p:txBody>
      </p:sp>
      <p:sp>
        <p:nvSpPr>
          <p:cNvPr id="44" name="TextBox 1"/>
          <p:cNvSpPr txBox="1"/>
          <p:nvPr/>
        </p:nvSpPr>
        <p:spPr>
          <a:xfrm>
            <a:off x="2643174" y="4071942"/>
            <a:ext cx="330200" cy="225703"/>
          </a:xfrm>
          <a:prstGeom prst="rect">
            <a:avLst/>
          </a:prstGeom>
          <a:noFill/>
        </p:spPr>
        <p:txBody>
          <a:bodyPr wrap="square" lIns="0" tIns="0" rIns="0" rtlCol="0">
            <a:spAutoFit/>
          </a:bodyPr>
          <a:lstStyle/>
          <a:p>
            <a:pPr>
              <a:lnSpc>
                <a:spcPts val="1400"/>
              </a:lnSpc>
              <a:tabLst/>
            </a:pPr>
            <a:r>
              <a:rPr lang="en-US" altLang="zh-CN" sz="1446" dirty="0" smtClean="0">
                <a:solidFill>
                  <a:srgbClr val="003366"/>
                </a:solidFill>
                <a:latin typeface="Tahoma" pitchFamily="18" charset="0"/>
                <a:cs typeface="Tahoma" pitchFamily="18" charset="0"/>
              </a:rPr>
              <a:t>2</a:t>
            </a:r>
          </a:p>
        </p:txBody>
      </p:sp>
      <p:sp>
        <p:nvSpPr>
          <p:cNvPr id="45" name="Rectangle 44"/>
          <p:cNvSpPr/>
          <p:nvPr/>
        </p:nvSpPr>
        <p:spPr>
          <a:xfrm>
            <a:off x="3513350" y="414338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6" name="Rectangle 45"/>
          <p:cNvSpPr/>
          <p:nvPr/>
        </p:nvSpPr>
        <p:spPr>
          <a:xfrm>
            <a:off x="3656226" y="413123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7" name="Rectangle 46"/>
          <p:cNvSpPr/>
          <p:nvPr/>
        </p:nvSpPr>
        <p:spPr>
          <a:xfrm>
            <a:off x="3929058" y="413123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8" name="Rectangle 47"/>
          <p:cNvSpPr/>
          <p:nvPr/>
        </p:nvSpPr>
        <p:spPr>
          <a:xfrm>
            <a:off x="4084854" y="413123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9" name="Rectangle 48"/>
          <p:cNvSpPr/>
          <p:nvPr/>
        </p:nvSpPr>
        <p:spPr>
          <a:xfrm>
            <a:off x="4357686" y="414338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0" name="Rectangle 49"/>
          <p:cNvSpPr/>
          <p:nvPr/>
        </p:nvSpPr>
        <p:spPr>
          <a:xfrm>
            <a:off x="4584920" y="413123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1" name="Rectangle 50"/>
          <p:cNvSpPr/>
          <p:nvPr/>
        </p:nvSpPr>
        <p:spPr>
          <a:xfrm>
            <a:off x="2500298" y="4538971"/>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52" name="Rectangle 51"/>
          <p:cNvSpPr/>
          <p:nvPr/>
        </p:nvSpPr>
        <p:spPr>
          <a:xfrm>
            <a:off x="4000496" y="4538971"/>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53" name="Rectangle 52"/>
          <p:cNvSpPr/>
          <p:nvPr/>
        </p:nvSpPr>
        <p:spPr>
          <a:xfrm>
            <a:off x="3071802" y="4538971"/>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&lt;</a:t>
            </a:r>
            <a:endParaRPr lang="fr-FR" sz="2400" dirty="0"/>
          </a:p>
        </p:txBody>
      </p:sp>
      <p:sp>
        <p:nvSpPr>
          <p:cNvPr id="54" name="Rectangle 53"/>
          <p:cNvSpPr/>
          <p:nvPr/>
        </p:nvSpPr>
        <p:spPr>
          <a:xfrm>
            <a:off x="1643042" y="4500570"/>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&lt;</a:t>
            </a:r>
            <a:endParaRPr lang="fr-FR" sz="2400" dirty="0"/>
          </a:p>
        </p:txBody>
      </p:sp>
      <p:sp>
        <p:nvSpPr>
          <p:cNvPr id="55" name="Rectangle 54"/>
          <p:cNvSpPr/>
          <p:nvPr/>
        </p:nvSpPr>
        <p:spPr>
          <a:xfrm>
            <a:off x="3571868" y="457200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6" name="Rectangle 55"/>
          <p:cNvSpPr/>
          <p:nvPr/>
        </p:nvSpPr>
        <p:spPr>
          <a:xfrm>
            <a:off x="2143108" y="457200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7" name="Rectangle 56"/>
          <p:cNvSpPr/>
          <p:nvPr/>
        </p:nvSpPr>
        <p:spPr>
          <a:xfrm>
            <a:off x="1872088" y="1702346"/>
            <a:ext cx="413896" cy="369332"/>
          </a:xfrm>
          <a:prstGeom prst="rect">
            <a:avLst/>
          </a:prstGeom>
        </p:spPr>
        <p:txBody>
          <a:bodyPr wrap="none">
            <a:spAutoFit/>
          </a:bodyPr>
          <a:lstStyle/>
          <a:p>
            <a:r>
              <a:rPr lang="fr-FR" dirty="0" smtClean="0"/>
              <a:t>⃝</a:t>
            </a:r>
            <a:endParaRPr lang="fr-FR" dirty="0"/>
          </a:p>
        </p:txBody>
      </p:sp>
      <p:sp>
        <p:nvSpPr>
          <p:cNvPr id="58" name="Rectangle 57"/>
          <p:cNvSpPr/>
          <p:nvPr/>
        </p:nvSpPr>
        <p:spPr>
          <a:xfrm>
            <a:off x="1857356" y="2130974"/>
            <a:ext cx="413896" cy="369332"/>
          </a:xfrm>
          <a:prstGeom prst="rect">
            <a:avLst/>
          </a:prstGeom>
        </p:spPr>
        <p:txBody>
          <a:bodyPr wrap="none">
            <a:spAutoFit/>
          </a:bodyPr>
          <a:lstStyle/>
          <a:p>
            <a:r>
              <a:rPr lang="fr-FR" dirty="0" smtClean="0"/>
              <a:t>⃝</a:t>
            </a:r>
            <a:endParaRPr lang="fr-FR" dirty="0"/>
          </a:p>
        </p:txBody>
      </p:sp>
      <p:sp>
        <p:nvSpPr>
          <p:cNvPr id="59" name="Rectangle 58"/>
          <p:cNvSpPr/>
          <p:nvPr/>
        </p:nvSpPr>
        <p:spPr>
          <a:xfrm>
            <a:off x="3415568" y="4929198"/>
            <a:ext cx="370614" cy="400110"/>
          </a:xfrm>
          <a:prstGeom prst="rect">
            <a:avLst/>
          </a:prstGeom>
        </p:spPr>
        <p:txBody>
          <a:bodyPr wrap="none">
            <a:spAutoFit/>
          </a:bodyPr>
          <a:lstStyle/>
          <a:p>
            <a:r>
              <a:rPr lang="en-US" altLang="zh-CN" sz="2000" dirty="0" smtClean="0">
                <a:solidFill>
                  <a:srgbClr val="FF0000"/>
                </a:solidFill>
                <a:latin typeface="Tahoma" pitchFamily="18" charset="0"/>
                <a:cs typeface="Tahoma" pitchFamily="18" charset="0"/>
              </a:rPr>
              <a:t>&lt;</a:t>
            </a:r>
            <a:endParaRPr lang="fr-FR" sz="2000" dirty="0">
              <a:solidFill>
                <a:srgbClr val="FF0000"/>
              </a:solidFill>
            </a:endParaRPr>
          </a:p>
        </p:txBody>
      </p:sp>
      <p:sp>
        <p:nvSpPr>
          <p:cNvPr id="60" name="Rectangle 59"/>
          <p:cNvSpPr/>
          <p:nvPr/>
        </p:nvSpPr>
        <p:spPr>
          <a:xfrm>
            <a:off x="3799102" y="4917056"/>
            <a:ext cx="272832" cy="369332"/>
          </a:xfrm>
          <a:prstGeom prst="rect">
            <a:avLst/>
          </a:prstGeom>
        </p:spPr>
        <p:txBody>
          <a:bodyPr wrap="none">
            <a:spAutoFit/>
          </a:bodyPr>
          <a:lstStyle/>
          <a:p>
            <a:r>
              <a:rPr lang="en-US" altLang="zh-CN" dirty="0" smtClean="0">
                <a:solidFill>
                  <a:srgbClr val="FF0000"/>
                </a:solidFill>
                <a:latin typeface="Tahoma" pitchFamily="18" charset="0"/>
                <a:cs typeface="Tahoma" pitchFamily="18" charset="0"/>
              </a:rPr>
              <a:t>|</a:t>
            </a:r>
            <a:endParaRPr lang="fr-FR" dirty="0">
              <a:solidFill>
                <a:srgbClr val="FF0000"/>
              </a:solidFill>
            </a:endParaRPr>
          </a:p>
        </p:txBody>
      </p:sp>
      <p:sp>
        <p:nvSpPr>
          <p:cNvPr id="61" name="Rectangle 60"/>
          <p:cNvSpPr/>
          <p:nvPr/>
        </p:nvSpPr>
        <p:spPr>
          <a:xfrm>
            <a:off x="4201386" y="4929198"/>
            <a:ext cx="370614" cy="400110"/>
          </a:xfrm>
          <a:prstGeom prst="rect">
            <a:avLst/>
          </a:prstGeom>
        </p:spPr>
        <p:txBody>
          <a:bodyPr wrap="none">
            <a:spAutoFit/>
          </a:bodyPr>
          <a:lstStyle/>
          <a:p>
            <a:r>
              <a:rPr lang="en-US" altLang="zh-CN" sz="2000" dirty="0" smtClean="0">
                <a:solidFill>
                  <a:srgbClr val="FF0000"/>
                </a:solidFill>
                <a:latin typeface="Tahoma" pitchFamily="18" charset="0"/>
                <a:cs typeface="Tahoma" pitchFamily="18" charset="0"/>
              </a:rPr>
              <a:t>&lt;</a:t>
            </a:r>
            <a:endParaRPr lang="fr-FR" sz="2000" dirty="0">
              <a:solidFill>
                <a:srgbClr val="FF0000"/>
              </a:solidFill>
            </a:endParaRPr>
          </a:p>
        </p:txBody>
      </p:sp>
      <p:sp>
        <p:nvSpPr>
          <p:cNvPr id="62" name="Rectangle 61"/>
          <p:cNvSpPr/>
          <p:nvPr/>
        </p:nvSpPr>
        <p:spPr>
          <a:xfrm>
            <a:off x="5234484" y="4896161"/>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63" name="Rectangle 62"/>
          <p:cNvSpPr/>
          <p:nvPr/>
        </p:nvSpPr>
        <p:spPr>
          <a:xfrm>
            <a:off x="3929058" y="4929198"/>
            <a:ext cx="295276" cy="338554"/>
          </a:xfrm>
          <a:prstGeom prst="rect">
            <a:avLst/>
          </a:prstGeom>
        </p:spPr>
        <p:txBody>
          <a:bodyPr wrap="square">
            <a:spAutoFit/>
          </a:bodyPr>
          <a:lstStyle/>
          <a:p>
            <a:r>
              <a:rPr lang="fr-FR" sz="1600" dirty="0" smtClean="0">
                <a:solidFill>
                  <a:srgbClr val="FF0000"/>
                </a:solidFill>
              </a:rPr>
              <a:t>⃝</a:t>
            </a:r>
            <a:endParaRPr lang="fr-FR" sz="1600" dirty="0">
              <a:solidFill>
                <a:srgbClr val="FF0000"/>
              </a:solidFill>
            </a:endParaRPr>
          </a:p>
        </p:txBody>
      </p:sp>
      <p:sp>
        <p:nvSpPr>
          <p:cNvPr id="64" name="Rectangle 63"/>
          <p:cNvSpPr/>
          <p:nvPr/>
        </p:nvSpPr>
        <p:spPr>
          <a:xfrm>
            <a:off x="4870672" y="491705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65" name="Rectangle 64"/>
          <p:cNvSpPr/>
          <p:nvPr/>
        </p:nvSpPr>
        <p:spPr>
          <a:xfrm>
            <a:off x="8020566" y="5539103"/>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66" name="Rectangle 65"/>
          <p:cNvSpPr/>
          <p:nvPr/>
        </p:nvSpPr>
        <p:spPr>
          <a:xfrm>
            <a:off x="6591806" y="5600658"/>
            <a:ext cx="409086" cy="400110"/>
          </a:xfrm>
          <a:prstGeom prst="rect">
            <a:avLst/>
          </a:prstGeom>
        </p:spPr>
        <p:txBody>
          <a:bodyPr wrap="square">
            <a:spAutoFit/>
          </a:bodyPr>
          <a:lstStyle/>
          <a:p>
            <a:r>
              <a:rPr lang="en-US" altLang="zh-CN" sz="2000" dirty="0" smtClean="0">
                <a:solidFill>
                  <a:srgbClr val="FF0000"/>
                </a:solidFill>
                <a:latin typeface="Tahoma" pitchFamily="18" charset="0"/>
                <a:cs typeface="Tahoma" pitchFamily="18" charset="0"/>
              </a:rPr>
              <a:t>&lt;</a:t>
            </a:r>
            <a:endParaRPr lang="fr-FR" sz="2000" dirty="0">
              <a:solidFill>
                <a:srgbClr val="FF0000"/>
              </a:solidFill>
            </a:endParaRPr>
          </a:p>
        </p:txBody>
      </p:sp>
      <p:sp>
        <p:nvSpPr>
          <p:cNvPr id="67" name="Rectangle 66"/>
          <p:cNvSpPr/>
          <p:nvPr/>
        </p:nvSpPr>
        <p:spPr>
          <a:xfrm>
            <a:off x="5357818" y="5600658"/>
            <a:ext cx="247280" cy="400110"/>
          </a:xfrm>
          <a:prstGeom prst="rect">
            <a:avLst/>
          </a:prstGeom>
        </p:spPr>
        <p:txBody>
          <a:bodyPr wrap="square">
            <a:spAutoFit/>
          </a:bodyPr>
          <a:lstStyle/>
          <a:p>
            <a:r>
              <a:rPr lang="en-US" altLang="zh-CN" sz="2000" dirty="0" smtClean="0">
                <a:solidFill>
                  <a:srgbClr val="FF0000"/>
                </a:solidFill>
                <a:latin typeface="Tahoma" pitchFamily="18" charset="0"/>
                <a:cs typeface="Tahoma" pitchFamily="18" charset="0"/>
              </a:rPr>
              <a:t>&lt;</a:t>
            </a:r>
            <a:endParaRPr lang="fr-FR" sz="2000" dirty="0">
              <a:solidFill>
                <a:srgbClr val="FF0000"/>
              </a:solidFill>
            </a:endParaRPr>
          </a:p>
        </p:txBody>
      </p:sp>
      <p:sp>
        <p:nvSpPr>
          <p:cNvPr id="68" name="Rectangle 67"/>
          <p:cNvSpPr/>
          <p:nvPr/>
        </p:nvSpPr>
        <p:spPr>
          <a:xfrm>
            <a:off x="4201386" y="5600658"/>
            <a:ext cx="370614" cy="400110"/>
          </a:xfrm>
          <a:prstGeom prst="rect">
            <a:avLst/>
          </a:prstGeom>
        </p:spPr>
        <p:txBody>
          <a:bodyPr wrap="none">
            <a:spAutoFit/>
          </a:bodyPr>
          <a:lstStyle/>
          <a:p>
            <a:r>
              <a:rPr lang="en-US" altLang="zh-CN" sz="2000" dirty="0" smtClean="0">
                <a:solidFill>
                  <a:srgbClr val="FF0000"/>
                </a:solidFill>
                <a:latin typeface="Tahoma" pitchFamily="18" charset="0"/>
                <a:cs typeface="Tahoma" pitchFamily="18" charset="0"/>
              </a:rPr>
              <a:t>&lt;</a:t>
            </a:r>
            <a:endParaRPr lang="fr-FR" sz="2000" dirty="0">
              <a:solidFill>
                <a:srgbClr val="FF0000"/>
              </a:solidFill>
            </a:endParaRPr>
          </a:p>
        </p:txBody>
      </p:sp>
      <p:sp>
        <p:nvSpPr>
          <p:cNvPr id="69" name="Rectangle 68"/>
          <p:cNvSpPr/>
          <p:nvPr/>
        </p:nvSpPr>
        <p:spPr>
          <a:xfrm>
            <a:off x="3019906" y="5572140"/>
            <a:ext cx="409086" cy="461665"/>
          </a:xfrm>
          <a:prstGeom prst="rect">
            <a:avLst/>
          </a:prstGeom>
        </p:spPr>
        <p:txBody>
          <a:bodyPr wrap="none">
            <a:spAutoFit/>
          </a:bodyPr>
          <a:lstStyle/>
          <a:p>
            <a:r>
              <a:rPr lang="en-US" altLang="zh-CN" sz="2400" dirty="0" smtClean="0">
                <a:solidFill>
                  <a:srgbClr val="FF0000"/>
                </a:solidFill>
                <a:latin typeface="Tahoma" pitchFamily="18" charset="0"/>
                <a:cs typeface="Tahoma" pitchFamily="18" charset="0"/>
              </a:rPr>
              <a:t>&lt;</a:t>
            </a:r>
            <a:endParaRPr lang="fr-FR" sz="2400" dirty="0">
              <a:solidFill>
                <a:srgbClr val="FF0000"/>
              </a:solidFill>
            </a:endParaRPr>
          </a:p>
        </p:txBody>
      </p:sp>
      <p:sp>
        <p:nvSpPr>
          <p:cNvPr id="70" name="Rectangle 69"/>
          <p:cNvSpPr/>
          <p:nvPr/>
        </p:nvSpPr>
        <p:spPr>
          <a:xfrm>
            <a:off x="3500430" y="5643578"/>
            <a:ext cx="295276" cy="338554"/>
          </a:xfrm>
          <a:prstGeom prst="rect">
            <a:avLst/>
          </a:prstGeom>
        </p:spPr>
        <p:txBody>
          <a:bodyPr wrap="square">
            <a:spAutoFit/>
          </a:bodyPr>
          <a:lstStyle/>
          <a:p>
            <a:r>
              <a:rPr lang="fr-FR" sz="1600" dirty="0" smtClean="0">
                <a:solidFill>
                  <a:srgbClr val="FF0000"/>
                </a:solidFill>
              </a:rPr>
              <a:t>⃝</a:t>
            </a:r>
            <a:endParaRPr lang="fr-FR" sz="1600" dirty="0">
              <a:solidFill>
                <a:srgbClr val="FF0000"/>
              </a:solidFill>
            </a:endParaRPr>
          </a:p>
        </p:txBody>
      </p:sp>
      <p:sp>
        <p:nvSpPr>
          <p:cNvPr id="71" name="Rectangle 70"/>
          <p:cNvSpPr/>
          <p:nvPr/>
        </p:nvSpPr>
        <p:spPr>
          <a:xfrm>
            <a:off x="571472" y="407194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72" name="Rectangle 71"/>
          <p:cNvSpPr/>
          <p:nvPr/>
        </p:nvSpPr>
        <p:spPr>
          <a:xfrm>
            <a:off x="4799234" y="5631436"/>
            <a:ext cx="272832" cy="369332"/>
          </a:xfrm>
          <a:prstGeom prst="rect">
            <a:avLst/>
          </a:prstGeom>
        </p:spPr>
        <p:txBody>
          <a:bodyPr wrap="none">
            <a:spAutoFit/>
          </a:bodyPr>
          <a:lstStyle/>
          <a:p>
            <a:r>
              <a:rPr lang="en-US" altLang="zh-CN" dirty="0" smtClean="0">
                <a:solidFill>
                  <a:srgbClr val="FF0000"/>
                </a:solidFill>
                <a:latin typeface="Tahoma" pitchFamily="18" charset="0"/>
                <a:cs typeface="Tahoma" pitchFamily="18" charset="0"/>
              </a:rPr>
              <a:t>|</a:t>
            </a:r>
            <a:endParaRPr lang="fr-FR" dirty="0">
              <a:solidFill>
                <a:srgbClr val="FF0000"/>
              </a:solidFill>
            </a:endParaRPr>
          </a:p>
        </p:txBody>
      </p:sp>
      <p:sp>
        <p:nvSpPr>
          <p:cNvPr id="73" name="Rectangle 72"/>
          <p:cNvSpPr/>
          <p:nvPr/>
        </p:nvSpPr>
        <p:spPr>
          <a:xfrm>
            <a:off x="3370474" y="5631436"/>
            <a:ext cx="272832" cy="369332"/>
          </a:xfrm>
          <a:prstGeom prst="rect">
            <a:avLst/>
          </a:prstGeom>
        </p:spPr>
        <p:txBody>
          <a:bodyPr wrap="none">
            <a:spAutoFit/>
          </a:bodyPr>
          <a:lstStyle/>
          <a:p>
            <a:r>
              <a:rPr lang="en-US" altLang="zh-CN" dirty="0" smtClean="0">
                <a:solidFill>
                  <a:srgbClr val="FF0000"/>
                </a:solidFill>
                <a:latin typeface="Tahoma" pitchFamily="18" charset="0"/>
                <a:cs typeface="Tahoma" pitchFamily="18" charset="0"/>
              </a:rPr>
              <a:t>|</a:t>
            </a:r>
            <a:endParaRPr lang="fr-FR" dirty="0">
              <a:solidFill>
                <a:srgbClr val="FF0000"/>
              </a:solidFill>
            </a:endParaRPr>
          </a:p>
        </p:txBody>
      </p:sp>
      <p:sp>
        <p:nvSpPr>
          <p:cNvPr id="74" name="Rectangle 73"/>
          <p:cNvSpPr/>
          <p:nvPr/>
        </p:nvSpPr>
        <p:spPr>
          <a:xfrm>
            <a:off x="7228126" y="5631436"/>
            <a:ext cx="272832" cy="369332"/>
          </a:xfrm>
          <a:prstGeom prst="rect">
            <a:avLst/>
          </a:prstGeom>
        </p:spPr>
        <p:txBody>
          <a:bodyPr wrap="none">
            <a:spAutoFit/>
          </a:bodyPr>
          <a:lstStyle/>
          <a:p>
            <a:r>
              <a:rPr lang="en-US" altLang="zh-CN" dirty="0" smtClean="0">
                <a:solidFill>
                  <a:srgbClr val="FF0000"/>
                </a:solidFill>
                <a:latin typeface="Tahoma" pitchFamily="18" charset="0"/>
                <a:cs typeface="Tahoma" pitchFamily="18" charset="0"/>
              </a:rPr>
              <a:t>|</a:t>
            </a:r>
            <a:endParaRPr lang="fr-FR" dirty="0">
              <a:solidFill>
                <a:srgbClr val="FF0000"/>
              </a:solidFill>
            </a:endParaRPr>
          </a:p>
        </p:txBody>
      </p:sp>
      <p:sp>
        <p:nvSpPr>
          <p:cNvPr id="75" name="Rectangle 74"/>
          <p:cNvSpPr/>
          <p:nvPr/>
        </p:nvSpPr>
        <p:spPr>
          <a:xfrm>
            <a:off x="7656754" y="563143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76" name="Rectangle 75"/>
          <p:cNvSpPr/>
          <p:nvPr/>
        </p:nvSpPr>
        <p:spPr>
          <a:xfrm>
            <a:off x="2000232" y="5631436"/>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&lt;</a:t>
            </a:r>
            <a:endParaRPr lang="fr-FR" dirty="0"/>
          </a:p>
        </p:txBody>
      </p:sp>
      <p:sp>
        <p:nvSpPr>
          <p:cNvPr id="77" name="Rectangle 76"/>
          <p:cNvSpPr/>
          <p:nvPr/>
        </p:nvSpPr>
        <p:spPr>
          <a:xfrm>
            <a:off x="1928794" y="6215082"/>
            <a:ext cx="352982" cy="369332"/>
          </a:xfrm>
          <a:prstGeom prst="rect">
            <a:avLst/>
          </a:prstGeom>
        </p:spPr>
        <p:txBody>
          <a:bodyPr wrap="none">
            <a:spAutoFit/>
          </a:bodyPr>
          <a:lstStyle/>
          <a:p>
            <a:r>
              <a:rPr lang="en-US" altLang="zh-CN" dirty="0" smtClean="0">
                <a:solidFill>
                  <a:srgbClr val="C00000"/>
                </a:solidFill>
                <a:latin typeface="Tahoma" pitchFamily="18" charset="0"/>
                <a:cs typeface="Tahoma" pitchFamily="18" charset="0"/>
              </a:rPr>
              <a:t>&lt;</a:t>
            </a:r>
            <a:endParaRPr lang="fr-FR" dirty="0">
              <a:solidFill>
                <a:srgbClr val="C00000"/>
              </a:solidFill>
            </a:endParaRPr>
          </a:p>
        </p:txBody>
      </p:sp>
      <p:sp>
        <p:nvSpPr>
          <p:cNvPr id="78" name="Rectangle 77"/>
          <p:cNvSpPr/>
          <p:nvPr/>
        </p:nvSpPr>
        <p:spPr>
          <a:xfrm>
            <a:off x="2571736" y="5631436"/>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&gt;</a:t>
            </a:r>
            <a:endParaRPr lang="fr-FR" dirty="0"/>
          </a:p>
        </p:txBody>
      </p:sp>
      <p:sp>
        <p:nvSpPr>
          <p:cNvPr id="79" name="Rectangle 78"/>
          <p:cNvSpPr/>
          <p:nvPr/>
        </p:nvSpPr>
        <p:spPr>
          <a:xfrm>
            <a:off x="2571736" y="6202940"/>
            <a:ext cx="352982" cy="369332"/>
          </a:xfrm>
          <a:prstGeom prst="rect">
            <a:avLst/>
          </a:prstGeom>
        </p:spPr>
        <p:txBody>
          <a:bodyPr wrap="none">
            <a:spAutoFit/>
          </a:bodyPr>
          <a:lstStyle/>
          <a:p>
            <a:r>
              <a:rPr lang="en-US" altLang="zh-CN" dirty="0" smtClean="0">
                <a:solidFill>
                  <a:srgbClr val="C00000"/>
                </a:solidFill>
                <a:latin typeface="Tahoma" pitchFamily="18" charset="0"/>
                <a:cs typeface="Tahoma" pitchFamily="18" charset="0"/>
              </a:rPr>
              <a:t>&gt;</a:t>
            </a:r>
            <a:endParaRPr lang="fr-FR" dirty="0">
              <a:solidFill>
                <a:srgbClr val="C00000"/>
              </a:solidFill>
            </a:endParaRPr>
          </a:p>
        </p:txBody>
      </p:sp>
      <p:sp>
        <p:nvSpPr>
          <p:cNvPr id="80" name="Rectangle 79"/>
          <p:cNvSpPr/>
          <p:nvPr/>
        </p:nvSpPr>
        <p:spPr>
          <a:xfrm>
            <a:off x="2298904" y="563143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81" name="Rectangle 80"/>
          <p:cNvSpPr/>
          <p:nvPr/>
        </p:nvSpPr>
        <p:spPr>
          <a:xfrm>
            <a:off x="2227466" y="6202940"/>
            <a:ext cx="272832" cy="369332"/>
          </a:xfrm>
          <a:prstGeom prst="rect">
            <a:avLst/>
          </a:prstGeom>
        </p:spPr>
        <p:txBody>
          <a:bodyPr wrap="none">
            <a:spAutoFit/>
          </a:bodyPr>
          <a:lstStyle/>
          <a:p>
            <a:r>
              <a:rPr lang="en-US" altLang="zh-CN" dirty="0" smtClean="0">
                <a:solidFill>
                  <a:srgbClr val="C00000"/>
                </a:solidFill>
                <a:latin typeface="Tahoma" pitchFamily="18" charset="0"/>
                <a:cs typeface="Tahoma" pitchFamily="18" charset="0"/>
              </a:rPr>
              <a:t>|</a:t>
            </a:r>
            <a:endParaRPr lang="fr-FR" dirty="0">
              <a:solidFill>
                <a:srgbClr val="C00000"/>
              </a:solidFill>
            </a:endParaRPr>
          </a:p>
        </p:txBody>
      </p:sp>
      <p:sp>
        <p:nvSpPr>
          <p:cNvPr id="82" name="Rectangle 81"/>
          <p:cNvSpPr/>
          <p:nvPr/>
        </p:nvSpPr>
        <p:spPr>
          <a:xfrm>
            <a:off x="4786314" y="4929198"/>
            <a:ext cx="272832" cy="369332"/>
          </a:xfrm>
          <a:prstGeom prst="rect">
            <a:avLst/>
          </a:prstGeom>
        </p:spPr>
        <p:txBody>
          <a:bodyPr wrap="none">
            <a:spAutoFit/>
          </a:bodyPr>
          <a:lstStyle/>
          <a:p>
            <a:r>
              <a:rPr lang="en-US" altLang="zh-CN" dirty="0" smtClean="0">
                <a:solidFill>
                  <a:srgbClr val="FF0000"/>
                </a:solidFill>
                <a:latin typeface="Tahoma" pitchFamily="18" charset="0"/>
                <a:cs typeface="Tahoma" pitchFamily="18" charset="0"/>
              </a:rPr>
              <a:t>|</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85728"/>
            <a:ext cx="5846472" cy="613694"/>
          </a:xfrm>
          <a:prstGeom prst="rect">
            <a:avLst/>
          </a:prstGeom>
        </p:spPr>
        <p:txBody>
          <a:bodyPr wrap="none">
            <a:spAutoFit/>
          </a:bodyPr>
          <a:lstStyle/>
          <a:p>
            <a:r>
              <a:rPr lang="fr-FR" altLang="zh-CN" sz="3388" b="1" i="1" dirty="0" smtClean="0">
                <a:solidFill>
                  <a:srgbClr val="B28700"/>
                </a:solidFill>
                <a:latin typeface="Times New Roman" pitchFamily="18" charset="0"/>
                <a:cs typeface="Times New Roman" pitchFamily="18" charset="0"/>
              </a:rPr>
              <a:t>Passage à plusieurs dimensions</a:t>
            </a:r>
          </a:p>
        </p:txBody>
      </p:sp>
      <p:sp>
        <p:nvSpPr>
          <p:cNvPr id="5" name="Rectangle 4"/>
          <p:cNvSpPr/>
          <p:nvPr/>
        </p:nvSpPr>
        <p:spPr>
          <a:xfrm>
            <a:off x="145166" y="1071546"/>
            <a:ext cx="8855990" cy="5076774"/>
          </a:xfrm>
          <a:prstGeom prst="rect">
            <a:avLst/>
          </a:prstGeom>
        </p:spPr>
        <p:txBody>
          <a:bodyPr wrap="square">
            <a:spAutoFit/>
          </a:bodyPr>
          <a:lstStyle/>
          <a:p>
            <a:pPr algn="just"/>
            <a:r>
              <a:rPr lang="fr-FR" altLang="zh-CN" sz="2066" dirty="0" smtClean="0">
                <a:solidFill>
                  <a:srgbClr val="003366"/>
                </a:solidFill>
                <a:latin typeface="Times New Roman" pitchFamily="18" charset="0"/>
                <a:cs typeface="Times New Roman" pitchFamily="18" charset="0"/>
              </a:rPr>
              <a:t>Revenons à notre particule et supposons qu’elle peut se déplacer dans tout  l’espace (</a:t>
            </a:r>
            <a:r>
              <a:rPr lang="fr-FR" altLang="zh-CN" sz="2066" dirty="0" err="1" smtClean="0">
                <a:solidFill>
                  <a:srgbClr val="003366"/>
                </a:solidFill>
                <a:latin typeface="Times New Roman" pitchFamily="18" charset="0"/>
                <a:cs typeface="Times New Roman" pitchFamily="18" charset="0"/>
              </a:rPr>
              <a:t>x,y,z</a:t>
            </a:r>
            <a:r>
              <a:rPr lang="fr-FR" altLang="zh-CN" sz="2066" dirty="0" smtClean="0">
                <a:solidFill>
                  <a:srgbClr val="003366"/>
                </a:solidFill>
                <a:latin typeface="Times New Roman" pitchFamily="18" charset="0"/>
                <a:cs typeface="Times New Roman" pitchFamily="18" charset="0"/>
              </a:rPr>
              <a:t>).</a:t>
            </a:r>
          </a:p>
          <a:p>
            <a:pPr algn="just"/>
            <a:endParaRPr lang="fr-FR" altLang="zh-CN" sz="2066" dirty="0" smtClean="0">
              <a:solidFill>
                <a:srgbClr val="003366"/>
              </a:solidFill>
              <a:latin typeface="Times New Roman" pitchFamily="18" charset="0"/>
              <a:cs typeface="Times New Roman" pitchFamily="18" charset="0"/>
            </a:endParaRPr>
          </a:p>
          <a:p>
            <a:pPr algn="just"/>
            <a:r>
              <a:rPr lang="fr-FR" altLang="zh-CN" sz="2066" dirty="0" smtClean="0">
                <a:solidFill>
                  <a:srgbClr val="003366"/>
                </a:solidFill>
                <a:latin typeface="Times New Roman" pitchFamily="18" charset="0"/>
                <a:cs typeface="Times New Roman" pitchFamily="18" charset="0"/>
              </a:rPr>
              <a:t>Dans ces conditions, on généralise l’étude menée pour le cas d’une seule dimension</a:t>
            </a:r>
          </a:p>
          <a:p>
            <a:pPr algn="just"/>
            <a:endParaRPr lang="fr-FR" altLang="zh-CN" sz="2066" dirty="0" smtClean="0">
              <a:solidFill>
                <a:srgbClr val="003366"/>
              </a:solidFill>
              <a:latin typeface="Times New Roman" pitchFamily="18" charset="0"/>
              <a:cs typeface="Times New Roman" pitchFamily="18" charset="0"/>
            </a:endParaRPr>
          </a:p>
          <a:p>
            <a:pPr algn="just"/>
            <a:r>
              <a:rPr lang="fr-FR" altLang="zh-CN" sz="2066" dirty="0" smtClean="0">
                <a:solidFill>
                  <a:srgbClr val="003366"/>
                </a:solidFill>
                <a:latin typeface="Times New Roman" pitchFamily="18" charset="0"/>
                <a:cs typeface="Times New Roman" pitchFamily="18" charset="0"/>
              </a:rPr>
              <a:t>Les fonctions d’onde appartiennent à un espace vectoriel spatial </a:t>
            </a:r>
            <a:r>
              <a:rPr lang="fr-FR" sz="2400" dirty="0" smtClean="0">
                <a:latin typeface="Lucida Calligraphy" pitchFamily="66" charset="0"/>
              </a:rPr>
              <a:t>E   . </a:t>
            </a:r>
            <a:r>
              <a:rPr lang="fr-FR" altLang="zh-CN" sz="2066" dirty="0" smtClean="0">
                <a:solidFill>
                  <a:srgbClr val="003366"/>
                </a:solidFill>
                <a:latin typeface="Times New Roman" pitchFamily="18" charset="0"/>
                <a:cs typeface="Times New Roman" pitchFamily="18" charset="0"/>
              </a:rPr>
              <a:t>Une base de ce nouvel espace  est dans ce cas   </a:t>
            </a:r>
            <a:r>
              <a:rPr lang="fr-FR" altLang="zh-CN" sz="2800" dirty="0" smtClean="0">
                <a:solidFill>
                  <a:srgbClr val="003366"/>
                </a:solidFill>
                <a:latin typeface="Times New Roman" pitchFamily="18" charset="0"/>
                <a:cs typeface="Times New Roman" pitchFamily="18" charset="0"/>
              </a:rPr>
              <a:t>{</a:t>
            </a:r>
            <a:r>
              <a:rPr lang="fr-FR" altLang="zh-CN" sz="2066" dirty="0" smtClean="0">
                <a:solidFill>
                  <a:srgbClr val="003366"/>
                </a:solidFill>
                <a:latin typeface="Times New Roman" pitchFamily="18" charset="0"/>
                <a:cs typeface="Times New Roman" pitchFamily="18" charset="0"/>
              </a:rPr>
              <a:t>    x    X   y    X   z   </a:t>
            </a:r>
            <a:r>
              <a:rPr lang="fr-FR" altLang="zh-CN" sz="2800" dirty="0" smtClean="0">
                <a:solidFill>
                  <a:srgbClr val="003366"/>
                </a:solidFill>
                <a:latin typeface="Times New Roman" pitchFamily="18" charset="0"/>
                <a:cs typeface="Times New Roman" pitchFamily="18" charset="0"/>
              </a:rPr>
              <a:t>}</a:t>
            </a:r>
            <a:r>
              <a:rPr lang="fr-FR" altLang="zh-CN" sz="2066" dirty="0" smtClean="0">
                <a:solidFill>
                  <a:srgbClr val="003366"/>
                </a:solidFill>
                <a:latin typeface="Times New Roman" pitchFamily="18" charset="0"/>
                <a:cs typeface="Times New Roman" pitchFamily="18" charset="0"/>
              </a:rPr>
              <a:t>notée souvent </a:t>
            </a:r>
            <a:r>
              <a:rPr lang="fr-FR" altLang="zh-CN" sz="2400" dirty="0" smtClean="0">
                <a:solidFill>
                  <a:srgbClr val="003366"/>
                </a:solidFill>
                <a:latin typeface="Times New Roman" pitchFamily="18" charset="0"/>
                <a:cs typeface="Times New Roman" pitchFamily="18" charset="0"/>
              </a:rPr>
              <a:t>{       }</a:t>
            </a:r>
          </a:p>
          <a:p>
            <a:pPr algn="just"/>
            <a:endParaRPr lang="fr-FR" altLang="zh-CN" sz="2400" dirty="0" smtClean="0">
              <a:solidFill>
                <a:srgbClr val="003366"/>
              </a:solidFill>
              <a:latin typeface="Times New Roman" pitchFamily="18" charset="0"/>
              <a:cs typeface="Times New Roman" pitchFamily="18" charset="0"/>
            </a:endParaRPr>
          </a:p>
          <a:p>
            <a:pPr algn="just"/>
            <a:r>
              <a:rPr lang="fr-FR" altLang="zh-CN" sz="2066" dirty="0" smtClean="0">
                <a:solidFill>
                  <a:srgbClr val="C00000"/>
                </a:solidFill>
                <a:latin typeface="Times New Roman" pitchFamily="18" charset="0"/>
                <a:cs typeface="Times New Roman" pitchFamily="18" charset="0"/>
              </a:rPr>
              <a:t>On en déduit une </a:t>
            </a:r>
            <a:r>
              <a:rPr lang="fr-FR" altLang="zh-CN" sz="2066" u="sng" dirty="0" smtClean="0">
                <a:solidFill>
                  <a:srgbClr val="C00000"/>
                </a:solidFill>
                <a:latin typeface="Times New Roman" pitchFamily="18" charset="0"/>
                <a:cs typeface="Times New Roman" pitchFamily="18" charset="0"/>
              </a:rPr>
              <a:t>nouvelle relation de fermeture :</a:t>
            </a:r>
          </a:p>
          <a:p>
            <a:pPr algn="just"/>
            <a:endParaRPr lang="fr-FR" altLang="zh-CN" sz="2066" u="sng" dirty="0" smtClean="0">
              <a:solidFill>
                <a:srgbClr val="003366"/>
              </a:solidFill>
              <a:latin typeface="Times New Roman" pitchFamily="18" charset="0"/>
              <a:cs typeface="Times New Roman" pitchFamily="18" charset="0"/>
            </a:endParaRPr>
          </a:p>
          <a:p>
            <a:pPr algn="just"/>
            <a:endParaRPr lang="fr-FR" altLang="zh-CN" sz="2066" dirty="0" smtClean="0">
              <a:solidFill>
                <a:srgbClr val="003366"/>
              </a:solidFill>
              <a:latin typeface="Times New Roman" pitchFamily="18" charset="0"/>
              <a:cs typeface="Times New Roman" pitchFamily="18" charset="0"/>
            </a:endParaRPr>
          </a:p>
          <a:p>
            <a:pPr algn="just"/>
            <a:endParaRPr lang="fr-FR" altLang="zh-CN" sz="2066" dirty="0" smtClean="0">
              <a:solidFill>
                <a:srgbClr val="003366"/>
              </a:solidFill>
              <a:latin typeface="Times New Roman" pitchFamily="18" charset="0"/>
              <a:cs typeface="Times New Roman" pitchFamily="18" charset="0"/>
            </a:endParaRPr>
          </a:p>
          <a:p>
            <a:pPr algn="just"/>
            <a:r>
              <a:rPr lang="fr-FR" altLang="zh-CN" sz="2066" dirty="0" smtClean="0">
                <a:solidFill>
                  <a:srgbClr val="003366"/>
                </a:solidFill>
                <a:latin typeface="Times New Roman" pitchFamily="18" charset="0"/>
                <a:cs typeface="Times New Roman" pitchFamily="18" charset="0"/>
              </a:rPr>
              <a:t>        </a:t>
            </a:r>
          </a:p>
          <a:p>
            <a:pPr algn="just"/>
            <a:r>
              <a:rPr lang="fr-FR" altLang="zh-CN" sz="2066" dirty="0" smtClean="0">
                <a:solidFill>
                  <a:srgbClr val="003366"/>
                </a:solidFill>
                <a:latin typeface="Times New Roman" pitchFamily="18" charset="0"/>
                <a:cs typeface="Times New Roman" pitchFamily="18" charset="0"/>
              </a:rPr>
              <a:t> </a:t>
            </a:r>
            <a:r>
              <a:rPr lang="fr-FR" altLang="zh-CN" sz="2066" dirty="0" smtClean="0">
                <a:solidFill>
                  <a:srgbClr val="C00000"/>
                </a:solidFill>
                <a:latin typeface="Times New Roman" pitchFamily="18" charset="0"/>
                <a:cs typeface="Times New Roman" pitchFamily="18" charset="0"/>
              </a:rPr>
              <a:t>d’où on peut  généraliser  ce formalisme à un système à  </a:t>
            </a:r>
            <a:r>
              <a:rPr lang="fr-FR" altLang="zh-CN" sz="2066" i="1" dirty="0" smtClean="0">
                <a:solidFill>
                  <a:srgbClr val="C00000"/>
                </a:solidFill>
                <a:latin typeface="Times New Roman" pitchFamily="18" charset="0"/>
                <a:cs typeface="Times New Roman" pitchFamily="18" charset="0"/>
              </a:rPr>
              <a:t>l</a:t>
            </a:r>
            <a:r>
              <a:rPr lang="fr-FR" altLang="zh-CN" sz="2066" dirty="0" smtClean="0">
                <a:solidFill>
                  <a:srgbClr val="C00000"/>
                </a:solidFill>
                <a:latin typeface="Times New Roman" pitchFamily="18" charset="0"/>
                <a:cs typeface="Times New Roman" pitchFamily="18" charset="0"/>
              </a:rPr>
              <a:t>  degrés de liberté.</a:t>
            </a:r>
          </a:p>
        </p:txBody>
      </p:sp>
      <p:sp>
        <p:nvSpPr>
          <p:cNvPr id="6" name="Rectangle 5"/>
          <p:cNvSpPr/>
          <p:nvPr/>
        </p:nvSpPr>
        <p:spPr>
          <a:xfrm>
            <a:off x="7286644" y="3071810"/>
            <a:ext cx="407484" cy="338554"/>
          </a:xfrm>
          <a:prstGeom prst="rect">
            <a:avLst/>
          </a:prstGeom>
        </p:spPr>
        <p:txBody>
          <a:bodyPr wrap="none">
            <a:spAutoFit/>
          </a:bodyPr>
          <a:lstStyle/>
          <a:p>
            <a:r>
              <a:rPr lang="fr-FR" sz="1600" dirty="0" err="1" smtClean="0">
                <a:solidFill>
                  <a:schemeClr val="tx2">
                    <a:lumMod val="75000"/>
                  </a:schemeClr>
                </a:solidFill>
                <a:latin typeface="Times New Roman" pitchFamily="18" charset="0"/>
                <a:cs typeface="Times New Roman" pitchFamily="18" charset="0"/>
              </a:rPr>
              <a:t>f.o</a:t>
            </a:r>
            <a:endParaRPr lang="fr-FR" sz="1600" dirty="0"/>
          </a:p>
        </p:txBody>
      </p:sp>
      <p:sp>
        <p:nvSpPr>
          <p:cNvPr id="7" name="Rectangle 6"/>
          <p:cNvSpPr/>
          <p:nvPr/>
        </p:nvSpPr>
        <p:spPr>
          <a:xfrm>
            <a:off x="6201650" y="3457518"/>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8" name="Rectangle 7"/>
          <p:cNvSpPr/>
          <p:nvPr/>
        </p:nvSpPr>
        <p:spPr>
          <a:xfrm>
            <a:off x="5415832" y="3457518"/>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9" name="Rectangle 8"/>
          <p:cNvSpPr/>
          <p:nvPr/>
        </p:nvSpPr>
        <p:spPr>
          <a:xfrm>
            <a:off x="4643438" y="3457518"/>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10" name="Rectangle 9"/>
          <p:cNvSpPr/>
          <p:nvPr/>
        </p:nvSpPr>
        <p:spPr>
          <a:xfrm>
            <a:off x="5942242" y="348829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1" name="Rectangle 10"/>
          <p:cNvSpPr/>
          <p:nvPr/>
        </p:nvSpPr>
        <p:spPr>
          <a:xfrm>
            <a:off x="5156424" y="348829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2" name="Rectangle 11"/>
          <p:cNvSpPr/>
          <p:nvPr/>
        </p:nvSpPr>
        <p:spPr>
          <a:xfrm>
            <a:off x="4442044" y="348829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3" name="Rectangle 12"/>
          <p:cNvSpPr/>
          <p:nvPr/>
        </p:nvSpPr>
        <p:spPr>
          <a:xfrm>
            <a:off x="4872484" y="3416858"/>
            <a:ext cx="413896" cy="369332"/>
          </a:xfrm>
          <a:prstGeom prst="rect">
            <a:avLst/>
          </a:prstGeom>
        </p:spPr>
        <p:txBody>
          <a:bodyPr wrap="none">
            <a:spAutoFit/>
          </a:bodyPr>
          <a:lstStyle/>
          <a:p>
            <a:r>
              <a:rPr lang="fr-FR" dirty="0" smtClean="0"/>
              <a:t>⃝</a:t>
            </a:r>
            <a:endParaRPr lang="fr-FR" dirty="0"/>
          </a:p>
        </p:txBody>
      </p:sp>
      <p:sp>
        <p:nvSpPr>
          <p:cNvPr id="14" name="Rectangle 13"/>
          <p:cNvSpPr/>
          <p:nvPr/>
        </p:nvSpPr>
        <p:spPr>
          <a:xfrm>
            <a:off x="5658302" y="3429000"/>
            <a:ext cx="413896" cy="369332"/>
          </a:xfrm>
          <a:prstGeom prst="rect">
            <a:avLst/>
          </a:prstGeom>
        </p:spPr>
        <p:txBody>
          <a:bodyPr wrap="none">
            <a:spAutoFit/>
          </a:bodyPr>
          <a:lstStyle/>
          <a:p>
            <a:r>
              <a:rPr lang="fr-FR" dirty="0" smtClean="0"/>
              <a:t>⃝</a:t>
            </a:r>
            <a:endParaRPr lang="fr-FR" dirty="0"/>
          </a:p>
        </p:txBody>
      </p:sp>
      <p:sp>
        <p:nvSpPr>
          <p:cNvPr id="286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867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01122" y="3389401"/>
            <a:ext cx="142844" cy="396789"/>
          </a:xfrm>
          <a:prstGeom prst="rect">
            <a:avLst/>
          </a:prstGeom>
          <a:noFill/>
        </p:spPr>
      </p:pic>
      <p:sp>
        <p:nvSpPr>
          <p:cNvPr id="17" name="Rectangle 16"/>
          <p:cNvSpPr/>
          <p:nvPr/>
        </p:nvSpPr>
        <p:spPr>
          <a:xfrm>
            <a:off x="8592070" y="3357562"/>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18" name="Rectangle 17"/>
          <p:cNvSpPr/>
          <p:nvPr/>
        </p:nvSpPr>
        <p:spPr>
          <a:xfrm>
            <a:off x="8286776" y="341685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9" name="TextBox 1"/>
          <p:cNvSpPr txBox="1"/>
          <p:nvPr/>
        </p:nvSpPr>
        <p:spPr>
          <a:xfrm>
            <a:off x="1000100" y="4901220"/>
            <a:ext cx="1798569" cy="956672"/>
          </a:xfrm>
          <a:prstGeom prst="rect">
            <a:avLst/>
          </a:prstGeom>
          <a:noFill/>
        </p:spPr>
        <p:txBody>
          <a:bodyPr wrap="none" lIns="0" tIns="0" rIns="0" rtlCol="0">
            <a:spAutoFit/>
          </a:bodyPr>
          <a:lstStyle/>
          <a:p>
            <a:pPr>
              <a:lnSpc>
                <a:spcPts val="2200"/>
              </a:lnSpc>
              <a:tabLst>
                <a:tab pos="368300" algn="l"/>
              </a:tabLst>
            </a:pPr>
            <a:r>
              <a:rPr lang="en-US" altLang="zh-CN" sz="2066" dirty="0" smtClean="0">
                <a:solidFill>
                  <a:srgbClr val="003366"/>
                </a:solidFill>
                <a:latin typeface="Tahoma" pitchFamily="18" charset="0"/>
                <a:cs typeface="Tahoma" pitchFamily="18" charset="0"/>
              </a:rPr>
              <a:t>     |x&gt;&lt;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x </a:t>
            </a:r>
            <a:r>
              <a:rPr lang="en-US" altLang="zh-CN" sz="2066" dirty="0" smtClean="0">
                <a:latin typeface="Times New Roman" pitchFamily="18" charset="0"/>
                <a:cs typeface="Times New Roman" pitchFamily="18" charset="0"/>
              </a:rPr>
              <a:t> </a:t>
            </a:r>
            <a:r>
              <a:rPr lang="en-US" altLang="zh-CN" dirty="0" err="1" smtClean="0">
                <a:solidFill>
                  <a:srgbClr val="003366"/>
                </a:solidFill>
                <a:latin typeface="Tahoma" pitchFamily="18" charset="0"/>
                <a:cs typeface="Tahoma" pitchFamily="18" charset="0"/>
              </a:rPr>
              <a:t>d</a:t>
            </a:r>
            <a:r>
              <a:rPr lang="en-US" altLang="zh-CN" sz="2000" dirty="0" err="1" smtClean="0">
                <a:solidFill>
                  <a:srgbClr val="003366"/>
                </a:solidFill>
                <a:latin typeface="Tahoma" pitchFamily="18" charset="0"/>
                <a:cs typeface="Tahoma" pitchFamily="18" charset="0"/>
              </a:rPr>
              <a:t>x</a:t>
            </a:r>
            <a:r>
              <a:rPr lang="en-US" altLang="zh-CN" sz="2000" dirty="0" smtClean="0">
                <a:solidFill>
                  <a:srgbClr val="003366"/>
                </a:solidFill>
                <a:latin typeface="Tahoma" pitchFamily="18" charset="0"/>
                <a:cs typeface="Tahoma" pitchFamily="18" charset="0"/>
              </a:rPr>
              <a:t> </a:t>
            </a:r>
            <a:r>
              <a:rPr lang="en-US" altLang="zh-CN" sz="2066" dirty="0" smtClean="0">
                <a:solidFill>
                  <a:srgbClr val="003366"/>
                </a:solidFill>
                <a:latin typeface="Tahoma" pitchFamily="18" charset="0"/>
                <a:cs typeface="Tahoma" pitchFamily="18" charset="0"/>
              </a:rPr>
              <a:t> </a:t>
            </a:r>
          </a:p>
          <a:p>
            <a:pPr>
              <a:lnSpc>
                <a:spcPts val="1000"/>
              </a:lnSpc>
            </a:pPr>
            <a:endParaRPr lang="en-US" altLang="zh-CN" dirty="0" smtClean="0"/>
          </a:p>
          <a:p>
            <a:pPr>
              <a:lnSpc>
                <a:spcPts val="1000"/>
              </a:lnSpc>
            </a:pPr>
            <a:endParaRPr lang="en-US" altLang="zh-CN" dirty="0" smtClean="0"/>
          </a:p>
          <a:p>
            <a:pPr>
              <a:lnSpc>
                <a:spcPts val="2900"/>
              </a:lnSpc>
              <a:tabLst>
                <a:tab pos="368300" algn="l"/>
              </a:tabLst>
            </a:pPr>
            <a:r>
              <a:rPr lang="en-US" altLang="zh-CN" dirty="0" smtClean="0"/>
              <a:t>	</a:t>
            </a:r>
            <a:endParaRPr lang="en-US" altLang="zh-CN" sz="2066" dirty="0" smtClean="0">
              <a:solidFill>
                <a:srgbClr val="003366"/>
              </a:solidFill>
              <a:latin typeface="Tahoma" pitchFamily="18" charset="0"/>
              <a:cs typeface="Tahoma" pitchFamily="18" charset="0"/>
            </a:endParaRPr>
          </a:p>
        </p:txBody>
      </p:sp>
      <p:sp>
        <p:nvSpPr>
          <p:cNvPr id="20" name="TextBox 1"/>
          <p:cNvSpPr txBox="1"/>
          <p:nvPr/>
        </p:nvSpPr>
        <p:spPr>
          <a:xfrm>
            <a:off x="3857620" y="4929198"/>
            <a:ext cx="1881925" cy="956672"/>
          </a:xfrm>
          <a:prstGeom prst="rect">
            <a:avLst/>
          </a:prstGeom>
          <a:noFill/>
        </p:spPr>
        <p:txBody>
          <a:bodyPr wrap="none" lIns="0" tIns="0" rIns="0" rtlCol="0">
            <a:spAutoFit/>
          </a:bodyPr>
          <a:lstStyle/>
          <a:p>
            <a:pPr>
              <a:lnSpc>
                <a:spcPts val="2200"/>
              </a:lnSpc>
              <a:tabLst>
                <a:tab pos="368300" algn="l"/>
              </a:tabLst>
            </a:pPr>
            <a:r>
              <a:rPr lang="en-US" altLang="zh-CN" sz="2066" dirty="0" smtClean="0">
                <a:solidFill>
                  <a:srgbClr val="003366"/>
                </a:solidFill>
                <a:latin typeface="Tahoma" pitchFamily="18" charset="0"/>
                <a:cs typeface="Tahoma" pitchFamily="18" charset="0"/>
              </a:rPr>
              <a:t>     |z&gt;&lt;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z </a:t>
            </a:r>
            <a:r>
              <a:rPr lang="en-US" altLang="zh-CN" sz="2066" dirty="0" smtClean="0">
                <a:latin typeface="Times New Roman" pitchFamily="18" charset="0"/>
                <a:cs typeface="Times New Roman" pitchFamily="18" charset="0"/>
              </a:rPr>
              <a:t> </a:t>
            </a:r>
            <a:r>
              <a:rPr lang="en-US" altLang="zh-CN" dirty="0" err="1" smtClean="0">
                <a:solidFill>
                  <a:srgbClr val="003366"/>
                </a:solidFill>
                <a:latin typeface="Tahoma" pitchFamily="18" charset="0"/>
                <a:cs typeface="Tahoma" pitchFamily="18" charset="0"/>
              </a:rPr>
              <a:t>d</a:t>
            </a:r>
            <a:r>
              <a:rPr lang="en-US" altLang="zh-CN" sz="2000" dirty="0" err="1" smtClean="0">
                <a:solidFill>
                  <a:srgbClr val="003366"/>
                </a:solidFill>
                <a:latin typeface="Tahoma" pitchFamily="18" charset="0"/>
                <a:cs typeface="Tahoma" pitchFamily="18" charset="0"/>
              </a:rPr>
              <a:t>z</a:t>
            </a:r>
            <a:r>
              <a:rPr lang="en-US" altLang="zh-CN" sz="2066" dirty="0" smtClean="0">
                <a:solidFill>
                  <a:srgbClr val="003366"/>
                </a:solidFill>
                <a:latin typeface="Tahoma" pitchFamily="18" charset="0"/>
                <a:cs typeface="Tahoma" pitchFamily="18" charset="0"/>
              </a:rPr>
              <a:t> =</a:t>
            </a:r>
          </a:p>
          <a:p>
            <a:pPr>
              <a:lnSpc>
                <a:spcPts val="1000"/>
              </a:lnSpc>
            </a:pPr>
            <a:endParaRPr lang="en-US" altLang="zh-CN" dirty="0" smtClean="0"/>
          </a:p>
          <a:p>
            <a:pPr>
              <a:lnSpc>
                <a:spcPts val="1000"/>
              </a:lnSpc>
            </a:pPr>
            <a:endParaRPr lang="en-US" altLang="zh-CN" dirty="0" smtClean="0"/>
          </a:p>
          <a:p>
            <a:pPr>
              <a:lnSpc>
                <a:spcPts val="2900"/>
              </a:lnSpc>
              <a:tabLst>
                <a:tab pos="368300" algn="l"/>
              </a:tabLst>
            </a:pPr>
            <a:r>
              <a:rPr lang="en-US" altLang="zh-CN" dirty="0" smtClean="0"/>
              <a:t>	</a:t>
            </a:r>
            <a:endParaRPr lang="en-US" altLang="zh-CN" sz="2066" dirty="0" smtClean="0">
              <a:solidFill>
                <a:srgbClr val="003366"/>
              </a:solidFill>
              <a:latin typeface="Tahoma" pitchFamily="18" charset="0"/>
              <a:cs typeface="Tahoma" pitchFamily="18" charset="0"/>
            </a:endParaRPr>
          </a:p>
        </p:txBody>
      </p:sp>
      <p:sp>
        <p:nvSpPr>
          <p:cNvPr id="21" name="TextBox 1"/>
          <p:cNvSpPr txBox="1"/>
          <p:nvPr/>
        </p:nvSpPr>
        <p:spPr>
          <a:xfrm>
            <a:off x="2428860" y="4901220"/>
            <a:ext cx="1720023" cy="956672"/>
          </a:xfrm>
          <a:prstGeom prst="rect">
            <a:avLst/>
          </a:prstGeom>
          <a:noFill/>
        </p:spPr>
        <p:txBody>
          <a:bodyPr wrap="none" lIns="0" tIns="0" rIns="0" rtlCol="0">
            <a:spAutoFit/>
          </a:bodyPr>
          <a:lstStyle/>
          <a:p>
            <a:pPr>
              <a:lnSpc>
                <a:spcPts val="2200"/>
              </a:lnSpc>
              <a:tabLst>
                <a:tab pos="368300" algn="l"/>
              </a:tabLst>
            </a:pPr>
            <a:r>
              <a:rPr lang="en-US" altLang="zh-CN" sz="2066" dirty="0" smtClean="0">
                <a:solidFill>
                  <a:srgbClr val="003366"/>
                </a:solidFill>
                <a:latin typeface="Tahoma" pitchFamily="18" charset="0"/>
                <a:cs typeface="Tahoma" pitchFamily="18" charset="0"/>
              </a:rPr>
              <a:t>     |y&gt;&lt;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y </a:t>
            </a:r>
            <a:r>
              <a:rPr lang="en-US" altLang="zh-CN" sz="2066" dirty="0" smtClean="0">
                <a:latin typeface="Times New Roman" pitchFamily="18" charset="0"/>
                <a:cs typeface="Times New Roman" pitchFamily="18" charset="0"/>
              </a:rPr>
              <a:t> </a:t>
            </a:r>
            <a:r>
              <a:rPr lang="en-US" altLang="zh-CN" dirty="0" err="1" smtClean="0">
                <a:solidFill>
                  <a:srgbClr val="003366"/>
                </a:solidFill>
                <a:latin typeface="Tahoma" pitchFamily="18" charset="0"/>
                <a:cs typeface="Tahoma" pitchFamily="18" charset="0"/>
              </a:rPr>
              <a:t>d</a:t>
            </a:r>
            <a:r>
              <a:rPr lang="en-US" altLang="zh-CN" sz="2000" dirty="0" err="1" smtClean="0">
                <a:solidFill>
                  <a:srgbClr val="003366"/>
                </a:solidFill>
                <a:latin typeface="Tahoma" pitchFamily="18" charset="0"/>
                <a:cs typeface="Tahoma" pitchFamily="18" charset="0"/>
              </a:rPr>
              <a:t>y</a:t>
            </a:r>
            <a:r>
              <a:rPr lang="en-US" altLang="zh-CN" sz="2066" dirty="0" smtClean="0">
                <a:solidFill>
                  <a:srgbClr val="003366"/>
                </a:solidFill>
                <a:latin typeface="Tahoma" pitchFamily="18" charset="0"/>
                <a:cs typeface="Tahoma" pitchFamily="18" charset="0"/>
              </a:rPr>
              <a:t> </a:t>
            </a:r>
          </a:p>
          <a:p>
            <a:pPr>
              <a:lnSpc>
                <a:spcPts val="1000"/>
              </a:lnSpc>
            </a:pPr>
            <a:endParaRPr lang="en-US" altLang="zh-CN" dirty="0" smtClean="0"/>
          </a:p>
          <a:p>
            <a:pPr>
              <a:lnSpc>
                <a:spcPts val="1000"/>
              </a:lnSpc>
            </a:pPr>
            <a:endParaRPr lang="en-US" altLang="zh-CN" dirty="0" smtClean="0"/>
          </a:p>
          <a:p>
            <a:pPr>
              <a:lnSpc>
                <a:spcPts val="2900"/>
              </a:lnSpc>
              <a:tabLst>
                <a:tab pos="368300" algn="l"/>
              </a:tabLst>
            </a:pPr>
            <a:r>
              <a:rPr lang="en-US" altLang="zh-CN" dirty="0" smtClean="0"/>
              <a:t>	</a:t>
            </a:r>
            <a:endParaRPr lang="en-US" altLang="zh-CN" sz="2066" dirty="0" smtClean="0">
              <a:solidFill>
                <a:srgbClr val="003366"/>
              </a:solidFill>
              <a:latin typeface="Tahoma" pitchFamily="18" charset="0"/>
              <a:cs typeface="Tahoma" pitchFamily="18" charset="0"/>
            </a:endParaRPr>
          </a:p>
        </p:txBody>
      </p:sp>
      <p:sp>
        <p:nvSpPr>
          <p:cNvPr id="22" name="Rectangle 21"/>
          <p:cNvSpPr/>
          <p:nvPr/>
        </p:nvSpPr>
        <p:spPr>
          <a:xfrm>
            <a:off x="1071538" y="4643446"/>
            <a:ext cx="436338" cy="646331"/>
          </a:xfrm>
          <a:prstGeom prst="rect">
            <a:avLst/>
          </a:prstGeom>
        </p:spPr>
        <p:txBody>
          <a:bodyPr wrap="none">
            <a:spAutoFit/>
          </a:bodyPr>
          <a:lstStyle/>
          <a:p>
            <a:r>
              <a:rPr lang="en-US" altLang="zh-CN" sz="3600" dirty="0" smtClean="0">
                <a:solidFill>
                  <a:srgbClr val="003366"/>
                </a:solidFill>
                <a:latin typeface="Tahoma" pitchFamily="18" charset="0"/>
                <a:cs typeface="Tahoma" pitchFamily="18" charset="0"/>
              </a:rPr>
              <a:t>ʃ</a:t>
            </a:r>
            <a:endParaRPr lang="fr-FR" sz="3600" dirty="0"/>
          </a:p>
        </p:txBody>
      </p:sp>
      <p:sp>
        <p:nvSpPr>
          <p:cNvPr id="23" name="Rectangle 22"/>
          <p:cNvSpPr/>
          <p:nvPr/>
        </p:nvSpPr>
        <p:spPr>
          <a:xfrm>
            <a:off x="3929058" y="4714884"/>
            <a:ext cx="436338" cy="646331"/>
          </a:xfrm>
          <a:prstGeom prst="rect">
            <a:avLst/>
          </a:prstGeom>
        </p:spPr>
        <p:txBody>
          <a:bodyPr wrap="none">
            <a:spAutoFit/>
          </a:bodyPr>
          <a:lstStyle/>
          <a:p>
            <a:r>
              <a:rPr lang="en-US" altLang="zh-CN" sz="3600" dirty="0" smtClean="0">
                <a:solidFill>
                  <a:srgbClr val="003366"/>
                </a:solidFill>
                <a:latin typeface="Tahoma" pitchFamily="18" charset="0"/>
                <a:cs typeface="Tahoma" pitchFamily="18" charset="0"/>
              </a:rPr>
              <a:t>ʃ</a:t>
            </a:r>
            <a:endParaRPr lang="fr-FR" sz="3600" dirty="0"/>
          </a:p>
        </p:txBody>
      </p:sp>
      <p:sp>
        <p:nvSpPr>
          <p:cNvPr id="24" name="Rectangle 23"/>
          <p:cNvSpPr/>
          <p:nvPr/>
        </p:nvSpPr>
        <p:spPr>
          <a:xfrm>
            <a:off x="2500298" y="4643446"/>
            <a:ext cx="436338" cy="646331"/>
          </a:xfrm>
          <a:prstGeom prst="rect">
            <a:avLst/>
          </a:prstGeom>
        </p:spPr>
        <p:txBody>
          <a:bodyPr wrap="none">
            <a:spAutoFit/>
          </a:bodyPr>
          <a:lstStyle/>
          <a:p>
            <a:r>
              <a:rPr lang="en-US" altLang="zh-CN" sz="3600" dirty="0" smtClean="0">
                <a:solidFill>
                  <a:srgbClr val="003366"/>
                </a:solidFill>
                <a:latin typeface="Tahoma" pitchFamily="18" charset="0"/>
                <a:cs typeface="Tahoma" pitchFamily="18" charset="0"/>
              </a:rPr>
              <a:t>ʃ</a:t>
            </a:r>
            <a:endParaRPr lang="fr-FR" sz="3600" dirty="0"/>
          </a:p>
        </p:txBody>
      </p:sp>
      <p:sp>
        <p:nvSpPr>
          <p:cNvPr id="25" name="Rectangle 24"/>
          <p:cNvSpPr/>
          <p:nvPr/>
        </p:nvSpPr>
        <p:spPr>
          <a:xfrm>
            <a:off x="5600704" y="4714884"/>
            <a:ext cx="436338" cy="646331"/>
          </a:xfrm>
          <a:prstGeom prst="rect">
            <a:avLst/>
          </a:prstGeom>
        </p:spPr>
        <p:txBody>
          <a:bodyPr wrap="none">
            <a:spAutoFit/>
          </a:bodyPr>
          <a:lstStyle/>
          <a:p>
            <a:r>
              <a:rPr lang="en-US" altLang="zh-CN" sz="3600" dirty="0" smtClean="0">
                <a:solidFill>
                  <a:srgbClr val="003366"/>
                </a:solidFill>
                <a:latin typeface="Tahoma" pitchFamily="18" charset="0"/>
                <a:cs typeface="Tahoma" pitchFamily="18" charset="0"/>
              </a:rPr>
              <a:t>ʃ</a:t>
            </a:r>
            <a:endParaRPr lang="fr-FR" sz="3600" dirty="0"/>
          </a:p>
        </p:txBody>
      </p:sp>
      <p:sp>
        <p:nvSpPr>
          <p:cNvPr id="26" name="Rectangle 25"/>
          <p:cNvSpPr/>
          <p:nvPr/>
        </p:nvSpPr>
        <p:spPr>
          <a:xfrm>
            <a:off x="6163178" y="4824723"/>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&gt;</a:t>
            </a:r>
            <a:endParaRPr lang="fr-FR" sz="2400" dirty="0"/>
          </a:p>
        </p:txBody>
      </p:sp>
      <p:sp>
        <p:nvSpPr>
          <p:cNvPr id="27" name="Rectangle 26"/>
          <p:cNvSpPr/>
          <p:nvPr/>
        </p:nvSpPr>
        <p:spPr>
          <a:xfrm>
            <a:off x="5857884" y="4896161"/>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pic>
        <p:nvPicPr>
          <p:cNvPr id="28"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143636" y="4857760"/>
            <a:ext cx="142844" cy="396789"/>
          </a:xfrm>
          <a:prstGeom prst="rect">
            <a:avLst/>
          </a:prstGeom>
          <a:noFill/>
        </p:spPr>
      </p:pic>
      <p:pic>
        <p:nvPicPr>
          <p:cNvPr id="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143800" y="4857760"/>
            <a:ext cx="142844" cy="396789"/>
          </a:xfrm>
          <a:prstGeom prst="rect">
            <a:avLst/>
          </a:prstGeom>
          <a:noFill/>
        </p:spPr>
      </p:pic>
      <p:pic>
        <p:nvPicPr>
          <p:cNvPr id="30"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715172" y="4857760"/>
            <a:ext cx="142844" cy="396789"/>
          </a:xfrm>
          <a:prstGeom prst="rect">
            <a:avLst/>
          </a:prstGeom>
          <a:noFill/>
        </p:spPr>
      </p:pic>
      <p:sp>
        <p:nvSpPr>
          <p:cNvPr id="32" name="Rectangle 31"/>
          <p:cNvSpPr/>
          <p:nvPr/>
        </p:nvSpPr>
        <p:spPr>
          <a:xfrm>
            <a:off x="6799498" y="485776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3" name="Rectangle 32"/>
          <p:cNvSpPr/>
          <p:nvPr/>
        </p:nvSpPr>
        <p:spPr>
          <a:xfrm>
            <a:off x="6377492" y="4824723"/>
            <a:ext cx="409086" cy="461665"/>
          </a:xfrm>
          <a:prstGeom prst="rect">
            <a:avLst/>
          </a:prstGeom>
        </p:spPr>
        <p:txBody>
          <a:bodyPr wrap="none">
            <a:spAutoFit/>
          </a:bodyPr>
          <a:lstStyle/>
          <a:p>
            <a:r>
              <a:rPr lang="en-US" altLang="zh-CN" sz="2400" dirty="0" smtClean="0">
                <a:solidFill>
                  <a:srgbClr val="003366"/>
                </a:solidFill>
                <a:latin typeface="Tahoma" pitchFamily="18" charset="0"/>
                <a:cs typeface="Tahoma" pitchFamily="18" charset="0"/>
              </a:rPr>
              <a:t>&lt;</a:t>
            </a:r>
            <a:endParaRPr lang="fr-FR" sz="2400" dirty="0"/>
          </a:p>
        </p:txBody>
      </p:sp>
      <p:sp>
        <p:nvSpPr>
          <p:cNvPr id="34" name="Rectangle 33"/>
          <p:cNvSpPr/>
          <p:nvPr/>
        </p:nvSpPr>
        <p:spPr>
          <a:xfrm>
            <a:off x="6902300" y="4857760"/>
            <a:ext cx="312906" cy="400110"/>
          </a:xfrm>
          <a:prstGeom prst="rect">
            <a:avLst/>
          </a:prstGeom>
        </p:spPr>
        <p:txBody>
          <a:bodyPr wrap="none">
            <a:spAutoFit/>
          </a:bodyPr>
          <a:lstStyle/>
          <a:p>
            <a:r>
              <a:rPr lang="fr-FR" altLang="zh-CN" sz="2000" dirty="0" smtClean="0">
                <a:solidFill>
                  <a:srgbClr val="003366"/>
                </a:solidFill>
                <a:latin typeface="Times New Roman" pitchFamily="18" charset="0"/>
                <a:cs typeface="Times New Roman" pitchFamily="18" charset="0"/>
              </a:rPr>
              <a:t>d</a:t>
            </a:r>
            <a:endParaRPr lang="fr-F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471582" y="444500"/>
            <a:ext cx="4842672" cy="443711"/>
          </a:xfrm>
          <a:prstGeom prst="rect">
            <a:avLst/>
          </a:prstGeom>
          <a:noFill/>
        </p:spPr>
        <p:txBody>
          <a:bodyPr wrap="none" lIns="0" tIns="0" rIns="0" rtlCol="0">
            <a:spAutoFit/>
          </a:bodyPr>
          <a:lstStyle/>
          <a:p>
            <a:pPr>
              <a:lnSpc>
                <a:spcPts val="3100"/>
              </a:lnSpc>
              <a:tabLst/>
            </a:pPr>
            <a:r>
              <a:rPr lang="en-US" altLang="zh-CN" sz="3388" b="1" i="1" dirty="0" smtClean="0">
                <a:solidFill>
                  <a:srgbClr val="B28700"/>
                </a:solidFill>
                <a:latin typeface="Times New Roman" pitchFamily="18" charset="0"/>
                <a:cs typeface="Times New Roman" pitchFamily="18" charset="0"/>
              </a:rPr>
              <a:t>Commutation</a:t>
            </a:r>
            <a:r>
              <a:rPr lang="en-US" altLang="zh-CN" sz="3388" dirty="0" smtClean="0">
                <a:latin typeface="Times New Roman" pitchFamily="18" charset="0"/>
                <a:cs typeface="Times New Roman" pitchFamily="18" charset="0"/>
              </a:rPr>
              <a:t> </a:t>
            </a:r>
            <a:r>
              <a:rPr lang="en-US" altLang="zh-CN" sz="3388" b="1" i="1" dirty="0" err="1" smtClean="0">
                <a:solidFill>
                  <a:srgbClr val="B28700"/>
                </a:solidFill>
                <a:latin typeface="Times New Roman" pitchFamily="18" charset="0"/>
                <a:cs typeface="Times New Roman" pitchFamily="18" charset="0"/>
              </a:rPr>
              <a:t>d’opérateurs</a:t>
            </a:r>
            <a:endParaRPr lang="en-US" altLang="zh-CN" sz="3388" b="1" i="1" dirty="0" smtClean="0">
              <a:solidFill>
                <a:srgbClr val="B28700"/>
              </a:solidFill>
              <a:latin typeface="Times New Roman" pitchFamily="18" charset="0"/>
              <a:cs typeface="Times New Roman" pitchFamily="18" charset="0"/>
            </a:endParaRPr>
          </a:p>
        </p:txBody>
      </p:sp>
      <p:sp>
        <p:nvSpPr>
          <p:cNvPr id="30" name="Rectangle 29"/>
          <p:cNvSpPr/>
          <p:nvPr/>
        </p:nvSpPr>
        <p:spPr>
          <a:xfrm>
            <a:off x="357158" y="1500174"/>
            <a:ext cx="8626079" cy="1097480"/>
          </a:xfrm>
          <a:prstGeom prst="rect">
            <a:avLst/>
          </a:prstGeom>
        </p:spPr>
        <p:txBody>
          <a:bodyPr wrap="none">
            <a:spAutoFit/>
          </a:bodyPr>
          <a:lstStyle/>
          <a:p>
            <a:r>
              <a:rPr lang="en-US" altLang="zh-CN" sz="2066" dirty="0" err="1" smtClean="0">
                <a:solidFill>
                  <a:srgbClr val="003366"/>
                </a:solidFill>
                <a:latin typeface="Times New Roman" pitchFamily="18" charset="0"/>
                <a:cs typeface="Times New Roman" pitchFamily="18" charset="0"/>
              </a:rPr>
              <a:t>Calculons</a:t>
            </a:r>
            <a:r>
              <a:rPr lang="en-US" altLang="zh-CN" sz="2066" dirty="0" smtClean="0">
                <a:solidFill>
                  <a:srgbClr val="003366"/>
                </a:solidFill>
                <a:latin typeface="Times New Roman" pitchFamily="18" charset="0"/>
                <a:cs typeface="Times New Roman" pitchFamily="18" charset="0"/>
              </a:rPr>
              <a:t> le </a:t>
            </a:r>
            <a:r>
              <a:rPr lang="en-US" altLang="zh-CN" sz="2066" dirty="0" err="1" smtClean="0">
                <a:solidFill>
                  <a:srgbClr val="003366"/>
                </a:solidFill>
                <a:latin typeface="Times New Roman" pitchFamily="18" charset="0"/>
                <a:cs typeface="Times New Roman" pitchFamily="18" charset="0"/>
              </a:rPr>
              <a:t>commutateur</a:t>
            </a:r>
            <a:r>
              <a:rPr lang="en-US" altLang="zh-CN" sz="2066" dirty="0" smtClean="0">
                <a:solidFill>
                  <a:srgbClr val="003366"/>
                </a:solidFill>
                <a:latin typeface="Times New Roman" pitchFamily="18" charset="0"/>
                <a:cs typeface="Times New Roman" pitchFamily="18" charset="0"/>
              </a:rPr>
              <a:t> :                                                                                    </a:t>
            </a:r>
          </a:p>
          <a:p>
            <a:r>
              <a:rPr lang="fr-FR" altLang="zh-CN" sz="2066" dirty="0" smtClean="0">
                <a:solidFill>
                  <a:srgbClr val="003366"/>
                </a:solidFill>
                <a:latin typeface="Times New Roman" pitchFamily="18" charset="0"/>
                <a:cs typeface="Times New Roman" pitchFamily="18" charset="0"/>
              </a:rPr>
              <a:t>On calcule les deux termes du commutateur séparément </a:t>
            </a:r>
            <a:r>
              <a:rPr lang="fr-FR" sz="2400" dirty="0" smtClean="0"/>
              <a:t>:</a:t>
            </a:r>
          </a:p>
          <a:p>
            <a:endParaRPr lang="fr-FR" altLang="zh-CN" sz="2066" dirty="0" smtClean="0">
              <a:solidFill>
                <a:srgbClr val="003366"/>
              </a:solidFill>
              <a:latin typeface="Times New Roman" pitchFamily="18" charset="0"/>
              <a:cs typeface="Times New Roman" pitchFamily="18" charset="0"/>
            </a:endParaRPr>
          </a:p>
        </p:txBody>
      </p:sp>
      <p:sp>
        <p:nvSpPr>
          <p:cNvPr id="31" name="TextBox 1"/>
          <p:cNvSpPr txBox="1"/>
          <p:nvPr/>
        </p:nvSpPr>
        <p:spPr>
          <a:xfrm>
            <a:off x="3362101" y="1626155"/>
            <a:ext cx="864019" cy="302647"/>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a:ea typeface="Tahoma"/>
                <a:cs typeface="Tahoma"/>
              </a:rPr>
              <a:t>[</a:t>
            </a:r>
            <a:r>
              <a:rPr lang="en-US" altLang="zh-CN" sz="2066" dirty="0" smtClean="0">
                <a:solidFill>
                  <a:srgbClr val="003366"/>
                </a:solidFill>
                <a:latin typeface="Tahoma" pitchFamily="18" charset="0"/>
                <a:cs typeface="Tahoma" pitchFamily="18" charset="0"/>
              </a:rPr>
              <a:t>X ,</a:t>
            </a:r>
            <a:r>
              <a:rPr lang="en-US" altLang="zh-CN" sz="2066" dirty="0" err="1" smtClean="0">
                <a:solidFill>
                  <a:srgbClr val="003366"/>
                </a:solidFill>
                <a:latin typeface="Tahoma" pitchFamily="18" charset="0"/>
                <a:cs typeface="Tahoma" pitchFamily="18" charset="0"/>
              </a:rPr>
              <a:t>P</a:t>
            </a:r>
            <a:r>
              <a:rPr lang="en-US" altLang="zh-CN" sz="2066" dirty="0" err="1" smtClean="0">
                <a:latin typeface="Times New Roman" pitchFamily="18" charset="0"/>
                <a:cs typeface="Times New Roman" pitchFamily="18" charset="0"/>
              </a:rPr>
              <a:t>x</a:t>
            </a:r>
            <a:r>
              <a:rPr lang="en-US" altLang="zh-CN" sz="2066" dirty="0" smtClean="0">
                <a:latin typeface="Times New Roman" pitchFamily="18" charset="0"/>
                <a:cs typeface="Times New Roman" pitchFamily="18" charset="0"/>
              </a:rPr>
              <a:t> </a:t>
            </a:r>
            <a:r>
              <a:rPr lang="en-US" altLang="zh-CN" sz="2066" dirty="0" smtClean="0">
                <a:latin typeface="Tahoma"/>
                <a:ea typeface="Tahoma"/>
                <a:cs typeface="Tahoma"/>
              </a:rPr>
              <a:t>]</a:t>
            </a:r>
            <a:endParaRPr lang="en-US" altLang="zh-CN" sz="2066" dirty="0" smtClean="0">
              <a:solidFill>
                <a:srgbClr val="003366"/>
              </a:solidFill>
              <a:latin typeface="Tahoma" pitchFamily="18" charset="0"/>
              <a:cs typeface="Tahoma" pitchFamily="18" charset="0"/>
            </a:endParaRPr>
          </a:p>
        </p:txBody>
      </p:sp>
      <p:sp>
        <p:nvSpPr>
          <p:cNvPr id="32" name="Rectangle 31"/>
          <p:cNvSpPr/>
          <p:nvPr/>
        </p:nvSpPr>
        <p:spPr>
          <a:xfrm>
            <a:off x="3647514" y="1428736"/>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3" name="Rectangle 32"/>
          <p:cNvSpPr/>
          <p:nvPr/>
        </p:nvSpPr>
        <p:spPr>
          <a:xfrm>
            <a:off x="3357554" y="1428736"/>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4" name="Rectangle 33"/>
          <p:cNvSpPr/>
          <p:nvPr/>
        </p:nvSpPr>
        <p:spPr>
          <a:xfrm>
            <a:off x="714348" y="2357430"/>
            <a:ext cx="8351261" cy="4154214"/>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&lt;x  </a:t>
            </a:r>
            <a:r>
              <a:rPr lang="en-US" altLang="zh-CN" dirty="0" err="1" smtClean="0">
                <a:solidFill>
                  <a:srgbClr val="003366"/>
                </a:solidFill>
                <a:latin typeface="Tahoma" pitchFamily="18" charset="0"/>
                <a:cs typeface="Tahoma" pitchFamily="18" charset="0"/>
              </a:rPr>
              <a:t>XPx</a:t>
            </a:r>
            <a:r>
              <a:rPr lang="en-US" altLang="zh-CN" dirty="0" smtClean="0">
                <a:solidFill>
                  <a:srgbClr val="003366"/>
                </a:solidFill>
                <a:latin typeface="Tahoma" pitchFamily="18" charset="0"/>
                <a:cs typeface="Tahoma" pitchFamily="18" charset="0"/>
              </a:rPr>
              <a:t> </a:t>
            </a:r>
            <a:r>
              <a:rPr lang="el-GR" altLang="zh-CN" dirty="0" smtClean="0">
                <a:solidFill>
                  <a:srgbClr val="003366"/>
                </a:solidFill>
                <a:latin typeface="Tahoma" pitchFamily="18" charset="0"/>
                <a:cs typeface="Tahoma" pitchFamily="18" charset="0"/>
              </a:rPr>
              <a:t>Ψ</a:t>
            </a:r>
            <a:r>
              <a:rPr lang="fr-FR" altLang="zh-CN" dirty="0" smtClean="0">
                <a:solidFill>
                  <a:srgbClr val="003366"/>
                </a:solidFill>
                <a:latin typeface="Tahoma" pitchFamily="18" charset="0"/>
                <a:cs typeface="Tahoma" pitchFamily="18" charset="0"/>
              </a:rPr>
              <a:t>    = x  x  </a:t>
            </a:r>
            <a:r>
              <a:rPr lang="en-US" altLang="zh-CN" dirty="0" err="1" smtClean="0">
                <a:solidFill>
                  <a:srgbClr val="003366"/>
                </a:solidFill>
                <a:latin typeface="Tahoma" pitchFamily="18" charset="0"/>
                <a:cs typeface="Tahoma" pitchFamily="18" charset="0"/>
              </a:rPr>
              <a:t>Px</a:t>
            </a:r>
            <a:r>
              <a:rPr lang="en-US" altLang="zh-CN" dirty="0" smtClean="0">
                <a:solidFill>
                  <a:srgbClr val="003366"/>
                </a:solidFill>
                <a:latin typeface="Tahoma" pitchFamily="18" charset="0"/>
                <a:cs typeface="Tahoma" pitchFamily="18" charset="0"/>
              </a:rPr>
              <a:t> </a:t>
            </a:r>
            <a:r>
              <a:rPr lang="el-GR" altLang="zh-CN" dirty="0" smtClean="0">
                <a:solidFill>
                  <a:srgbClr val="003366"/>
                </a:solidFill>
                <a:latin typeface="Tahoma" pitchFamily="18" charset="0"/>
                <a:cs typeface="Tahoma" pitchFamily="18" charset="0"/>
              </a:rPr>
              <a:t>Ψ</a:t>
            </a:r>
            <a:r>
              <a:rPr lang="fr-FR" altLang="zh-CN" dirty="0" smtClean="0">
                <a:solidFill>
                  <a:srgbClr val="003366"/>
                </a:solidFill>
                <a:latin typeface="Tahoma" pitchFamily="18" charset="0"/>
                <a:cs typeface="Tahoma" pitchFamily="18" charset="0"/>
              </a:rPr>
              <a:t>     = - i</a:t>
            </a:r>
            <a:r>
              <a:rPr lang="en-US" altLang="zh-CN" b="1" i="1" dirty="0" smtClean="0">
                <a:solidFill>
                  <a:srgbClr val="003366"/>
                </a:solidFill>
                <a:latin typeface="Times New Roman" pitchFamily="18" charset="0"/>
                <a:cs typeface="Times New Roman" pitchFamily="18" charset="0"/>
              </a:rPr>
              <a:t> </a:t>
            </a:r>
            <a:r>
              <a:rPr lang="en-US" altLang="zh-CN" sz="2000" i="1" dirty="0" smtClean="0">
                <a:solidFill>
                  <a:srgbClr val="003366"/>
                </a:solidFill>
                <a:latin typeface="Times New Roman" pitchFamily="18" charset="0"/>
                <a:cs typeface="Times New Roman" pitchFamily="18" charset="0"/>
              </a:rPr>
              <a:t>ħ x                                                                   </a:t>
            </a:r>
          </a:p>
          <a:p>
            <a:endParaRPr lang="fr-FR" sz="1000" dirty="0" smtClean="0"/>
          </a:p>
          <a:p>
            <a:r>
              <a:rPr lang="fr-FR" altLang="zh-CN" sz="2066" dirty="0" smtClean="0">
                <a:solidFill>
                  <a:srgbClr val="003366"/>
                </a:solidFill>
                <a:latin typeface="Times New Roman" pitchFamily="18" charset="0"/>
                <a:cs typeface="Times New Roman" pitchFamily="18" charset="0"/>
              </a:rPr>
              <a:t>et</a:t>
            </a:r>
          </a:p>
          <a:p>
            <a:endParaRPr lang="fr-FR" altLang="zh-CN" sz="2066" dirty="0" smtClean="0">
              <a:solidFill>
                <a:srgbClr val="003366"/>
              </a:solidFill>
              <a:latin typeface="Times New Roman" pitchFamily="18" charset="0"/>
              <a:cs typeface="Times New Roman" pitchFamily="18" charset="0"/>
            </a:endParaRPr>
          </a:p>
          <a:p>
            <a:r>
              <a:rPr lang="en-US" altLang="zh-CN" sz="2000" dirty="0" smtClean="0">
                <a:solidFill>
                  <a:srgbClr val="003366"/>
                </a:solidFill>
                <a:latin typeface="Tahoma" pitchFamily="18" charset="0"/>
                <a:cs typeface="Tahoma" pitchFamily="18" charset="0"/>
              </a:rPr>
              <a:t>  </a:t>
            </a:r>
            <a:r>
              <a:rPr lang="en-US" altLang="zh-CN" dirty="0" smtClean="0">
                <a:solidFill>
                  <a:srgbClr val="003366"/>
                </a:solidFill>
                <a:latin typeface="Tahoma" pitchFamily="18" charset="0"/>
                <a:cs typeface="Tahoma" pitchFamily="18" charset="0"/>
              </a:rPr>
              <a:t>x  </a:t>
            </a:r>
            <a:r>
              <a:rPr lang="en-US" altLang="zh-CN" dirty="0" err="1" smtClean="0">
                <a:solidFill>
                  <a:srgbClr val="003366"/>
                </a:solidFill>
                <a:latin typeface="Tahoma" pitchFamily="18" charset="0"/>
                <a:cs typeface="Tahoma" pitchFamily="18" charset="0"/>
              </a:rPr>
              <a:t>PxX</a:t>
            </a:r>
            <a:r>
              <a:rPr lang="en-US" altLang="zh-CN" dirty="0" smtClean="0">
                <a:solidFill>
                  <a:srgbClr val="003366"/>
                </a:solidFill>
                <a:latin typeface="Tahoma" pitchFamily="18" charset="0"/>
                <a:cs typeface="Tahoma" pitchFamily="18" charset="0"/>
              </a:rPr>
              <a:t> </a:t>
            </a:r>
            <a:r>
              <a:rPr lang="el-GR" altLang="zh-CN" dirty="0" smtClean="0">
                <a:solidFill>
                  <a:srgbClr val="003366"/>
                </a:solidFill>
                <a:latin typeface="Tahoma" pitchFamily="18" charset="0"/>
                <a:cs typeface="Tahoma" pitchFamily="18" charset="0"/>
              </a:rPr>
              <a:t>Ψ</a:t>
            </a:r>
            <a:r>
              <a:rPr lang="fr-FR" altLang="zh-CN" dirty="0" smtClean="0">
                <a:solidFill>
                  <a:srgbClr val="003366"/>
                </a:solidFill>
                <a:latin typeface="Tahoma" pitchFamily="18" charset="0"/>
                <a:cs typeface="Tahoma" pitchFamily="18" charset="0"/>
              </a:rPr>
              <a:t>    </a:t>
            </a:r>
            <a:r>
              <a:rPr lang="fr-FR" altLang="zh-CN" sz="2000" dirty="0" smtClean="0">
                <a:solidFill>
                  <a:srgbClr val="003366"/>
                </a:solidFill>
                <a:latin typeface="Tahoma" pitchFamily="18" charset="0"/>
                <a:cs typeface="Tahoma" pitchFamily="18" charset="0"/>
              </a:rPr>
              <a:t>=  x  </a:t>
            </a:r>
            <a:r>
              <a:rPr lang="en-US" altLang="zh-CN" sz="2000" dirty="0" err="1" smtClean="0">
                <a:solidFill>
                  <a:srgbClr val="003366"/>
                </a:solidFill>
                <a:latin typeface="Tahoma" pitchFamily="18" charset="0"/>
                <a:cs typeface="Tahoma" pitchFamily="18" charset="0"/>
              </a:rPr>
              <a:t>Px</a:t>
            </a:r>
            <a:r>
              <a:rPr lang="en-US" altLang="zh-CN" sz="2000" dirty="0" smtClean="0">
                <a:solidFill>
                  <a:srgbClr val="003366"/>
                </a:solidFill>
                <a:latin typeface="Tahoma" pitchFamily="18" charset="0"/>
                <a:cs typeface="Tahoma" pitchFamily="18" charset="0"/>
              </a:rPr>
              <a:t> (X </a:t>
            </a:r>
            <a:r>
              <a:rPr lang="el-GR" altLang="zh-CN" sz="2000" dirty="0" smtClean="0">
                <a:solidFill>
                  <a:srgbClr val="003366"/>
                </a:solidFill>
                <a:latin typeface="Tahoma" pitchFamily="18" charset="0"/>
                <a:cs typeface="Tahoma" pitchFamily="18" charset="0"/>
              </a:rPr>
              <a:t>Ψ</a:t>
            </a:r>
            <a:r>
              <a:rPr lang="fr-FR" altLang="zh-CN" sz="2000" dirty="0" smtClean="0">
                <a:solidFill>
                  <a:srgbClr val="003366"/>
                </a:solidFill>
                <a:latin typeface="Tahoma" pitchFamily="18" charset="0"/>
                <a:cs typeface="Tahoma" pitchFamily="18" charset="0"/>
              </a:rPr>
              <a:t>     = - i</a:t>
            </a:r>
            <a:r>
              <a:rPr lang="en-US" altLang="zh-CN" sz="2000" b="1" i="1" dirty="0" smtClean="0">
                <a:solidFill>
                  <a:srgbClr val="003366"/>
                </a:solidFill>
                <a:latin typeface="Times New Roman" pitchFamily="18" charset="0"/>
                <a:cs typeface="Times New Roman" pitchFamily="18" charset="0"/>
              </a:rPr>
              <a:t> </a:t>
            </a:r>
            <a:r>
              <a:rPr lang="en-US" altLang="zh-CN" sz="2000" i="1" dirty="0" smtClean="0">
                <a:solidFill>
                  <a:srgbClr val="003366"/>
                </a:solidFill>
                <a:latin typeface="Times New Roman" pitchFamily="18" charset="0"/>
                <a:cs typeface="Times New Roman" pitchFamily="18" charset="0"/>
              </a:rPr>
              <a:t>ħ    (x</a:t>
            </a:r>
            <a:r>
              <a:rPr lang="el-GR" altLang="zh-CN" sz="2000" i="1" dirty="0" smtClean="0">
                <a:solidFill>
                  <a:srgbClr val="003366"/>
                </a:solidFill>
                <a:latin typeface="Times New Roman" pitchFamily="18" charset="0"/>
                <a:cs typeface="Times New Roman" pitchFamily="18" charset="0"/>
              </a:rPr>
              <a:t>Ψ</a:t>
            </a:r>
            <a:r>
              <a:rPr lang="fr-FR" altLang="zh-CN" sz="2000" i="1" dirty="0" smtClean="0">
                <a:solidFill>
                  <a:srgbClr val="003366"/>
                </a:solidFill>
                <a:latin typeface="Times New Roman" pitchFamily="18" charset="0"/>
                <a:cs typeface="Times New Roman" pitchFamily="18" charset="0"/>
              </a:rPr>
              <a:t>(x)) = </a:t>
            </a:r>
            <a:r>
              <a:rPr lang="fr-FR" altLang="zh-CN" sz="2000" dirty="0" smtClean="0">
                <a:solidFill>
                  <a:srgbClr val="003366"/>
                </a:solidFill>
                <a:latin typeface="Tahoma" pitchFamily="18" charset="0"/>
                <a:cs typeface="Tahoma" pitchFamily="18" charset="0"/>
              </a:rPr>
              <a:t>-i</a:t>
            </a:r>
            <a:r>
              <a:rPr lang="en-US" altLang="zh-CN" sz="2000" i="1" dirty="0" smtClean="0">
                <a:solidFill>
                  <a:srgbClr val="003366"/>
                </a:solidFill>
                <a:latin typeface="Times New Roman" pitchFamily="18" charset="0"/>
                <a:cs typeface="Times New Roman" pitchFamily="18" charset="0"/>
              </a:rPr>
              <a:t> ħ</a:t>
            </a:r>
            <a:r>
              <a:rPr lang="en-US" altLang="zh-CN" sz="2400" i="1" dirty="0" smtClean="0">
                <a:solidFill>
                  <a:srgbClr val="003366"/>
                </a:solidFill>
                <a:latin typeface="Times New Roman" pitchFamily="18" charset="0"/>
                <a:cs typeface="Times New Roman" pitchFamily="18" charset="0"/>
              </a:rPr>
              <a:t> </a:t>
            </a:r>
            <a:r>
              <a:rPr lang="en-US" altLang="zh-CN" sz="2400" dirty="0" smtClean="0">
                <a:solidFill>
                  <a:srgbClr val="003366"/>
                </a:solidFill>
                <a:latin typeface="Tahoma"/>
                <a:ea typeface="Tahoma"/>
                <a:cs typeface="Tahoma"/>
              </a:rPr>
              <a:t>[</a:t>
            </a:r>
            <a:r>
              <a:rPr lang="en-US" altLang="zh-CN" sz="2000" dirty="0" smtClean="0">
                <a:solidFill>
                  <a:srgbClr val="003366"/>
                </a:solidFill>
                <a:latin typeface="Times New Roman" pitchFamily="18" charset="0"/>
                <a:cs typeface="Times New Roman" pitchFamily="18" charset="0"/>
              </a:rPr>
              <a:t>x            + </a:t>
            </a:r>
            <a:r>
              <a:rPr lang="el-GR" altLang="zh-CN" sz="2000" i="1" dirty="0" smtClean="0">
                <a:solidFill>
                  <a:srgbClr val="003366"/>
                </a:solidFill>
                <a:latin typeface="Times New Roman" pitchFamily="18" charset="0"/>
                <a:cs typeface="Times New Roman" pitchFamily="18" charset="0"/>
              </a:rPr>
              <a:t>Ψ</a:t>
            </a:r>
            <a:r>
              <a:rPr lang="fr-FR" altLang="zh-CN" sz="2000" i="1" dirty="0" smtClean="0">
                <a:solidFill>
                  <a:srgbClr val="003366"/>
                </a:solidFill>
                <a:latin typeface="Times New Roman" pitchFamily="18" charset="0"/>
                <a:cs typeface="Times New Roman" pitchFamily="18" charset="0"/>
              </a:rPr>
              <a:t>(x)</a:t>
            </a:r>
            <a:r>
              <a:rPr lang="fr-FR" altLang="zh-CN" sz="2400" dirty="0" smtClean="0">
                <a:solidFill>
                  <a:srgbClr val="003366"/>
                </a:solidFill>
                <a:latin typeface="Tahoma"/>
                <a:ea typeface="Tahoma"/>
                <a:cs typeface="Tahoma"/>
              </a:rPr>
              <a:t>]</a:t>
            </a:r>
            <a:endParaRPr lang="fr-FR" altLang="zh-CN" sz="2000" dirty="0" smtClean="0">
              <a:solidFill>
                <a:srgbClr val="003366"/>
              </a:solidFill>
              <a:latin typeface="Times New Roman" pitchFamily="18" charset="0"/>
              <a:cs typeface="Times New Roman" pitchFamily="18" charset="0"/>
            </a:endParaRPr>
          </a:p>
          <a:p>
            <a:endParaRPr lang="fr-FR" altLang="zh-CN" sz="1400" i="1"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d’où: </a:t>
            </a:r>
          </a:p>
          <a:p>
            <a:r>
              <a:rPr lang="fr-FR" altLang="zh-CN" sz="2066" dirty="0" smtClean="0">
                <a:solidFill>
                  <a:srgbClr val="003366"/>
                </a:solidFill>
                <a:latin typeface="Times New Roman" pitchFamily="18" charset="0"/>
                <a:cs typeface="Times New Roman" pitchFamily="18" charset="0"/>
              </a:rPr>
              <a:t>                 </a:t>
            </a:r>
            <a:r>
              <a:rPr lang="en-US" altLang="zh-CN" sz="2000" dirty="0" smtClean="0">
                <a:solidFill>
                  <a:srgbClr val="003366"/>
                </a:solidFill>
                <a:latin typeface="Tahoma" pitchFamily="18" charset="0"/>
                <a:cs typeface="Tahoma" pitchFamily="18" charset="0"/>
              </a:rPr>
              <a:t>&lt;</a:t>
            </a:r>
            <a:r>
              <a:rPr lang="fr-FR" altLang="zh-CN" sz="2000" dirty="0" smtClean="0">
                <a:solidFill>
                  <a:srgbClr val="003366"/>
                </a:solidFill>
                <a:latin typeface="Times New Roman" pitchFamily="18" charset="0"/>
                <a:cs typeface="Times New Roman" pitchFamily="18" charset="0"/>
              </a:rPr>
              <a:t> </a:t>
            </a:r>
            <a:r>
              <a:rPr lang="en-US" altLang="zh-CN" sz="2000" dirty="0" smtClean="0">
                <a:solidFill>
                  <a:srgbClr val="003366"/>
                </a:solidFill>
                <a:latin typeface="Tahoma" pitchFamily="18" charset="0"/>
                <a:cs typeface="Tahoma" pitchFamily="18" charset="0"/>
              </a:rPr>
              <a:t>x  </a:t>
            </a:r>
            <a:r>
              <a:rPr lang="en-US" altLang="zh-CN" sz="2000" dirty="0" smtClean="0">
                <a:solidFill>
                  <a:srgbClr val="003366"/>
                </a:solidFill>
                <a:latin typeface="Tahoma"/>
                <a:ea typeface="Tahoma"/>
                <a:cs typeface="Tahoma"/>
              </a:rPr>
              <a:t>[</a:t>
            </a:r>
            <a:r>
              <a:rPr lang="en-US" altLang="zh-CN" sz="2000" dirty="0" smtClean="0">
                <a:solidFill>
                  <a:srgbClr val="003366"/>
                </a:solidFill>
                <a:latin typeface="Tahoma" pitchFamily="18" charset="0"/>
                <a:cs typeface="Tahoma" pitchFamily="18" charset="0"/>
              </a:rPr>
              <a:t>X , </a:t>
            </a:r>
            <a:r>
              <a:rPr lang="en-US" altLang="zh-CN" sz="2000" dirty="0" err="1" smtClean="0">
                <a:solidFill>
                  <a:srgbClr val="003366"/>
                </a:solidFill>
                <a:latin typeface="Tahoma" pitchFamily="18" charset="0"/>
                <a:cs typeface="Tahoma" pitchFamily="18" charset="0"/>
              </a:rPr>
              <a:t>Px</a:t>
            </a:r>
            <a:r>
              <a:rPr lang="en-US" altLang="zh-CN" sz="2000" dirty="0" smtClean="0">
                <a:solidFill>
                  <a:srgbClr val="003366"/>
                </a:solidFill>
                <a:latin typeface="Tahoma"/>
                <a:ea typeface="Tahoma"/>
                <a:cs typeface="Tahoma"/>
              </a:rPr>
              <a:t>] </a:t>
            </a:r>
            <a:r>
              <a:rPr lang="en-US" altLang="zh-CN" sz="2000" dirty="0" smtClean="0">
                <a:solidFill>
                  <a:srgbClr val="003366"/>
                </a:solidFill>
                <a:latin typeface="Tahoma" pitchFamily="18" charset="0"/>
                <a:cs typeface="Tahoma" pitchFamily="18" charset="0"/>
              </a:rPr>
              <a:t> </a:t>
            </a:r>
            <a:r>
              <a:rPr lang="el-GR" altLang="zh-CN" sz="2000" dirty="0" smtClean="0">
                <a:solidFill>
                  <a:srgbClr val="003366"/>
                </a:solidFill>
                <a:latin typeface="Tahoma" pitchFamily="18" charset="0"/>
                <a:cs typeface="Tahoma" pitchFamily="18" charset="0"/>
              </a:rPr>
              <a:t>Ψ</a:t>
            </a:r>
            <a:r>
              <a:rPr lang="fr-FR" altLang="zh-CN" sz="2000" dirty="0" smtClean="0">
                <a:solidFill>
                  <a:srgbClr val="003366"/>
                </a:solidFill>
                <a:latin typeface="Tahoma" pitchFamily="18" charset="0"/>
                <a:cs typeface="Tahoma" pitchFamily="18" charset="0"/>
              </a:rPr>
              <a:t>    = </a:t>
            </a:r>
            <a:r>
              <a:rPr lang="fr-FR" altLang="zh-CN" sz="2400" i="1"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ahoma" pitchFamily="18" charset="0"/>
                <a:cs typeface="Tahoma" pitchFamily="18" charset="0"/>
              </a:rPr>
              <a:t>i</a:t>
            </a:r>
            <a:r>
              <a:rPr lang="en-US" altLang="zh-CN" sz="2000" i="1" dirty="0" smtClean="0">
                <a:solidFill>
                  <a:srgbClr val="003366"/>
                </a:solidFill>
                <a:latin typeface="Times New Roman" pitchFamily="18" charset="0"/>
                <a:cs typeface="Times New Roman" pitchFamily="18" charset="0"/>
              </a:rPr>
              <a:t> ħ </a:t>
            </a:r>
            <a:r>
              <a:rPr lang="el-GR" altLang="zh-CN" sz="2400" i="1" dirty="0" smtClean="0">
                <a:solidFill>
                  <a:srgbClr val="003366"/>
                </a:solidFill>
                <a:latin typeface="Times New Roman" pitchFamily="18" charset="0"/>
                <a:cs typeface="Times New Roman" pitchFamily="18" charset="0"/>
              </a:rPr>
              <a:t>Ψ</a:t>
            </a:r>
            <a:r>
              <a:rPr lang="fr-FR" altLang="zh-CN" sz="2400" i="1" dirty="0" smtClean="0">
                <a:solidFill>
                  <a:srgbClr val="003366"/>
                </a:solidFill>
                <a:latin typeface="Times New Roman" pitchFamily="18" charset="0"/>
                <a:cs typeface="Times New Roman" pitchFamily="18" charset="0"/>
              </a:rPr>
              <a:t>(x) = </a:t>
            </a:r>
            <a:r>
              <a:rPr lang="fr-FR" altLang="zh-CN" sz="2000" dirty="0" smtClean="0">
                <a:solidFill>
                  <a:srgbClr val="003366"/>
                </a:solidFill>
                <a:latin typeface="Tahoma" pitchFamily="18" charset="0"/>
                <a:cs typeface="Tahoma" pitchFamily="18" charset="0"/>
              </a:rPr>
              <a:t>i</a:t>
            </a:r>
            <a:r>
              <a:rPr lang="en-US" altLang="zh-CN" sz="2000" i="1" dirty="0" smtClean="0">
                <a:solidFill>
                  <a:srgbClr val="003366"/>
                </a:solidFill>
                <a:latin typeface="Times New Roman" pitchFamily="18" charset="0"/>
                <a:cs typeface="Times New Roman" pitchFamily="18" charset="0"/>
              </a:rPr>
              <a:t> ħ    x  </a:t>
            </a:r>
            <a:r>
              <a:rPr lang="el-GR" altLang="zh-CN" sz="2400" i="1" dirty="0" smtClean="0">
                <a:solidFill>
                  <a:srgbClr val="003366"/>
                </a:solidFill>
                <a:latin typeface="Times New Roman" pitchFamily="18" charset="0"/>
                <a:cs typeface="Times New Roman" pitchFamily="18" charset="0"/>
              </a:rPr>
              <a:t>Ψ</a:t>
            </a:r>
            <a:r>
              <a:rPr lang="fr-FR" altLang="zh-CN" sz="2400" i="1" dirty="0" smtClean="0">
                <a:solidFill>
                  <a:srgbClr val="003366"/>
                </a:solidFill>
                <a:latin typeface="Times New Roman" pitchFamily="18" charset="0"/>
                <a:cs typeface="Times New Roman" pitchFamily="18" charset="0"/>
              </a:rPr>
              <a:t>     </a:t>
            </a:r>
            <a:r>
              <a:rPr lang="fr-FR" altLang="zh-CN" sz="2066" dirty="0" smtClean="0">
                <a:solidFill>
                  <a:srgbClr val="003366"/>
                </a:solidFill>
                <a:latin typeface="Times New Roman" pitchFamily="18" charset="0"/>
                <a:cs typeface="Times New Roman" pitchFamily="18" charset="0"/>
              </a:rPr>
              <a:t>pour tout x et </a:t>
            </a:r>
            <a:r>
              <a:rPr lang="el-GR" altLang="zh-CN" sz="2400" i="1" dirty="0" smtClean="0">
                <a:solidFill>
                  <a:srgbClr val="003366"/>
                </a:solidFill>
                <a:latin typeface="Times New Roman" pitchFamily="18" charset="0"/>
                <a:cs typeface="Times New Roman" pitchFamily="18" charset="0"/>
              </a:rPr>
              <a:t>Ψ</a:t>
            </a:r>
            <a:r>
              <a:rPr lang="fr-FR" altLang="zh-CN" sz="2066" dirty="0" smtClean="0">
                <a:solidFill>
                  <a:srgbClr val="003366"/>
                </a:solidFill>
                <a:latin typeface="Times New Roman" pitchFamily="18" charset="0"/>
                <a:cs typeface="Times New Roman" pitchFamily="18" charset="0"/>
              </a:rPr>
              <a:t> </a:t>
            </a:r>
          </a:p>
          <a:p>
            <a:endParaRPr lang="fr-FR" altLang="zh-CN" sz="2066"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d’où:              </a:t>
            </a:r>
            <a:r>
              <a:rPr lang="en-US" altLang="zh-CN" sz="2066" dirty="0" smtClean="0">
                <a:solidFill>
                  <a:srgbClr val="003366"/>
                </a:solidFill>
                <a:latin typeface="Tahoma"/>
                <a:ea typeface="Tahoma"/>
                <a:cs typeface="Tahoma"/>
              </a:rPr>
              <a:t>[</a:t>
            </a:r>
            <a:r>
              <a:rPr lang="en-US" altLang="zh-CN" sz="2066" dirty="0" smtClean="0">
                <a:solidFill>
                  <a:srgbClr val="003366"/>
                </a:solidFill>
                <a:latin typeface="Tahoma" pitchFamily="18" charset="0"/>
                <a:cs typeface="Tahoma" pitchFamily="18" charset="0"/>
              </a:rPr>
              <a:t>X ,</a:t>
            </a:r>
            <a:r>
              <a:rPr lang="en-US" altLang="zh-CN" sz="2066" dirty="0" err="1" smtClean="0">
                <a:solidFill>
                  <a:srgbClr val="003366"/>
                </a:solidFill>
                <a:latin typeface="Tahoma" pitchFamily="18" charset="0"/>
                <a:cs typeface="Tahoma" pitchFamily="18" charset="0"/>
              </a:rPr>
              <a:t>P</a:t>
            </a:r>
            <a:r>
              <a:rPr lang="en-US" altLang="zh-CN" sz="2066" dirty="0" err="1" smtClean="0">
                <a:solidFill>
                  <a:schemeClr val="accent1">
                    <a:lumMod val="50000"/>
                  </a:schemeClr>
                </a:solidFill>
                <a:latin typeface="Times New Roman" pitchFamily="18" charset="0"/>
                <a:cs typeface="Times New Roman" pitchFamily="18" charset="0"/>
              </a:rPr>
              <a:t>x</a:t>
            </a:r>
            <a:r>
              <a:rPr lang="en-US" altLang="zh-CN" sz="2066" dirty="0" smtClean="0">
                <a:latin typeface="Times New Roman" pitchFamily="18" charset="0"/>
                <a:cs typeface="Times New Roman" pitchFamily="18" charset="0"/>
              </a:rPr>
              <a:t> </a:t>
            </a:r>
            <a:r>
              <a:rPr lang="en-US" altLang="zh-CN" sz="2066" dirty="0" smtClean="0">
                <a:solidFill>
                  <a:schemeClr val="tx2">
                    <a:lumMod val="75000"/>
                  </a:schemeClr>
                </a:solidFill>
                <a:latin typeface="Tahoma"/>
                <a:ea typeface="Tahoma"/>
                <a:cs typeface="Tahoma"/>
              </a:rPr>
              <a:t>] =</a:t>
            </a:r>
            <a:r>
              <a:rPr lang="fr-FR" altLang="zh-CN" sz="2400" dirty="0" smtClean="0">
                <a:solidFill>
                  <a:schemeClr val="tx2">
                    <a:lumMod val="75000"/>
                  </a:schemeClr>
                </a:solidFill>
                <a:latin typeface="Tahoma" pitchFamily="18" charset="0"/>
                <a:cs typeface="Tahoma" pitchFamily="18" charset="0"/>
              </a:rPr>
              <a:t> </a:t>
            </a:r>
            <a:r>
              <a:rPr lang="fr-FR" altLang="zh-CN" sz="2400" dirty="0" smtClean="0">
                <a:solidFill>
                  <a:srgbClr val="003366"/>
                </a:solidFill>
                <a:latin typeface="Tahoma" pitchFamily="18" charset="0"/>
                <a:cs typeface="Tahoma" pitchFamily="18" charset="0"/>
              </a:rPr>
              <a:t>i</a:t>
            </a:r>
            <a:r>
              <a:rPr lang="en-US" altLang="zh-CN" sz="2400" i="1" dirty="0" smtClean="0">
                <a:solidFill>
                  <a:srgbClr val="003366"/>
                </a:solidFill>
                <a:latin typeface="Times New Roman" pitchFamily="18" charset="0"/>
                <a:cs typeface="Times New Roman" pitchFamily="18" charset="0"/>
              </a:rPr>
              <a:t> ħ </a:t>
            </a:r>
            <a:endParaRPr lang="en-US" altLang="zh-CN" sz="2066" dirty="0" smtClean="0">
              <a:solidFill>
                <a:srgbClr val="003366"/>
              </a:solidFill>
              <a:latin typeface="Tahoma" pitchFamily="18" charset="0"/>
              <a:cs typeface="Tahoma" pitchFamily="18" charset="0"/>
            </a:endParaRPr>
          </a:p>
          <a:p>
            <a:r>
              <a:rPr lang="fr-FR" altLang="zh-CN" sz="2066" dirty="0" smtClean="0">
                <a:solidFill>
                  <a:srgbClr val="003366"/>
                </a:solidFill>
                <a:latin typeface="Times New Roman" pitchFamily="18" charset="0"/>
                <a:cs typeface="Times New Roman" pitchFamily="18" charset="0"/>
              </a:rPr>
              <a:t>            </a:t>
            </a:r>
          </a:p>
          <a:p>
            <a:r>
              <a:rPr lang="fr-FR" altLang="zh-CN" sz="2066" u="sng" dirty="0" smtClean="0">
                <a:solidFill>
                  <a:srgbClr val="C00000"/>
                </a:solidFill>
                <a:latin typeface="Times New Roman" pitchFamily="18" charset="0"/>
                <a:cs typeface="Times New Roman" pitchFamily="18" charset="0"/>
              </a:rPr>
              <a:t>Généralisation à 3 dimensions : </a:t>
            </a:r>
            <a:r>
              <a:rPr lang="fr-FR" altLang="zh-CN" sz="2066" dirty="0" smtClean="0">
                <a:solidFill>
                  <a:srgbClr val="003366"/>
                </a:solidFill>
                <a:latin typeface="Times New Roman" pitchFamily="18" charset="0"/>
                <a:cs typeface="Times New Roman" pitchFamily="18" charset="0"/>
              </a:rPr>
              <a:t>On définit de manière similaire: Y, </a:t>
            </a:r>
            <a:r>
              <a:rPr lang="fr-FR" altLang="zh-CN" sz="2066" dirty="0" err="1" smtClean="0">
                <a:solidFill>
                  <a:srgbClr val="003366"/>
                </a:solidFill>
                <a:latin typeface="Times New Roman" pitchFamily="18" charset="0"/>
                <a:cs typeface="Times New Roman" pitchFamily="18" charset="0"/>
              </a:rPr>
              <a:t>Py</a:t>
            </a:r>
            <a:r>
              <a:rPr lang="fr-FR" altLang="zh-CN" sz="2066" dirty="0" smtClean="0">
                <a:solidFill>
                  <a:srgbClr val="003366"/>
                </a:solidFill>
                <a:latin typeface="Times New Roman" pitchFamily="18" charset="0"/>
                <a:cs typeface="Times New Roman" pitchFamily="18" charset="0"/>
              </a:rPr>
              <a:t> , Z, Pz</a:t>
            </a:r>
          </a:p>
          <a:p>
            <a:r>
              <a:rPr lang="en-US" altLang="zh-CN" sz="2000" dirty="0" smtClean="0">
                <a:solidFill>
                  <a:srgbClr val="003366"/>
                </a:solidFill>
                <a:latin typeface="Times New Roman" pitchFamily="18" charset="0"/>
                <a:cs typeface="Times New Roman" pitchFamily="18" charset="0"/>
              </a:rPr>
              <a:t> </a:t>
            </a:r>
            <a:r>
              <a:rPr lang="fr-FR" altLang="zh-CN" sz="2066" dirty="0" smtClean="0">
                <a:solidFill>
                  <a:srgbClr val="C00000"/>
                </a:solidFill>
                <a:latin typeface="Times New Roman" pitchFamily="18" charset="0"/>
                <a:cs typeface="Times New Roman" pitchFamily="18" charset="0"/>
              </a:rPr>
              <a:t>On trouve alors de manière analogue que:  </a:t>
            </a:r>
            <a:r>
              <a:rPr lang="en-US" altLang="zh-CN" sz="2066" dirty="0" smtClean="0">
                <a:solidFill>
                  <a:srgbClr val="003366"/>
                </a:solidFill>
                <a:latin typeface="Tahoma"/>
                <a:ea typeface="Tahoma"/>
                <a:cs typeface="Tahoma"/>
              </a:rPr>
              <a:t>[</a:t>
            </a:r>
            <a:r>
              <a:rPr lang="en-US" altLang="zh-CN" sz="2066" dirty="0" smtClean="0">
                <a:solidFill>
                  <a:srgbClr val="003366"/>
                </a:solidFill>
                <a:latin typeface="Tahoma" pitchFamily="18" charset="0"/>
                <a:cs typeface="Tahoma" pitchFamily="18" charset="0"/>
              </a:rPr>
              <a:t>Y ,</a:t>
            </a:r>
            <a:r>
              <a:rPr lang="en-US" altLang="zh-CN" sz="2066" dirty="0" err="1" smtClean="0">
                <a:solidFill>
                  <a:srgbClr val="003366"/>
                </a:solidFill>
                <a:latin typeface="Tahoma" pitchFamily="18" charset="0"/>
                <a:cs typeface="Tahoma" pitchFamily="18" charset="0"/>
              </a:rPr>
              <a:t>P</a:t>
            </a:r>
            <a:r>
              <a:rPr lang="en-US" altLang="zh-CN" sz="2066" dirty="0" err="1" smtClean="0">
                <a:solidFill>
                  <a:srgbClr val="002060"/>
                </a:solidFill>
                <a:latin typeface="Times New Roman" pitchFamily="18" charset="0"/>
                <a:cs typeface="Times New Roman" pitchFamily="18" charset="0"/>
              </a:rPr>
              <a:t>y</a:t>
            </a:r>
            <a:r>
              <a:rPr lang="en-US" altLang="zh-CN" sz="2066" dirty="0" smtClean="0">
                <a:latin typeface="Times New Roman" pitchFamily="18" charset="0"/>
                <a:cs typeface="Times New Roman" pitchFamily="18" charset="0"/>
              </a:rPr>
              <a:t> </a:t>
            </a:r>
            <a:r>
              <a:rPr lang="en-US" altLang="zh-CN" sz="2066" dirty="0" smtClean="0">
                <a:solidFill>
                  <a:srgbClr val="002060"/>
                </a:solidFill>
                <a:latin typeface="Tahoma"/>
                <a:ea typeface="Tahoma"/>
                <a:cs typeface="Tahoma"/>
              </a:rPr>
              <a:t>]</a:t>
            </a:r>
            <a:r>
              <a:rPr lang="en-US" altLang="zh-CN" sz="2066" dirty="0" smtClean="0">
                <a:solidFill>
                  <a:schemeClr val="tx2">
                    <a:lumMod val="75000"/>
                  </a:schemeClr>
                </a:solidFill>
                <a:latin typeface="Tahoma"/>
                <a:ea typeface="Tahoma"/>
                <a:cs typeface="Tahoma"/>
              </a:rPr>
              <a:t> =</a:t>
            </a:r>
            <a:r>
              <a:rPr lang="fr-FR" altLang="zh-CN" sz="2400" dirty="0" smtClean="0">
                <a:solidFill>
                  <a:schemeClr val="tx2">
                    <a:lumMod val="75000"/>
                  </a:schemeClr>
                </a:solidFill>
                <a:latin typeface="Tahoma" pitchFamily="18" charset="0"/>
                <a:cs typeface="Tahoma" pitchFamily="18" charset="0"/>
              </a:rPr>
              <a:t> </a:t>
            </a:r>
            <a:r>
              <a:rPr lang="fr-FR" altLang="zh-CN" sz="2400" dirty="0" smtClean="0">
                <a:solidFill>
                  <a:srgbClr val="003366"/>
                </a:solidFill>
                <a:latin typeface="Tahoma" pitchFamily="18" charset="0"/>
                <a:cs typeface="Tahoma" pitchFamily="18" charset="0"/>
              </a:rPr>
              <a:t>i</a:t>
            </a:r>
            <a:r>
              <a:rPr lang="en-US" altLang="zh-CN" sz="2400" i="1" dirty="0" smtClean="0">
                <a:solidFill>
                  <a:srgbClr val="003366"/>
                </a:solidFill>
                <a:latin typeface="Times New Roman" pitchFamily="18" charset="0"/>
                <a:cs typeface="Times New Roman" pitchFamily="18" charset="0"/>
              </a:rPr>
              <a:t> ħ ,</a:t>
            </a:r>
            <a:r>
              <a:rPr lang="fr-FR" altLang="zh-CN" sz="2066" dirty="0" smtClean="0">
                <a:solidFill>
                  <a:srgbClr val="003366"/>
                </a:solidFill>
                <a:latin typeface="Times New Roman" pitchFamily="18" charset="0"/>
                <a:cs typeface="Times New Roman" pitchFamily="18" charset="0"/>
              </a:rPr>
              <a:t> : </a:t>
            </a:r>
            <a:r>
              <a:rPr lang="en-US" altLang="zh-CN" sz="2066" dirty="0" smtClean="0">
                <a:solidFill>
                  <a:srgbClr val="003366"/>
                </a:solidFill>
                <a:latin typeface="Tahoma"/>
                <a:ea typeface="Tahoma"/>
                <a:cs typeface="Tahoma"/>
              </a:rPr>
              <a:t>[</a:t>
            </a:r>
            <a:r>
              <a:rPr lang="en-US" altLang="zh-CN" sz="2066" dirty="0" smtClean="0">
                <a:solidFill>
                  <a:srgbClr val="003366"/>
                </a:solidFill>
                <a:latin typeface="Tahoma" pitchFamily="18" charset="0"/>
                <a:cs typeface="Tahoma" pitchFamily="18" charset="0"/>
              </a:rPr>
              <a:t>Z ,</a:t>
            </a:r>
            <a:r>
              <a:rPr lang="en-US" altLang="zh-CN" sz="2066" dirty="0" err="1" smtClean="0">
                <a:solidFill>
                  <a:srgbClr val="002060"/>
                </a:solidFill>
                <a:latin typeface="Tahoma" pitchFamily="18" charset="0"/>
                <a:cs typeface="Tahoma" pitchFamily="18" charset="0"/>
              </a:rPr>
              <a:t>P</a:t>
            </a:r>
            <a:r>
              <a:rPr lang="en-US" altLang="zh-CN" sz="2066" dirty="0" err="1" smtClean="0">
                <a:solidFill>
                  <a:srgbClr val="002060"/>
                </a:solidFill>
                <a:latin typeface="Times New Roman" pitchFamily="18" charset="0"/>
                <a:cs typeface="Times New Roman" pitchFamily="18" charset="0"/>
              </a:rPr>
              <a:t>z</a:t>
            </a:r>
            <a:r>
              <a:rPr lang="en-US" altLang="zh-CN" sz="2066" dirty="0" smtClean="0">
                <a:solidFill>
                  <a:srgbClr val="002060"/>
                </a:solidFill>
                <a:latin typeface="Times New Roman" pitchFamily="18" charset="0"/>
                <a:cs typeface="Times New Roman" pitchFamily="18" charset="0"/>
              </a:rPr>
              <a:t> </a:t>
            </a:r>
            <a:r>
              <a:rPr lang="en-US" altLang="zh-CN" sz="2066" dirty="0" smtClean="0">
                <a:solidFill>
                  <a:srgbClr val="002060"/>
                </a:solidFill>
                <a:latin typeface="Tahoma"/>
                <a:ea typeface="Tahoma"/>
                <a:cs typeface="Tahoma"/>
              </a:rPr>
              <a:t>] =</a:t>
            </a:r>
            <a:r>
              <a:rPr lang="fr-FR" altLang="zh-CN" sz="2400" dirty="0" smtClean="0">
                <a:solidFill>
                  <a:srgbClr val="002060"/>
                </a:solidFill>
                <a:latin typeface="Tahoma" pitchFamily="18" charset="0"/>
                <a:cs typeface="Tahoma" pitchFamily="18" charset="0"/>
              </a:rPr>
              <a:t> </a:t>
            </a:r>
            <a:r>
              <a:rPr lang="fr-FR" altLang="zh-CN" sz="2400" dirty="0" smtClean="0">
                <a:solidFill>
                  <a:srgbClr val="003366"/>
                </a:solidFill>
                <a:latin typeface="Tahoma" pitchFamily="18" charset="0"/>
                <a:cs typeface="Tahoma" pitchFamily="18" charset="0"/>
              </a:rPr>
              <a:t>i</a:t>
            </a:r>
            <a:r>
              <a:rPr lang="en-US" altLang="zh-CN" sz="2400" i="1" dirty="0" smtClean="0">
                <a:solidFill>
                  <a:srgbClr val="003366"/>
                </a:solidFill>
                <a:latin typeface="Times New Roman" pitchFamily="18" charset="0"/>
                <a:cs typeface="Times New Roman" pitchFamily="18" charset="0"/>
              </a:rPr>
              <a:t> ħ </a:t>
            </a:r>
            <a:endParaRPr lang="fr-FR" altLang="zh-CN" sz="2066" dirty="0" smtClean="0">
              <a:solidFill>
                <a:srgbClr val="003366"/>
              </a:solidFill>
              <a:latin typeface="Times New Roman" pitchFamily="18" charset="0"/>
              <a:cs typeface="Times New Roman" pitchFamily="18" charset="0"/>
            </a:endParaRPr>
          </a:p>
        </p:txBody>
      </p:sp>
      <p:sp>
        <p:nvSpPr>
          <p:cNvPr id="35" name="Rectangle 34"/>
          <p:cNvSpPr/>
          <p:nvPr/>
        </p:nvSpPr>
        <p:spPr>
          <a:xfrm>
            <a:off x="1701056" y="231451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36" name="Rectangle 35"/>
          <p:cNvSpPr/>
          <p:nvPr/>
        </p:nvSpPr>
        <p:spPr>
          <a:xfrm>
            <a:off x="1440952" y="2345288"/>
            <a:ext cx="344966"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 |</a:t>
            </a:r>
            <a:endParaRPr lang="fr-FR" dirty="0"/>
          </a:p>
        </p:txBody>
      </p:sp>
      <p:sp>
        <p:nvSpPr>
          <p:cNvPr id="37" name="Rectangle 36"/>
          <p:cNvSpPr/>
          <p:nvPr/>
        </p:nvSpPr>
        <p:spPr>
          <a:xfrm>
            <a:off x="1013020" y="234528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8" name="Rectangle 37"/>
          <p:cNvSpPr/>
          <p:nvPr/>
        </p:nvSpPr>
        <p:spPr>
          <a:xfrm>
            <a:off x="2357422" y="2357430"/>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&lt;</a:t>
            </a:r>
            <a:endParaRPr lang="fr-FR" dirty="0"/>
          </a:p>
        </p:txBody>
      </p:sp>
      <p:sp>
        <p:nvSpPr>
          <p:cNvPr id="39" name="Rectangle 38"/>
          <p:cNvSpPr/>
          <p:nvPr/>
        </p:nvSpPr>
        <p:spPr>
          <a:xfrm>
            <a:off x="3272692" y="2314510"/>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40" name="Rectangle 39"/>
          <p:cNvSpPr/>
          <p:nvPr/>
        </p:nvSpPr>
        <p:spPr>
          <a:xfrm>
            <a:off x="2656094" y="235743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1" name="Rectangle 40"/>
          <p:cNvSpPr/>
          <p:nvPr/>
        </p:nvSpPr>
        <p:spPr>
          <a:xfrm>
            <a:off x="3013284" y="235743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pic>
        <p:nvPicPr>
          <p:cNvPr id="42"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41584" y="2357430"/>
            <a:ext cx="601920" cy="542908"/>
          </a:xfrm>
          <a:prstGeom prst="rect">
            <a:avLst/>
          </a:prstGeom>
          <a:noFill/>
        </p:spPr>
      </p:pic>
      <p:sp>
        <p:nvSpPr>
          <p:cNvPr id="43" name="Rectangle 42"/>
          <p:cNvSpPr/>
          <p:nvPr/>
        </p:nvSpPr>
        <p:spPr>
          <a:xfrm>
            <a:off x="647118" y="3559734"/>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&lt;</a:t>
            </a:r>
            <a:endParaRPr lang="fr-FR" dirty="0"/>
          </a:p>
        </p:txBody>
      </p:sp>
      <p:sp>
        <p:nvSpPr>
          <p:cNvPr id="44" name="Rectangle 43"/>
          <p:cNvSpPr/>
          <p:nvPr/>
        </p:nvSpPr>
        <p:spPr>
          <a:xfrm>
            <a:off x="1013020" y="348829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5" name="Rectangle 44"/>
          <p:cNvSpPr/>
          <p:nvPr/>
        </p:nvSpPr>
        <p:spPr>
          <a:xfrm>
            <a:off x="1441648" y="350043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6" name="Rectangle 45"/>
          <p:cNvSpPr/>
          <p:nvPr/>
        </p:nvSpPr>
        <p:spPr>
          <a:xfrm>
            <a:off x="1714480" y="3500438"/>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47" name="Rectangle 46"/>
          <p:cNvSpPr/>
          <p:nvPr/>
        </p:nvSpPr>
        <p:spPr>
          <a:xfrm>
            <a:off x="2218754" y="3500438"/>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&lt;</a:t>
            </a:r>
            <a:endParaRPr lang="fr-FR" dirty="0"/>
          </a:p>
        </p:txBody>
      </p:sp>
      <p:sp>
        <p:nvSpPr>
          <p:cNvPr id="48" name="Rectangle 47"/>
          <p:cNvSpPr/>
          <p:nvPr/>
        </p:nvSpPr>
        <p:spPr>
          <a:xfrm>
            <a:off x="2513218" y="350043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49" name="Rectangle 48"/>
          <p:cNvSpPr/>
          <p:nvPr/>
        </p:nvSpPr>
        <p:spPr>
          <a:xfrm>
            <a:off x="3558444" y="3500438"/>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50" name="Rectangle 49"/>
          <p:cNvSpPr/>
          <p:nvPr/>
        </p:nvSpPr>
        <p:spPr>
          <a:xfrm>
            <a:off x="3227598" y="350043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87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8774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14876" y="3459686"/>
            <a:ext cx="214282" cy="469380"/>
          </a:xfrm>
          <a:prstGeom prst="rect">
            <a:avLst/>
          </a:prstGeom>
          <a:noFill/>
        </p:spPr>
      </p:pic>
      <p:pic>
        <p:nvPicPr>
          <p:cNvPr id="51"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13286" y="3429000"/>
            <a:ext cx="601920" cy="542908"/>
          </a:xfrm>
          <a:prstGeom prst="rect">
            <a:avLst/>
          </a:prstGeom>
          <a:noFill/>
        </p:spPr>
      </p:pic>
      <p:sp>
        <p:nvSpPr>
          <p:cNvPr id="52" name="Rectangle 51"/>
          <p:cNvSpPr/>
          <p:nvPr/>
        </p:nvSpPr>
        <p:spPr>
          <a:xfrm>
            <a:off x="2214546" y="441699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3" name="Rectangle 52"/>
          <p:cNvSpPr/>
          <p:nvPr/>
        </p:nvSpPr>
        <p:spPr>
          <a:xfrm>
            <a:off x="3227598" y="4416990"/>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4" name="Rectangle 53"/>
          <p:cNvSpPr/>
          <p:nvPr/>
        </p:nvSpPr>
        <p:spPr>
          <a:xfrm>
            <a:off x="3571868" y="438621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55" name="Rectangle 54"/>
          <p:cNvSpPr/>
          <p:nvPr/>
        </p:nvSpPr>
        <p:spPr>
          <a:xfrm>
            <a:off x="5933530" y="4429132"/>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&lt;</a:t>
            </a:r>
            <a:endParaRPr lang="fr-FR" sz="2000" dirty="0"/>
          </a:p>
        </p:txBody>
      </p:sp>
      <p:sp>
        <p:nvSpPr>
          <p:cNvPr id="56" name="Rectangle 55"/>
          <p:cNvSpPr/>
          <p:nvPr/>
        </p:nvSpPr>
        <p:spPr>
          <a:xfrm>
            <a:off x="6299432" y="4429132"/>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57" name="Rectangle 56"/>
          <p:cNvSpPr/>
          <p:nvPr/>
        </p:nvSpPr>
        <p:spPr>
          <a:xfrm>
            <a:off x="6643702" y="4429132"/>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&gt;</a:t>
            </a:r>
            <a:endParaRPr lang="fr-FR" dirty="0"/>
          </a:p>
        </p:txBody>
      </p:sp>
      <p:sp>
        <p:nvSpPr>
          <p:cNvPr id="58" name="Rectangle 57"/>
          <p:cNvSpPr/>
          <p:nvPr/>
        </p:nvSpPr>
        <p:spPr>
          <a:xfrm>
            <a:off x="1071538" y="337619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59" name="Rectangle 58"/>
          <p:cNvSpPr/>
          <p:nvPr/>
        </p:nvSpPr>
        <p:spPr>
          <a:xfrm>
            <a:off x="1214414" y="223319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0" name="Rectangle 59"/>
          <p:cNvSpPr/>
          <p:nvPr/>
        </p:nvSpPr>
        <p:spPr>
          <a:xfrm>
            <a:off x="2738056" y="223319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1" name="Rectangle 60"/>
          <p:cNvSpPr/>
          <p:nvPr/>
        </p:nvSpPr>
        <p:spPr>
          <a:xfrm>
            <a:off x="1071538" y="223319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2" name="Rectangle 61"/>
          <p:cNvSpPr/>
          <p:nvPr/>
        </p:nvSpPr>
        <p:spPr>
          <a:xfrm>
            <a:off x="2643174" y="330476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3" name="Rectangle 62"/>
          <p:cNvSpPr/>
          <p:nvPr/>
        </p:nvSpPr>
        <p:spPr>
          <a:xfrm>
            <a:off x="1357290" y="337619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4" name="Rectangle 63"/>
          <p:cNvSpPr/>
          <p:nvPr/>
        </p:nvSpPr>
        <p:spPr>
          <a:xfrm>
            <a:off x="2428860" y="430489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5" name="Rectangle 64"/>
          <p:cNvSpPr/>
          <p:nvPr/>
        </p:nvSpPr>
        <p:spPr>
          <a:xfrm>
            <a:off x="3095246" y="335756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6" name="Rectangle 65"/>
          <p:cNvSpPr/>
          <p:nvPr/>
        </p:nvSpPr>
        <p:spPr>
          <a:xfrm>
            <a:off x="2595180" y="492919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7" name="Rectangle 66"/>
          <p:cNvSpPr/>
          <p:nvPr/>
        </p:nvSpPr>
        <p:spPr>
          <a:xfrm>
            <a:off x="2285984" y="494783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8" name="Rectangle 67"/>
          <p:cNvSpPr/>
          <p:nvPr/>
        </p:nvSpPr>
        <p:spPr>
          <a:xfrm>
            <a:off x="2786050" y="430489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9" name="Rectangle 68"/>
          <p:cNvSpPr/>
          <p:nvPr/>
        </p:nvSpPr>
        <p:spPr>
          <a:xfrm>
            <a:off x="8238782" y="559077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70" name="Rectangle 69"/>
          <p:cNvSpPr/>
          <p:nvPr/>
        </p:nvSpPr>
        <p:spPr>
          <a:xfrm>
            <a:off x="7738716" y="559077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71" name="Rectangle 70"/>
          <p:cNvSpPr/>
          <p:nvPr/>
        </p:nvSpPr>
        <p:spPr>
          <a:xfrm>
            <a:off x="7524402" y="564357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72" name="Rectangle 71"/>
          <p:cNvSpPr/>
          <p:nvPr/>
        </p:nvSpPr>
        <p:spPr>
          <a:xfrm>
            <a:off x="5381262" y="594796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73" name="Rectangle 72"/>
          <p:cNvSpPr/>
          <p:nvPr/>
        </p:nvSpPr>
        <p:spPr>
          <a:xfrm>
            <a:off x="8505298" y="5631436"/>
            <a:ext cx="35298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74" name="Rectangle 73"/>
          <p:cNvSpPr/>
          <p:nvPr/>
        </p:nvSpPr>
        <p:spPr>
          <a:xfrm>
            <a:off x="7572396" y="594796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75" name="Rectangle 74"/>
          <p:cNvSpPr/>
          <p:nvPr/>
        </p:nvSpPr>
        <p:spPr>
          <a:xfrm>
            <a:off x="7238650" y="594796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76" name="Rectangle 75"/>
          <p:cNvSpPr/>
          <p:nvPr/>
        </p:nvSpPr>
        <p:spPr>
          <a:xfrm>
            <a:off x="5667014" y="594796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571480"/>
            <a:ext cx="8501122" cy="2635593"/>
          </a:xfrm>
          <a:prstGeom prst="rect">
            <a:avLst/>
          </a:prstGeom>
        </p:spPr>
        <p:txBody>
          <a:bodyPr wrap="square">
            <a:spAutoFit/>
          </a:bodyPr>
          <a:lstStyle/>
          <a:p>
            <a:r>
              <a:rPr lang="en-US" altLang="zh-CN" sz="2066" dirty="0" err="1" smtClean="0">
                <a:solidFill>
                  <a:srgbClr val="C00000"/>
                </a:solidFill>
                <a:latin typeface="Times New Roman" pitchFamily="18" charset="0"/>
                <a:cs typeface="Times New Roman" pitchFamily="18" charset="0"/>
              </a:rPr>
              <a:t>Toujours</a:t>
            </a:r>
            <a:r>
              <a:rPr lang="en-US" altLang="zh-CN" sz="2066" dirty="0" smtClean="0">
                <a:solidFill>
                  <a:srgbClr val="C00000"/>
                </a:solidFill>
                <a:latin typeface="Times New Roman" pitchFamily="18" charset="0"/>
                <a:cs typeface="Times New Roman" pitchFamily="18" charset="0"/>
              </a:rPr>
              <a:t> en 3 dimensions,  </a:t>
            </a:r>
            <a:r>
              <a:rPr lang="en-US" altLang="zh-CN" sz="2066" dirty="0" err="1" smtClean="0">
                <a:solidFill>
                  <a:srgbClr val="C00000"/>
                </a:solidFill>
                <a:latin typeface="Times New Roman" pitchFamily="18" charset="0"/>
                <a:cs typeface="Times New Roman" pitchFamily="18" charset="0"/>
              </a:rPr>
              <a:t>essayons</a:t>
            </a:r>
            <a:r>
              <a:rPr lang="en-US" altLang="zh-CN" sz="2066" dirty="0" smtClean="0">
                <a:solidFill>
                  <a:srgbClr val="C00000"/>
                </a:solidFill>
                <a:latin typeface="Times New Roman" pitchFamily="18" charset="0"/>
                <a:cs typeface="Times New Roman" pitchFamily="18" charset="0"/>
              </a:rPr>
              <a:t> de </a:t>
            </a:r>
            <a:r>
              <a:rPr lang="en-US" altLang="zh-CN" sz="2066" dirty="0" err="1" smtClean="0">
                <a:solidFill>
                  <a:srgbClr val="C00000"/>
                </a:solidFill>
                <a:latin typeface="Times New Roman" pitchFamily="18" charset="0"/>
                <a:cs typeface="Times New Roman" pitchFamily="18" charset="0"/>
              </a:rPr>
              <a:t>calculer</a:t>
            </a:r>
            <a:r>
              <a:rPr lang="en-US" altLang="zh-CN" sz="2066" dirty="0" smtClean="0">
                <a:solidFill>
                  <a:srgbClr val="C00000"/>
                </a:solidFill>
                <a:latin typeface="Times New Roman" pitchFamily="18" charset="0"/>
                <a:cs typeface="Times New Roman" pitchFamily="18" charset="0"/>
              </a:rPr>
              <a:t>  à </a:t>
            </a:r>
            <a:r>
              <a:rPr lang="en-US" altLang="zh-CN" sz="2066" dirty="0" err="1" smtClean="0">
                <a:solidFill>
                  <a:srgbClr val="C00000"/>
                </a:solidFill>
                <a:latin typeface="Times New Roman" pitchFamily="18" charset="0"/>
                <a:cs typeface="Times New Roman" pitchFamily="18" charset="0"/>
              </a:rPr>
              <a:t>titre</a:t>
            </a:r>
            <a:r>
              <a:rPr lang="en-US" altLang="zh-CN" sz="2066" dirty="0" smtClean="0">
                <a:solidFill>
                  <a:srgbClr val="C00000"/>
                </a:solidFill>
                <a:latin typeface="Times New Roman" pitchFamily="18" charset="0"/>
                <a:cs typeface="Times New Roman" pitchFamily="18" charset="0"/>
              </a:rPr>
              <a:t> </a:t>
            </a:r>
            <a:r>
              <a:rPr lang="en-US" altLang="zh-CN" sz="2066" dirty="0" err="1" smtClean="0">
                <a:solidFill>
                  <a:srgbClr val="C00000"/>
                </a:solidFill>
                <a:latin typeface="Times New Roman" pitchFamily="18" charset="0"/>
                <a:cs typeface="Times New Roman" pitchFamily="18" charset="0"/>
              </a:rPr>
              <a:t>d’exemple</a:t>
            </a:r>
            <a:r>
              <a:rPr lang="en-US" altLang="zh-CN" sz="2066" dirty="0" smtClean="0">
                <a:solidFill>
                  <a:srgbClr val="C00000"/>
                </a:solidFill>
                <a:latin typeface="Times New Roman" pitchFamily="18" charset="0"/>
                <a:cs typeface="Times New Roman" pitchFamily="18" charset="0"/>
              </a:rPr>
              <a:t>:</a:t>
            </a:r>
          </a:p>
          <a:p>
            <a:r>
              <a:rPr lang="en-US" altLang="zh-CN" sz="2066" dirty="0" smtClean="0">
                <a:solidFill>
                  <a:srgbClr val="003366"/>
                </a:solidFill>
                <a:latin typeface="Times New Roman" pitchFamily="18" charset="0"/>
                <a:cs typeface="Times New Roman" pitchFamily="18" charset="0"/>
              </a:rPr>
              <a:t>   </a:t>
            </a:r>
          </a:p>
          <a:p>
            <a:r>
              <a:rPr lang="en-US" altLang="zh-CN" sz="2066" dirty="0" smtClean="0">
                <a:solidFill>
                  <a:srgbClr val="003366"/>
                </a:solidFill>
                <a:latin typeface="Times New Roman" pitchFamily="18" charset="0"/>
                <a:cs typeface="Times New Roman" pitchFamily="18" charset="0"/>
              </a:rPr>
              <a:t>        le </a:t>
            </a:r>
            <a:r>
              <a:rPr lang="en-US" altLang="zh-CN" sz="2066" dirty="0" err="1" smtClean="0">
                <a:solidFill>
                  <a:srgbClr val="003366"/>
                </a:solidFill>
                <a:latin typeface="Times New Roman" pitchFamily="18" charset="0"/>
                <a:cs typeface="Times New Roman" pitchFamily="18" charset="0"/>
              </a:rPr>
              <a:t>commutateur</a:t>
            </a:r>
            <a:r>
              <a:rPr lang="en-US" altLang="zh-CN" sz="2066" dirty="0" smtClean="0">
                <a:solidFill>
                  <a:srgbClr val="003366"/>
                </a:solidFill>
                <a:latin typeface="Times New Roman" pitchFamily="18" charset="0"/>
                <a:cs typeface="Times New Roman" pitchFamily="18" charset="0"/>
              </a:rPr>
              <a:t> :  </a:t>
            </a:r>
            <a:r>
              <a:rPr lang="en-US" altLang="zh-CN" sz="2066" dirty="0" smtClean="0">
                <a:solidFill>
                  <a:srgbClr val="003366"/>
                </a:solidFill>
                <a:latin typeface="Tahoma"/>
                <a:ea typeface="Tahoma"/>
                <a:cs typeface="Tahoma"/>
              </a:rPr>
              <a:t>[ </a:t>
            </a:r>
            <a:r>
              <a:rPr lang="en-US" altLang="zh-CN" sz="2066" dirty="0" smtClean="0">
                <a:solidFill>
                  <a:srgbClr val="003366"/>
                </a:solidFill>
                <a:latin typeface="Times New Roman" pitchFamily="18" charset="0"/>
                <a:cs typeface="Times New Roman" pitchFamily="18" charset="0"/>
              </a:rPr>
              <a:t>Z , </a:t>
            </a:r>
            <a:r>
              <a:rPr lang="en-US" altLang="zh-CN" sz="2066" dirty="0" err="1" smtClean="0">
                <a:solidFill>
                  <a:srgbClr val="003366"/>
                </a:solidFill>
                <a:latin typeface="Times New Roman" pitchFamily="18" charset="0"/>
                <a:cs typeface="Times New Roman" pitchFamily="18" charset="0"/>
              </a:rPr>
              <a:t>Px</a:t>
            </a:r>
            <a:r>
              <a:rPr lang="en-US" altLang="zh-CN" sz="2066" dirty="0" smtClean="0">
                <a:solidFill>
                  <a:srgbClr val="003366"/>
                </a:solidFill>
                <a:latin typeface="Times New Roman" pitchFamily="18" charset="0"/>
                <a:cs typeface="Times New Roman" pitchFamily="18" charset="0"/>
              </a:rPr>
              <a:t> </a:t>
            </a:r>
            <a:r>
              <a:rPr lang="en-US" altLang="zh-CN" sz="2066" dirty="0" smtClean="0">
                <a:solidFill>
                  <a:srgbClr val="003366"/>
                </a:solidFill>
                <a:latin typeface="Tahoma"/>
                <a:ea typeface="Tahoma"/>
                <a:cs typeface="Tahoma"/>
              </a:rPr>
              <a:t>]</a:t>
            </a:r>
          </a:p>
          <a:p>
            <a:endParaRPr lang="en-US" altLang="zh-CN" sz="2066" dirty="0" smtClean="0">
              <a:solidFill>
                <a:srgbClr val="003366"/>
              </a:solidFill>
              <a:latin typeface="Tahoma"/>
              <a:ea typeface="Tahoma"/>
              <a:cs typeface="Tahoma"/>
            </a:endParaRPr>
          </a:p>
          <a:p>
            <a:r>
              <a:rPr lang="en-US" altLang="zh-CN" sz="2066" dirty="0" smtClean="0">
                <a:solidFill>
                  <a:srgbClr val="003366"/>
                </a:solidFill>
                <a:latin typeface="Tahoma"/>
                <a:ea typeface="Tahoma"/>
                <a:cs typeface="Tahoma"/>
              </a:rPr>
              <a:t> </a:t>
            </a:r>
            <a:r>
              <a:rPr lang="en-US" altLang="zh-CN" sz="2066" dirty="0" smtClean="0">
                <a:solidFill>
                  <a:srgbClr val="003366"/>
                </a:solidFill>
                <a:latin typeface="Times New Roman" pitchFamily="18" charset="0"/>
                <a:cs typeface="Times New Roman" pitchFamily="18" charset="0"/>
              </a:rPr>
              <a:t>on </a:t>
            </a:r>
            <a:r>
              <a:rPr lang="en-US" altLang="zh-CN" sz="2066" dirty="0" err="1" smtClean="0">
                <a:solidFill>
                  <a:srgbClr val="003366"/>
                </a:solidFill>
                <a:latin typeface="Times New Roman" pitchFamily="18" charset="0"/>
                <a:cs typeface="Times New Roman" pitchFamily="18" charset="0"/>
              </a:rPr>
              <a:t>peut</a:t>
            </a:r>
            <a:r>
              <a:rPr lang="en-US" altLang="zh-CN" sz="2066" dirty="0" smtClean="0">
                <a:solidFill>
                  <a:srgbClr val="003366"/>
                </a:solidFill>
                <a:latin typeface="Times New Roman" pitchFamily="18" charset="0"/>
                <a:cs typeface="Times New Roman" pitchFamily="18" charset="0"/>
              </a:rPr>
              <a:t> le faire en </a:t>
            </a:r>
            <a:r>
              <a:rPr lang="en-US" altLang="zh-CN" sz="2066" dirty="0" err="1" smtClean="0">
                <a:solidFill>
                  <a:srgbClr val="003366"/>
                </a:solidFill>
                <a:latin typeface="Times New Roman" pitchFamily="18" charset="0"/>
                <a:cs typeface="Times New Roman" pitchFamily="18" charset="0"/>
              </a:rPr>
              <a:t>déterminant</a:t>
            </a:r>
            <a:r>
              <a:rPr lang="en-US" altLang="zh-CN" sz="2066" dirty="0" smtClean="0">
                <a:solidFill>
                  <a:srgbClr val="003366"/>
                </a:solidFill>
                <a:latin typeface="Times New Roman" pitchFamily="18" charset="0"/>
                <a:cs typeface="Times New Roman" pitchFamily="18" charset="0"/>
              </a:rPr>
              <a:t>:</a:t>
            </a:r>
          </a:p>
          <a:p>
            <a:endParaRPr lang="en-US" altLang="zh-CN" sz="2066" dirty="0" smtClean="0">
              <a:solidFill>
                <a:srgbClr val="003366"/>
              </a:solidFill>
              <a:latin typeface="Times New Roman" pitchFamily="18" charset="0"/>
              <a:cs typeface="Times New Roman" pitchFamily="18" charset="0"/>
            </a:endParaRPr>
          </a:p>
          <a:p>
            <a:endParaRPr lang="en-US" altLang="zh-CN" sz="2066" dirty="0" smtClean="0">
              <a:solidFill>
                <a:srgbClr val="003366"/>
              </a:solidFill>
              <a:latin typeface="Times New Roman" pitchFamily="18" charset="0"/>
              <a:cs typeface="Times New Roman" pitchFamily="18" charset="0"/>
            </a:endParaRPr>
          </a:p>
          <a:p>
            <a:endParaRPr lang="fr-FR" altLang="zh-CN" sz="2066" dirty="0" smtClean="0">
              <a:solidFill>
                <a:srgbClr val="003366"/>
              </a:solidFill>
              <a:latin typeface="Times New Roman" pitchFamily="18" charset="0"/>
              <a:cs typeface="Times New Roman" pitchFamily="18" charset="0"/>
            </a:endParaRPr>
          </a:p>
        </p:txBody>
      </p:sp>
      <p:sp>
        <p:nvSpPr>
          <p:cNvPr id="5" name="Rectangle 4"/>
          <p:cNvSpPr/>
          <p:nvPr/>
        </p:nvSpPr>
        <p:spPr>
          <a:xfrm>
            <a:off x="5643570" y="3143248"/>
            <a:ext cx="242374" cy="369332"/>
          </a:xfrm>
          <a:prstGeom prst="rect">
            <a:avLst/>
          </a:prstGeom>
        </p:spPr>
        <p:txBody>
          <a:bodyPr wrap="none">
            <a:spAutoFit/>
          </a:bodyPr>
          <a:lstStyle/>
          <a:p>
            <a:r>
              <a:rPr lang="en-US" altLang="zh-CN" dirty="0" smtClean="0">
                <a:solidFill>
                  <a:srgbClr val="003366"/>
                </a:solidFill>
                <a:latin typeface="Times New Roman" pitchFamily="18" charset="0"/>
                <a:cs typeface="Times New Roman" pitchFamily="18" charset="0"/>
              </a:rPr>
              <a:t> </a:t>
            </a:r>
            <a:endParaRPr lang="fr-FR" dirty="0"/>
          </a:p>
        </p:txBody>
      </p:sp>
      <p:sp>
        <p:nvSpPr>
          <p:cNvPr id="7" name="Rectangle 6"/>
          <p:cNvSpPr/>
          <p:nvPr/>
        </p:nvSpPr>
        <p:spPr>
          <a:xfrm>
            <a:off x="3023808" y="109018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8" name="Rectangle 7"/>
          <p:cNvSpPr/>
          <p:nvPr/>
        </p:nvSpPr>
        <p:spPr>
          <a:xfrm>
            <a:off x="3380998" y="109018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9" name="Rectangle 8"/>
          <p:cNvSpPr/>
          <p:nvPr/>
        </p:nvSpPr>
        <p:spPr>
          <a:xfrm>
            <a:off x="1214414" y="2428868"/>
            <a:ext cx="7572428" cy="1015663"/>
          </a:xfrm>
          <a:prstGeom prst="rect">
            <a:avLst/>
          </a:prstGeom>
        </p:spPr>
        <p:txBody>
          <a:bodyPr wrap="square">
            <a:spAutoFit/>
          </a:bodyPr>
          <a:lstStyle/>
          <a:p>
            <a:r>
              <a:rPr lang="en-US" altLang="zh-CN" dirty="0" smtClean="0">
                <a:solidFill>
                  <a:srgbClr val="003366"/>
                </a:solidFill>
                <a:latin typeface="Tahoma" pitchFamily="18" charset="0"/>
                <a:cs typeface="Tahoma" pitchFamily="18" charset="0"/>
              </a:rPr>
              <a:t>    </a:t>
            </a:r>
            <a:r>
              <a:rPr lang="en-US" altLang="zh-CN" dirty="0" err="1" smtClean="0">
                <a:solidFill>
                  <a:srgbClr val="003366"/>
                </a:solidFill>
                <a:latin typeface="Tahoma" pitchFamily="18" charset="0"/>
                <a:cs typeface="Tahoma" pitchFamily="18" charset="0"/>
              </a:rPr>
              <a:t>ZPx</a:t>
            </a:r>
            <a:r>
              <a:rPr lang="en-US" altLang="zh-CN" dirty="0" smtClean="0">
                <a:solidFill>
                  <a:srgbClr val="003366"/>
                </a:solidFill>
                <a:latin typeface="Tahoma" pitchFamily="18" charset="0"/>
                <a:cs typeface="Tahoma" pitchFamily="18" charset="0"/>
              </a:rPr>
              <a:t>  </a:t>
            </a:r>
            <a:r>
              <a:rPr lang="el-GR" altLang="zh-CN" dirty="0" smtClean="0">
                <a:solidFill>
                  <a:srgbClr val="003366"/>
                </a:solidFill>
                <a:latin typeface="Tahoma" pitchFamily="18" charset="0"/>
                <a:cs typeface="Tahoma" pitchFamily="18" charset="0"/>
              </a:rPr>
              <a:t>Ψ</a:t>
            </a:r>
            <a:r>
              <a:rPr lang="fr-FR" altLang="zh-CN" dirty="0" smtClean="0">
                <a:solidFill>
                  <a:srgbClr val="003366"/>
                </a:solidFill>
                <a:latin typeface="Tahoma" pitchFamily="18" charset="0"/>
                <a:cs typeface="Tahoma" pitchFamily="18" charset="0"/>
              </a:rPr>
              <a:t>    = </a:t>
            </a:r>
            <a:r>
              <a:rPr lang="fr-FR" altLang="zh-CN" i="1"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ahoma" pitchFamily="18" charset="0"/>
                <a:cs typeface="Tahoma" pitchFamily="18" charset="0"/>
              </a:rPr>
              <a:t>-i</a:t>
            </a:r>
            <a:r>
              <a:rPr lang="en-US" altLang="zh-CN" sz="2000" i="1" dirty="0" smtClean="0">
                <a:solidFill>
                  <a:srgbClr val="003366"/>
                </a:solidFill>
                <a:latin typeface="Times New Roman" pitchFamily="18" charset="0"/>
                <a:cs typeface="Times New Roman" pitchFamily="18" charset="0"/>
              </a:rPr>
              <a:t> ħ </a:t>
            </a:r>
            <a:r>
              <a:rPr lang="en-US" altLang="zh-CN" sz="2000" dirty="0" smtClean="0">
                <a:solidFill>
                  <a:srgbClr val="003366"/>
                </a:solidFill>
                <a:latin typeface="Times New Roman" pitchFamily="18" charset="0"/>
                <a:cs typeface="Times New Roman" pitchFamily="18" charset="0"/>
              </a:rPr>
              <a:t>z</a:t>
            </a:r>
            <a:r>
              <a:rPr lang="en-US" altLang="zh-CN" sz="2000" i="1" dirty="0" smtClean="0">
                <a:solidFill>
                  <a:srgbClr val="003366"/>
                </a:solidFill>
                <a:latin typeface="Times New Roman" pitchFamily="18" charset="0"/>
                <a:cs typeface="Times New Roman" pitchFamily="18" charset="0"/>
              </a:rPr>
              <a:t>     </a:t>
            </a:r>
            <a:r>
              <a:rPr lang="el-GR" altLang="zh-CN" sz="2000" dirty="0" smtClean="0">
                <a:solidFill>
                  <a:srgbClr val="003366"/>
                </a:solidFill>
                <a:latin typeface="Times New Roman" pitchFamily="18" charset="0"/>
                <a:cs typeface="Times New Roman" pitchFamily="18" charset="0"/>
              </a:rPr>
              <a:t>Ψ</a:t>
            </a:r>
            <a:r>
              <a:rPr lang="fr-FR" altLang="zh-CN" sz="2000" dirty="0" smtClean="0">
                <a:solidFill>
                  <a:srgbClr val="003366"/>
                </a:solidFill>
                <a:latin typeface="Times New Roman" pitchFamily="18" charset="0"/>
                <a:cs typeface="Times New Roman" pitchFamily="18" charset="0"/>
              </a:rPr>
              <a:t>(    )      et</a:t>
            </a:r>
          </a:p>
          <a:p>
            <a:endParaRPr lang="fr-FR" altLang="zh-CN" sz="2000" dirty="0" smtClean="0">
              <a:solidFill>
                <a:srgbClr val="003366"/>
              </a:solidFill>
              <a:latin typeface="Times New Roman" pitchFamily="18" charset="0"/>
              <a:cs typeface="Times New Roman" pitchFamily="18" charset="0"/>
            </a:endParaRPr>
          </a:p>
          <a:p>
            <a:r>
              <a:rPr lang="fr-FR" altLang="zh-CN" sz="2000" dirty="0" smtClean="0">
                <a:solidFill>
                  <a:srgbClr val="003366"/>
                </a:solidFill>
                <a:latin typeface="Tahoma" pitchFamily="18" charset="0"/>
                <a:cs typeface="Tahoma" pitchFamily="18" charset="0"/>
              </a:rPr>
              <a:t>   </a:t>
            </a:r>
            <a:endParaRPr lang="fr-FR" dirty="0"/>
          </a:p>
        </p:txBody>
      </p:sp>
      <p:pic>
        <p:nvPicPr>
          <p:cNvPr id="10"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85852" y="2428868"/>
            <a:ext cx="142876" cy="396878"/>
          </a:xfrm>
          <a:prstGeom prst="rect">
            <a:avLst/>
          </a:prstGeom>
          <a:noFill/>
        </p:spPr>
      </p:pic>
      <p:sp>
        <p:nvSpPr>
          <p:cNvPr id="11" name="Rectangle 10"/>
          <p:cNvSpPr/>
          <p:nvPr/>
        </p:nvSpPr>
        <p:spPr>
          <a:xfrm>
            <a:off x="986676" y="2428868"/>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&lt;</a:t>
            </a:r>
            <a:endParaRPr lang="fr-FR" sz="2000" dirty="0"/>
          </a:p>
        </p:txBody>
      </p:sp>
      <p:sp>
        <p:nvSpPr>
          <p:cNvPr id="12" name="Rectangle 11"/>
          <p:cNvSpPr/>
          <p:nvPr/>
        </p:nvSpPr>
        <p:spPr>
          <a:xfrm>
            <a:off x="2201122" y="2385948"/>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14" name="Rectangle 13"/>
          <p:cNvSpPr/>
          <p:nvPr/>
        </p:nvSpPr>
        <p:spPr>
          <a:xfrm>
            <a:off x="1452172" y="228599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5" name="Rectangle 14"/>
          <p:cNvSpPr/>
          <p:nvPr/>
        </p:nvSpPr>
        <p:spPr>
          <a:xfrm>
            <a:off x="1595048" y="230462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6" name="Rectangle 15"/>
          <p:cNvSpPr/>
          <p:nvPr/>
        </p:nvSpPr>
        <p:spPr>
          <a:xfrm>
            <a:off x="1370210" y="242886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7" name="Rectangle 16"/>
          <p:cNvSpPr/>
          <p:nvPr/>
        </p:nvSpPr>
        <p:spPr>
          <a:xfrm>
            <a:off x="1870276" y="242886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88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8876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900" y="2388116"/>
            <a:ext cx="214282" cy="469380"/>
          </a:xfrm>
          <a:prstGeom prst="rect">
            <a:avLst/>
          </a:prstGeom>
          <a:noFill/>
        </p:spPr>
      </p:pic>
      <p:pic>
        <p:nvPicPr>
          <p:cNvPr id="20"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143372" y="2428868"/>
            <a:ext cx="142844" cy="396789"/>
          </a:xfrm>
          <a:prstGeom prst="rect">
            <a:avLst/>
          </a:prstGeom>
          <a:noFill/>
        </p:spPr>
      </p:pic>
      <p:sp>
        <p:nvSpPr>
          <p:cNvPr id="21" name="Rectangle 20"/>
          <p:cNvSpPr/>
          <p:nvPr/>
        </p:nvSpPr>
        <p:spPr>
          <a:xfrm>
            <a:off x="1433696" y="3143248"/>
            <a:ext cx="7353145" cy="1025794"/>
          </a:xfrm>
          <a:prstGeom prst="rect">
            <a:avLst/>
          </a:prstGeom>
        </p:spPr>
        <p:txBody>
          <a:bodyPr wrap="square">
            <a:spAutoFit/>
          </a:bodyPr>
          <a:lstStyle/>
          <a:p>
            <a:r>
              <a:rPr lang="en-US" altLang="zh-CN" dirty="0" smtClean="0">
                <a:solidFill>
                  <a:srgbClr val="003366"/>
                </a:solidFill>
                <a:latin typeface="Tahoma" pitchFamily="18" charset="0"/>
                <a:cs typeface="Tahoma" pitchFamily="18" charset="0"/>
              </a:rPr>
              <a:t>  </a:t>
            </a:r>
            <a:r>
              <a:rPr lang="en-US" altLang="zh-CN" dirty="0" err="1" smtClean="0">
                <a:solidFill>
                  <a:srgbClr val="003366"/>
                </a:solidFill>
                <a:latin typeface="Tahoma" pitchFamily="18" charset="0"/>
                <a:cs typeface="Tahoma" pitchFamily="18" charset="0"/>
              </a:rPr>
              <a:t>PxZ</a:t>
            </a:r>
            <a:r>
              <a:rPr lang="en-US" altLang="zh-CN" dirty="0" smtClean="0">
                <a:solidFill>
                  <a:srgbClr val="003366"/>
                </a:solidFill>
                <a:latin typeface="Tahoma" pitchFamily="18" charset="0"/>
                <a:cs typeface="Tahoma" pitchFamily="18" charset="0"/>
              </a:rPr>
              <a:t>  </a:t>
            </a:r>
            <a:r>
              <a:rPr lang="el-GR" altLang="zh-CN" dirty="0" smtClean="0">
                <a:solidFill>
                  <a:srgbClr val="003366"/>
                </a:solidFill>
                <a:latin typeface="Tahoma" pitchFamily="18" charset="0"/>
                <a:cs typeface="Tahoma" pitchFamily="18" charset="0"/>
              </a:rPr>
              <a:t>Ψ</a:t>
            </a:r>
            <a:r>
              <a:rPr lang="fr-FR" altLang="zh-CN" dirty="0" smtClean="0">
                <a:solidFill>
                  <a:srgbClr val="003366"/>
                </a:solidFill>
                <a:latin typeface="Tahoma" pitchFamily="18" charset="0"/>
                <a:cs typeface="Tahoma" pitchFamily="18" charset="0"/>
              </a:rPr>
              <a:t>    = </a:t>
            </a:r>
            <a:r>
              <a:rPr lang="fr-FR" altLang="zh-CN" i="1"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ahoma" pitchFamily="18" charset="0"/>
                <a:cs typeface="Tahoma" pitchFamily="18" charset="0"/>
              </a:rPr>
              <a:t>-i</a:t>
            </a:r>
            <a:r>
              <a:rPr lang="en-US" altLang="zh-CN" sz="2000" i="1" dirty="0" smtClean="0">
                <a:solidFill>
                  <a:srgbClr val="003366"/>
                </a:solidFill>
                <a:latin typeface="Times New Roman" pitchFamily="18" charset="0"/>
                <a:cs typeface="Times New Roman" pitchFamily="18" charset="0"/>
              </a:rPr>
              <a:t> ħ      </a:t>
            </a:r>
            <a:r>
              <a:rPr lang="en-US" altLang="zh-CN" sz="2000"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rPr>
              <a:t>z </a:t>
            </a:r>
            <a:r>
              <a:rPr lang="el-GR" altLang="zh-CN" sz="2000" dirty="0" smtClean="0">
                <a:solidFill>
                  <a:srgbClr val="003366"/>
                </a:solidFill>
                <a:latin typeface="Times New Roman" pitchFamily="18" charset="0"/>
                <a:cs typeface="Times New Roman" pitchFamily="18" charset="0"/>
              </a:rPr>
              <a:t>Ψ</a:t>
            </a:r>
            <a:r>
              <a:rPr lang="fr-FR" altLang="zh-CN" sz="2000" dirty="0" smtClean="0">
                <a:solidFill>
                  <a:srgbClr val="003366"/>
                </a:solidFill>
                <a:latin typeface="Times New Roman" pitchFamily="18" charset="0"/>
                <a:cs typeface="Times New Roman" pitchFamily="18" charset="0"/>
              </a:rPr>
              <a:t>(   ))</a:t>
            </a:r>
          </a:p>
          <a:p>
            <a:endParaRPr lang="fr-FR" altLang="zh-CN" sz="2000"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Ici z peut être sorti de la dérivée partielle, et donc on trouve aussi </a:t>
            </a:r>
          </a:p>
        </p:txBody>
      </p:sp>
      <p:sp>
        <p:nvSpPr>
          <p:cNvPr id="22" name="Rectangle 21"/>
          <p:cNvSpPr/>
          <p:nvPr/>
        </p:nvSpPr>
        <p:spPr>
          <a:xfrm>
            <a:off x="2201122" y="3100328"/>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23" name="Rectangle 22"/>
          <p:cNvSpPr/>
          <p:nvPr/>
        </p:nvSpPr>
        <p:spPr>
          <a:xfrm>
            <a:off x="1071538" y="3143248"/>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&lt;</a:t>
            </a:r>
            <a:endParaRPr lang="fr-FR" sz="2000" dirty="0"/>
          </a:p>
        </p:txBody>
      </p:sp>
      <p:pic>
        <p:nvPicPr>
          <p:cNvPr id="24"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3103649"/>
            <a:ext cx="142844" cy="396789"/>
          </a:xfrm>
          <a:prstGeom prst="rect">
            <a:avLst/>
          </a:prstGeom>
          <a:noFill/>
        </p:spPr>
      </p:pic>
      <p:sp>
        <p:nvSpPr>
          <p:cNvPr id="25" name="Rectangle 24"/>
          <p:cNvSpPr/>
          <p:nvPr/>
        </p:nvSpPr>
        <p:spPr>
          <a:xfrm>
            <a:off x="1441648" y="313110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26" name="Rectangle 25"/>
          <p:cNvSpPr/>
          <p:nvPr/>
        </p:nvSpPr>
        <p:spPr>
          <a:xfrm>
            <a:off x="1928794" y="314324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pic>
        <p:nvPicPr>
          <p:cNvPr id="2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00430" y="3102496"/>
            <a:ext cx="214282" cy="469380"/>
          </a:xfrm>
          <a:prstGeom prst="rect">
            <a:avLst/>
          </a:prstGeom>
          <a:noFill/>
        </p:spPr>
      </p:pic>
      <p:pic>
        <p:nvPicPr>
          <p:cNvPr id="28"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357718" y="3175087"/>
            <a:ext cx="142844" cy="396789"/>
          </a:xfrm>
          <a:prstGeom prst="rect">
            <a:avLst/>
          </a:prstGeom>
          <a:noFill/>
        </p:spPr>
      </p:pic>
      <p:sp>
        <p:nvSpPr>
          <p:cNvPr id="29" name="Rectangle 28"/>
          <p:cNvSpPr/>
          <p:nvPr/>
        </p:nvSpPr>
        <p:spPr>
          <a:xfrm>
            <a:off x="1422685" y="4286256"/>
            <a:ext cx="7507033" cy="1979516"/>
          </a:xfrm>
          <a:prstGeom prst="rect">
            <a:avLst/>
          </a:prstGeom>
        </p:spPr>
        <p:txBody>
          <a:bodyPr wrap="square">
            <a:spAutoFit/>
          </a:bodyPr>
          <a:lstStyle/>
          <a:p>
            <a:r>
              <a:rPr lang="en-US" altLang="zh-CN" sz="2000" dirty="0" smtClean="0">
                <a:solidFill>
                  <a:srgbClr val="003366"/>
                </a:solidFill>
                <a:latin typeface="Tahoma" pitchFamily="18" charset="0"/>
                <a:cs typeface="Tahoma" pitchFamily="18" charset="0"/>
              </a:rPr>
              <a:t> </a:t>
            </a:r>
            <a:r>
              <a:rPr lang="en-US" altLang="zh-CN" sz="2000" dirty="0" err="1" smtClean="0">
                <a:solidFill>
                  <a:srgbClr val="003366"/>
                </a:solidFill>
                <a:latin typeface="Tahoma" pitchFamily="18" charset="0"/>
                <a:cs typeface="Tahoma" pitchFamily="18" charset="0"/>
              </a:rPr>
              <a:t>PxZ</a:t>
            </a:r>
            <a:r>
              <a:rPr lang="en-US" altLang="zh-CN" sz="2000" dirty="0" smtClean="0">
                <a:solidFill>
                  <a:srgbClr val="003366"/>
                </a:solidFill>
                <a:latin typeface="Tahoma" pitchFamily="18" charset="0"/>
                <a:cs typeface="Tahoma" pitchFamily="18" charset="0"/>
              </a:rPr>
              <a:t>  </a:t>
            </a:r>
            <a:r>
              <a:rPr lang="el-GR" altLang="zh-CN" sz="2000" dirty="0" smtClean="0">
                <a:solidFill>
                  <a:srgbClr val="003366"/>
                </a:solidFill>
                <a:latin typeface="Tahoma" pitchFamily="18" charset="0"/>
                <a:cs typeface="Tahoma" pitchFamily="18" charset="0"/>
              </a:rPr>
              <a:t>Ψ</a:t>
            </a:r>
            <a:r>
              <a:rPr lang="fr-FR" altLang="zh-CN" sz="2000" dirty="0" smtClean="0">
                <a:solidFill>
                  <a:srgbClr val="003366"/>
                </a:solidFill>
                <a:latin typeface="Tahoma" pitchFamily="18" charset="0"/>
                <a:cs typeface="Tahoma" pitchFamily="18" charset="0"/>
              </a:rPr>
              <a:t>    = </a:t>
            </a:r>
            <a:r>
              <a:rPr lang="fr-FR" altLang="zh-CN" sz="2000" i="1"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ahoma" pitchFamily="18" charset="0"/>
                <a:cs typeface="Tahoma" pitchFamily="18" charset="0"/>
              </a:rPr>
              <a:t>-i</a:t>
            </a:r>
            <a:r>
              <a:rPr lang="en-US" altLang="zh-CN" sz="2000" i="1" dirty="0" smtClean="0">
                <a:solidFill>
                  <a:srgbClr val="003366"/>
                </a:solidFill>
                <a:latin typeface="Times New Roman" pitchFamily="18" charset="0"/>
                <a:cs typeface="Times New Roman" pitchFamily="18" charset="0"/>
              </a:rPr>
              <a:t> ħ </a:t>
            </a:r>
            <a:r>
              <a:rPr lang="fr-FR" altLang="zh-CN" sz="2000" dirty="0" smtClean="0">
                <a:solidFill>
                  <a:srgbClr val="003366"/>
                </a:solidFill>
                <a:latin typeface="Times New Roman" pitchFamily="18" charset="0"/>
                <a:cs typeface="Times New Roman" pitchFamily="18" charset="0"/>
              </a:rPr>
              <a:t>z </a:t>
            </a:r>
            <a:r>
              <a:rPr lang="en-US" altLang="zh-CN" sz="2000" i="1" dirty="0" smtClean="0">
                <a:solidFill>
                  <a:srgbClr val="003366"/>
                </a:solidFill>
                <a:latin typeface="Times New Roman" pitchFamily="18" charset="0"/>
                <a:cs typeface="Times New Roman" pitchFamily="18" charset="0"/>
              </a:rPr>
              <a:t>   </a:t>
            </a:r>
            <a:r>
              <a:rPr lang="el-GR" altLang="zh-CN" sz="2000" dirty="0" smtClean="0">
                <a:solidFill>
                  <a:srgbClr val="003366"/>
                </a:solidFill>
                <a:latin typeface="Times New Roman" pitchFamily="18" charset="0"/>
                <a:cs typeface="Times New Roman" pitchFamily="18" charset="0"/>
              </a:rPr>
              <a:t>Ψ</a:t>
            </a:r>
            <a:r>
              <a:rPr lang="fr-FR" altLang="zh-CN" sz="2000" dirty="0" smtClean="0">
                <a:solidFill>
                  <a:srgbClr val="003366"/>
                </a:solidFill>
                <a:latin typeface="Times New Roman" pitchFamily="18" charset="0"/>
                <a:cs typeface="Times New Roman" pitchFamily="18" charset="0"/>
              </a:rPr>
              <a:t>(   )</a:t>
            </a:r>
          </a:p>
          <a:p>
            <a:endParaRPr lang="fr-FR" sz="2000"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Le commutateur    </a:t>
            </a:r>
            <a:r>
              <a:rPr lang="fr-FR" altLang="zh-CN" sz="2066" dirty="0" smtClean="0">
                <a:solidFill>
                  <a:srgbClr val="003366"/>
                </a:solidFill>
                <a:latin typeface="Tahoma"/>
                <a:ea typeface="Tahoma"/>
                <a:cs typeface="Tahoma"/>
              </a:rPr>
              <a:t>[</a:t>
            </a:r>
            <a:r>
              <a:rPr lang="fr-FR" altLang="zh-CN" sz="2066" dirty="0" smtClean="0">
                <a:solidFill>
                  <a:srgbClr val="003366"/>
                </a:solidFill>
                <a:latin typeface="Times New Roman" pitchFamily="18" charset="0"/>
                <a:cs typeface="Times New Roman" pitchFamily="18" charset="0"/>
              </a:rPr>
              <a:t> Z  , Px </a:t>
            </a:r>
            <a:r>
              <a:rPr lang="fr-FR" altLang="zh-CN" sz="2066" dirty="0" smtClean="0">
                <a:solidFill>
                  <a:srgbClr val="003366"/>
                </a:solidFill>
                <a:latin typeface="Tahoma"/>
                <a:ea typeface="Tahoma"/>
                <a:cs typeface="Tahoma"/>
              </a:rPr>
              <a:t>]</a:t>
            </a:r>
            <a:r>
              <a:rPr lang="fr-FR" altLang="zh-CN" sz="2066" dirty="0" smtClean="0">
                <a:solidFill>
                  <a:srgbClr val="003366"/>
                </a:solidFill>
                <a:latin typeface="Times New Roman" pitchFamily="18" charset="0"/>
                <a:cs typeface="Times New Roman" pitchFamily="18" charset="0"/>
              </a:rPr>
              <a:t> est donc nul, ceci peut être généralisé, </a:t>
            </a:r>
            <a:r>
              <a:rPr lang="fr-FR" altLang="zh-CN" sz="2066" dirty="0" smtClean="0">
                <a:solidFill>
                  <a:srgbClr val="C00000"/>
                </a:solidFill>
                <a:latin typeface="Times New Roman" pitchFamily="18" charset="0"/>
                <a:cs typeface="Times New Roman" pitchFamily="18" charset="0"/>
              </a:rPr>
              <a:t>on en déduit que :</a:t>
            </a:r>
          </a:p>
          <a:p>
            <a:r>
              <a:rPr lang="fr-FR" altLang="zh-CN" sz="2066" dirty="0" smtClean="0">
                <a:solidFill>
                  <a:srgbClr val="003366"/>
                </a:solidFill>
                <a:latin typeface="Times New Roman" pitchFamily="18" charset="0"/>
                <a:cs typeface="Times New Roman" pitchFamily="18" charset="0"/>
              </a:rPr>
              <a:t> </a:t>
            </a:r>
            <a:endParaRPr lang="fr-FR" altLang="zh-CN" sz="2066" dirty="0" smtClean="0">
              <a:solidFill>
                <a:srgbClr val="C00000"/>
              </a:solidFill>
              <a:latin typeface="Times New Roman" pitchFamily="18" charset="0"/>
              <a:cs typeface="Times New Roman" pitchFamily="18" charset="0"/>
            </a:endParaRPr>
          </a:p>
          <a:p>
            <a:r>
              <a:rPr lang="fr-FR" altLang="zh-CN" sz="2066" dirty="0" smtClean="0">
                <a:solidFill>
                  <a:srgbClr val="C00000"/>
                </a:solidFill>
                <a:latin typeface="Times New Roman" pitchFamily="18" charset="0"/>
                <a:cs typeface="Times New Roman" pitchFamily="18" charset="0"/>
              </a:rPr>
              <a:t>   </a:t>
            </a:r>
            <a:r>
              <a:rPr lang="fr-FR" altLang="zh-CN" sz="2066" dirty="0" smtClean="0">
                <a:solidFill>
                  <a:srgbClr val="C00000"/>
                </a:solidFill>
                <a:latin typeface="Tahoma"/>
                <a:ea typeface="Tahoma"/>
                <a:cs typeface="Tahoma"/>
              </a:rPr>
              <a:t>[</a:t>
            </a:r>
            <a:r>
              <a:rPr lang="fr-FR" altLang="zh-CN" sz="2066" dirty="0" smtClean="0">
                <a:solidFill>
                  <a:srgbClr val="C00000"/>
                </a:solidFill>
                <a:latin typeface="Times New Roman" pitchFamily="18" charset="0"/>
                <a:cs typeface="Times New Roman" pitchFamily="18" charset="0"/>
              </a:rPr>
              <a:t> i ,  </a:t>
            </a:r>
            <a:r>
              <a:rPr lang="fr-FR" altLang="zh-CN" sz="2066" dirty="0" err="1" smtClean="0">
                <a:solidFill>
                  <a:srgbClr val="C00000"/>
                </a:solidFill>
                <a:latin typeface="Times New Roman" pitchFamily="18" charset="0"/>
                <a:cs typeface="Times New Roman" pitchFamily="18" charset="0"/>
              </a:rPr>
              <a:t>Pj</a:t>
            </a:r>
            <a:r>
              <a:rPr lang="fr-FR" altLang="zh-CN" sz="2066" dirty="0" smtClean="0">
                <a:solidFill>
                  <a:srgbClr val="C00000"/>
                </a:solidFill>
                <a:latin typeface="Times New Roman" pitchFamily="18" charset="0"/>
                <a:cs typeface="Times New Roman" pitchFamily="18" charset="0"/>
              </a:rPr>
              <a:t>  </a:t>
            </a:r>
            <a:r>
              <a:rPr lang="fr-FR" altLang="zh-CN" sz="2066" dirty="0" smtClean="0">
                <a:solidFill>
                  <a:srgbClr val="C00000"/>
                </a:solidFill>
                <a:latin typeface="Tahoma"/>
                <a:ea typeface="Tahoma"/>
                <a:cs typeface="Tahoma"/>
              </a:rPr>
              <a:t>]</a:t>
            </a:r>
            <a:r>
              <a:rPr lang="fr-FR" altLang="zh-CN" sz="2066" dirty="0" smtClean="0">
                <a:solidFill>
                  <a:srgbClr val="C00000"/>
                </a:solidFill>
                <a:latin typeface="Times New Roman" pitchFamily="18" charset="0"/>
                <a:cs typeface="Times New Roman" pitchFamily="18" charset="0"/>
              </a:rPr>
              <a:t>   = 0     si   i </a:t>
            </a:r>
            <a:r>
              <a:rPr lang="fr-FR" altLang="zh-CN" i="1" dirty="0" smtClean="0">
                <a:solidFill>
                  <a:srgbClr val="C00000"/>
                </a:solidFill>
                <a:latin typeface="Tahoma" pitchFamily="34" charset="0"/>
                <a:ea typeface="Tahoma" pitchFamily="34" charset="0"/>
                <a:cs typeface="Tahoma" pitchFamily="34" charset="0"/>
              </a:rPr>
              <a:t>ǂ </a:t>
            </a:r>
            <a:r>
              <a:rPr lang="fr-FR" altLang="zh-CN" sz="2066" dirty="0" smtClean="0">
                <a:solidFill>
                  <a:srgbClr val="C00000"/>
                </a:solidFill>
                <a:latin typeface="Times New Roman" pitchFamily="18" charset="0"/>
                <a:cs typeface="Times New Roman" pitchFamily="18" charset="0"/>
              </a:rPr>
              <a:t>  j       avec  (i , j ) = ( x , y, z)</a:t>
            </a:r>
          </a:p>
        </p:txBody>
      </p:sp>
      <p:sp>
        <p:nvSpPr>
          <p:cNvPr id="30" name="Rectangle 29"/>
          <p:cNvSpPr/>
          <p:nvPr/>
        </p:nvSpPr>
        <p:spPr>
          <a:xfrm>
            <a:off x="2285984" y="4314774"/>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31" name="Rectangle 30"/>
          <p:cNvSpPr/>
          <p:nvPr/>
        </p:nvSpPr>
        <p:spPr>
          <a:xfrm>
            <a:off x="1071538" y="4314774"/>
            <a:ext cx="370614" cy="400110"/>
          </a:xfrm>
          <a:prstGeom prst="rect">
            <a:avLst/>
          </a:prstGeom>
        </p:spPr>
        <p:txBody>
          <a:bodyPr wrap="none">
            <a:spAutoFit/>
          </a:bodyPr>
          <a:lstStyle/>
          <a:p>
            <a:r>
              <a:rPr lang="en-US" altLang="zh-CN" sz="2000" dirty="0" smtClean="0">
                <a:solidFill>
                  <a:srgbClr val="003366"/>
                </a:solidFill>
                <a:latin typeface="Tahoma" pitchFamily="18" charset="0"/>
                <a:cs typeface="Tahoma" pitchFamily="18" charset="0"/>
              </a:rPr>
              <a:t>&lt;</a:t>
            </a:r>
            <a:endParaRPr lang="fr-FR" sz="2000" dirty="0"/>
          </a:p>
        </p:txBody>
      </p:sp>
      <p:sp>
        <p:nvSpPr>
          <p:cNvPr id="32" name="Rectangle 31"/>
          <p:cNvSpPr/>
          <p:nvPr/>
        </p:nvSpPr>
        <p:spPr>
          <a:xfrm>
            <a:off x="1928794" y="4274114"/>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33" name="Rectangle 32"/>
          <p:cNvSpPr/>
          <p:nvPr/>
        </p:nvSpPr>
        <p:spPr>
          <a:xfrm>
            <a:off x="1428728" y="4286256"/>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pic>
        <p:nvPicPr>
          <p:cNvPr id="34"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14810" y="4318095"/>
            <a:ext cx="142844" cy="396789"/>
          </a:xfrm>
          <a:prstGeom prst="rect">
            <a:avLst/>
          </a:prstGeom>
          <a:noFill/>
        </p:spPr>
      </p:pic>
      <p:pic>
        <p:nvPicPr>
          <p:cNvPr id="3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4286256"/>
            <a:ext cx="142844" cy="396789"/>
          </a:xfrm>
          <a:prstGeom prst="rect">
            <a:avLst/>
          </a:prstGeom>
          <a:noFill/>
        </p:spPr>
      </p:pic>
      <p:pic>
        <p:nvPicPr>
          <p:cNvPr id="36"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24300" y="4286256"/>
            <a:ext cx="214282" cy="469380"/>
          </a:xfrm>
          <a:prstGeom prst="rect">
            <a:avLst/>
          </a:prstGeom>
          <a:noFill/>
        </p:spPr>
      </p:pic>
      <p:sp>
        <p:nvSpPr>
          <p:cNvPr id="37" name="Rectangle 36"/>
          <p:cNvSpPr/>
          <p:nvPr/>
        </p:nvSpPr>
        <p:spPr>
          <a:xfrm>
            <a:off x="1785918" y="307181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38" name="Rectangle 37"/>
          <p:cNvSpPr/>
          <p:nvPr/>
        </p:nvSpPr>
        <p:spPr>
          <a:xfrm>
            <a:off x="1571604" y="307181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39" name="Rectangle 38"/>
          <p:cNvSpPr/>
          <p:nvPr/>
        </p:nvSpPr>
        <p:spPr>
          <a:xfrm>
            <a:off x="1500166" y="416201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40" name="Rectangle 39"/>
          <p:cNvSpPr/>
          <p:nvPr/>
        </p:nvSpPr>
        <p:spPr>
          <a:xfrm>
            <a:off x="1785918" y="416201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41" name="Rectangle 40"/>
          <p:cNvSpPr/>
          <p:nvPr/>
        </p:nvSpPr>
        <p:spPr>
          <a:xfrm>
            <a:off x="3595312" y="480495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42" name="Rectangle 41"/>
          <p:cNvSpPr/>
          <p:nvPr/>
        </p:nvSpPr>
        <p:spPr>
          <a:xfrm>
            <a:off x="4000496" y="480495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44" name="Rectangle 43"/>
          <p:cNvSpPr/>
          <p:nvPr/>
        </p:nvSpPr>
        <p:spPr>
          <a:xfrm>
            <a:off x="2071670" y="5733652"/>
            <a:ext cx="333746" cy="338554"/>
          </a:xfrm>
          <a:prstGeom prst="rect">
            <a:avLst/>
          </a:prstGeom>
        </p:spPr>
        <p:txBody>
          <a:bodyPr wrap="none">
            <a:spAutoFit/>
          </a:bodyPr>
          <a:lstStyle/>
          <a:p>
            <a:r>
              <a:rPr lang="en-US" altLang="zh-CN" sz="1600" dirty="0" smtClean="0">
                <a:solidFill>
                  <a:srgbClr val="C00000"/>
                </a:solidFill>
                <a:latin typeface="Tahoma" pitchFamily="18" charset="0"/>
                <a:cs typeface="Tahoma" pitchFamily="18" charset="0"/>
              </a:rPr>
              <a:t>^</a:t>
            </a:r>
            <a:endParaRPr lang="fr-FR" sz="1600" dirty="0">
              <a:solidFill>
                <a:srgbClr val="C00000"/>
              </a:solidFill>
            </a:endParaRPr>
          </a:p>
        </p:txBody>
      </p:sp>
      <p:sp>
        <p:nvSpPr>
          <p:cNvPr id="45" name="Rectangle 44"/>
          <p:cNvSpPr/>
          <p:nvPr/>
        </p:nvSpPr>
        <p:spPr>
          <a:xfrm>
            <a:off x="1737924" y="5733652"/>
            <a:ext cx="333746" cy="338554"/>
          </a:xfrm>
          <a:prstGeom prst="rect">
            <a:avLst/>
          </a:prstGeom>
        </p:spPr>
        <p:txBody>
          <a:bodyPr wrap="none">
            <a:spAutoFit/>
          </a:bodyPr>
          <a:lstStyle/>
          <a:p>
            <a:r>
              <a:rPr lang="en-US" altLang="zh-CN" sz="1600" dirty="0" smtClean="0">
                <a:solidFill>
                  <a:srgbClr val="C00000"/>
                </a:solidFill>
                <a:latin typeface="Tahoma" pitchFamily="18" charset="0"/>
                <a:cs typeface="Tahoma" pitchFamily="18" charset="0"/>
              </a:rPr>
              <a:t>^</a:t>
            </a:r>
            <a:endParaRPr lang="fr-FR" sz="1600"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0298" y="500042"/>
            <a:ext cx="3057247" cy="613694"/>
          </a:xfrm>
          <a:prstGeom prst="rect">
            <a:avLst/>
          </a:prstGeom>
        </p:spPr>
        <p:txBody>
          <a:bodyPr wrap="none">
            <a:spAutoFit/>
          </a:bodyPr>
          <a:lstStyle/>
          <a:p>
            <a:r>
              <a:rPr lang="en-US" altLang="zh-CN" sz="3388" b="1" i="1" dirty="0" err="1" smtClean="0">
                <a:solidFill>
                  <a:srgbClr val="B28700"/>
                </a:solidFill>
                <a:latin typeface="Times New Roman" pitchFamily="18" charset="0"/>
                <a:cs typeface="Times New Roman" pitchFamily="18" charset="0"/>
              </a:rPr>
              <a:t>indétermination</a:t>
            </a:r>
            <a:endParaRPr lang="fr-FR" altLang="zh-CN" sz="3388" b="1" i="1" dirty="0" smtClean="0">
              <a:solidFill>
                <a:srgbClr val="B28700"/>
              </a:solidFill>
              <a:latin typeface="Times New Roman" pitchFamily="18" charset="0"/>
              <a:cs typeface="Times New Roman" pitchFamily="18" charset="0"/>
            </a:endParaRPr>
          </a:p>
        </p:txBody>
      </p:sp>
      <p:sp>
        <p:nvSpPr>
          <p:cNvPr id="5" name="Rectangle 4"/>
          <p:cNvSpPr/>
          <p:nvPr/>
        </p:nvSpPr>
        <p:spPr>
          <a:xfrm>
            <a:off x="285720" y="1142984"/>
            <a:ext cx="8715436" cy="5118068"/>
          </a:xfrm>
          <a:prstGeom prst="rect">
            <a:avLst/>
          </a:prstGeom>
        </p:spPr>
        <p:txBody>
          <a:bodyPr wrap="square">
            <a:spAutoFit/>
          </a:bodyPr>
          <a:lstStyle/>
          <a:p>
            <a:pPr algn="just"/>
            <a:r>
              <a:rPr lang="fr-FR" altLang="zh-CN" sz="2066" dirty="0" smtClean="0">
                <a:solidFill>
                  <a:srgbClr val="C00000"/>
                </a:solidFill>
                <a:latin typeface="Times New Roman" pitchFamily="18" charset="0"/>
                <a:cs typeface="Times New Roman" pitchFamily="18" charset="0"/>
              </a:rPr>
              <a:t>Une première utilisation des relations de commutation est la démonstration générale des relations d’incertitude. </a:t>
            </a:r>
            <a:r>
              <a:rPr lang="fr-FR" altLang="zh-CN" sz="2066" dirty="0" smtClean="0">
                <a:solidFill>
                  <a:srgbClr val="003366"/>
                </a:solidFill>
                <a:latin typeface="Times New Roman" pitchFamily="18" charset="0"/>
                <a:cs typeface="Times New Roman" pitchFamily="18" charset="0"/>
              </a:rPr>
              <a:t>Considérons deux grandeurs A et B, et les observables correspondantes  A  et  B.</a:t>
            </a:r>
          </a:p>
          <a:p>
            <a:pPr algn="just"/>
            <a:r>
              <a:rPr lang="fr-FR" altLang="zh-CN" sz="2066" dirty="0" smtClean="0">
                <a:solidFill>
                  <a:srgbClr val="003366"/>
                </a:solidFill>
                <a:latin typeface="Times New Roman" pitchFamily="18" charset="0"/>
                <a:cs typeface="Times New Roman" pitchFamily="18" charset="0"/>
              </a:rPr>
              <a:t> Soit  </a:t>
            </a:r>
            <a:r>
              <a:rPr lang="el-GR" altLang="zh-CN" sz="2066" dirty="0" smtClean="0">
                <a:solidFill>
                  <a:srgbClr val="003366"/>
                </a:solidFill>
                <a:latin typeface="Times New Roman" pitchFamily="18" charset="0"/>
                <a:cs typeface="Times New Roman" pitchFamily="18" charset="0"/>
              </a:rPr>
              <a:t>Ψ</a:t>
            </a:r>
            <a:r>
              <a:rPr lang="fr-FR" altLang="zh-CN" sz="2066" dirty="0" smtClean="0">
                <a:solidFill>
                  <a:srgbClr val="003366"/>
                </a:solidFill>
                <a:latin typeface="Times New Roman" pitchFamily="18" charset="0"/>
                <a:cs typeface="Times New Roman" pitchFamily="18" charset="0"/>
              </a:rPr>
              <a:t>   l’état du système ; la mesure de A et de B fournira les valeurs moyennes</a:t>
            </a:r>
            <a:r>
              <a:rPr lang="fr-FR" sz="2400" dirty="0" smtClean="0"/>
              <a:t>   </a:t>
            </a:r>
            <a:r>
              <a:rPr lang="fr-FR" altLang="zh-CN" sz="2066" dirty="0" smtClean="0">
                <a:solidFill>
                  <a:srgbClr val="003366"/>
                </a:solidFill>
                <a:latin typeface="Times New Roman" pitchFamily="18" charset="0"/>
                <a:cs typeface="Times New Roman" pitchFamily="18" charset="0"/>
              </a:rPr>
              <a:t>&lt;a&gt;   et  &lt; b&gt;  ainsi que les écarts  quadratiques  </a:t>
            </a:r>
            <a:r>
              <a:rPr lang="fr-FR" altLang="zh-CN" sz="2066" dirty="0" smtClean="0">
                <a:solidFill>
                  <a:srgbClr val="003366"/>
                </a:solidFill>
                <a:latin typeface="Tahoma"/>
                <a:ea typeface="Tahoma"/>
                <a:cs typeface="Tahoma"/>
              </a:rPr>
              <a:t>∆</a:t>
            </a:r>
            <a:r>
              <a:rPr lang="fr-FR" altLang="zh-CN" sz="2066" dirty="0" smtClean="0">
                <a:solidFill>
                  <a:srgbClr val="003366"/>
                </a:solidFill>
                <a:latin typeface="Times New Roman" pitchFamily="18" charset="0"/>
                <a:cs typeface="Times New Roman" pitchFamily="18" charset="0"/>
              </a:rPr>
              <a:t>a  et   </a:t>
            </a:r>
            <a:r>
              <a:rPr lang="fr-FR" altLang="zh-CN" sz="2066" dirty="0" smtClean="0">
                <a:solidFill>
                  <a:srgbClr val="003366"/>
                </a:solidFill>
                <a:latin typeface="Tahoma"/>
                <a:ea typeface="Tahoma"/>
                <a:cs typeface="Tahoma"/>
              </a:rPr>
              <a:t>∆</a:t>
            </a:r>
            <a:r>
              <a:rPr lang="fr-FR" altLang="zh-CN" sz="2066" dirty="0" smtClean="0">
                <a:solidFill>
                  <a:srgbClr val="003366"/>
                </a:solidFill>
                <a:latin typeface="Times New Roman" pitchFamily="18" charset="0"/>
                <a:cs typeface="Times New Roman" pitchFamily="18" charset="0"/>
              </a:rPr>
              <a:t>b.               Plus précisément, on prépare N systèmes  (N&gt;&gt;1)  dans l’état </a:t>
            </a:r>
            <a:r>
              <a:rPr lang="fr-FR" altLang="zh-CN" sz="2066" dirty="0" smtClean="0">
                <a:solidFill>
                  <a:srgbClr val="003366"/>
                </a:solidFill>
                <a:latin typeface="Times New Roman" pitchFamily="18" charset="0"/>
                <a:cs typeface="Times New Roman" pitchFamily="18" charset="0"/>
                <a:sym typeface="Symbol"/>
              </a:rPr>
              <a:t></a:t>
            </a:r>
            <a:r>
              <a:rPr lang="el-GR" altLang="zh-CN" sz="2066"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 .</a:t>
            </a:r>
            <a:r>
              <a:rPr lang="fr-FR" sz="2400" dirty="0" smtClean="0"/>
              <a:t> </a:t>
            </a:r>
            <a:r>
              <a:rPr lang="fr-FR" altLang="zh-CN" sz="2066" dirty="0" smtClean="0">
                <a:solidFill>
                  <a:srgbClr val="003366"/>
                </a:solidFill>
                <a:latin typeface="Times New Roman" pitchFamily="18" charset="0"/>
                <a:cs typeface="Times New Roman" pitchFamily="18" charset="0"/>
              </a:rPr>
              <a:t>Pour la moitié d’entre eux, on effectue une mesure de A et on déduit de la distribution des résultats les deux quantités &lt;a&gt; et </a:t>
            </a:r>
            <a:r>
              <a:rPr lang="fr-FR" altLang="zh-CN" sz="2066" dirty="0" smtClean="0">
                <a:solidFill>
                  <a:srgbClr val="003366"/>
                </a:solidFill>
                <a:latin typeface="Tahoma"/>
                <a:ea typeface="Tahoma"/>
                <a:cs typeface="Tahoma"/>
              </a:rPr>
              <a:t>∆</a:t>
            </a:r>
            <a:r>
              <a:rPr lang="fr-FR" altLang="zh-CN" sz="2066" dirty="0" smtClean="0">
                <a:solidFill>
                  <a:srgbClr val="003366"/>
                </a:solidFill>
                <a:latin typeface="Times New Roman" pitchFamily="18" charset="0"/>
                <a:cs typeface="Times New Roman" pitchFamily="18" charset="0"/>
              </a:rPr>
              <a:t>a. Pour la seconde moitié, on mesure B et on trouve les valeurs de &lt; b&gt; et </a:t>
            </a:r>
            <a:r>
              <a:rPr lang="fr-FR" altLang="zh-CN" sz="2066" dirty="0" smtClean="0">
                <a:solidFill>
                  <a:srgbClr val="003366"/>
                </a:solidFill>
                <a:latin typeface="Tahoma"/>
                <a:ea typeface="Tahoma"/>
                <a:cs typeface="Tahoma"/>
              </a:rPr>
              <a:t>∆</a:t>
            </a:r>
            <a:r>
              <a:rPr lang="fr-FR" altLang="zh-CN" sz="2066" dirty="0" smtClean="0">
                <a:solidFill>
                  <a:srgbClr val="003366"/>
                </a:solidFill>
                <a:latin typeface="Times New Roman" pitchFamily="18" charset="0"/>
                <a:cs typeface="Times New Roman" pitchFamily="18" charset="0"/>
              </a:rPr>
              <a:t>b. Nous cherchons ici à relier </a:t>
            </a:r>
            <a:r>
              <a:rPr lang="fr-FR" altLang="zh-CN" sz="2066" dirty="0" smtClean="0">
                <a:solidFill>
                  <a:srgbClr val="003366"/>
                </a:solidFill>
                <a:latin typeface="Tahoma"/>
                <a:ea typeface="Tahoma"/>
                <a:cs typeface="Tahoma"/>
              </a:rPr>
              <a:t>∆</a:t>
            </a:r>
            <a:r>
              <a:rPr lang="fr-FR" altLang="zh-CN" sz="2066" dirty="0" smtClean="0">
                <a:solidFill>
                  <a:srgbClr val="003366"/>
                </a:solidFill>
                <a:latin typeface="Times New Roman" pitchFamily="18" charset="0"/>
                <a:cs typeface="Times New Roman" pitchFamily="18" charset="0"/>
              </a:rPr>
              <a:t>a  et </a:t>
            </a:r>
            <a:r>
              <a:rPr lang="fr-FR" altLang="zh-CN" sz="2066" dirty="0" smtClean="0">
                <a:solidFill>
                  <a:srgbClr val="003366"/>
                </a:solidFill>
                <a:latin typeface="Tahoma"/>
                <a:ea typeface="Tahoma"/>
                <a:cs typeface="Tahoma"/>
              </a:rPr>
              <a:t>∆</a:t>
            </a:r>
            <a:r>
              <a:rPr lang="fr-FR" altLang="zh-CN" sz="2066" dirty="0" smtClean="0">
                <a:solidFill>
                  <a:srgbClr val="003366"/>
                </a:solidFill>
                <a:latin typeface="Times New Roman" pitchFamily="18" charset="0"/>
                <a:cs typeface="Times New Roman" pitchFamily="18" charset="0"/>
              </a:rPr>
              <a:t>b         pour un état </a:t>
            </a:r>
            <a:r>
              <a:rPr lang="fr-FR" altLang="zh-CN" sz="2066" dirty="0" smtClean="0">
                <a:solidFill>
                  <a:srgbClr val="003366"/>
                </a:solidFill>
                <a:latin typeface="Times New Roman" pitchFamily="18" charset="0"/>
                <a:cs typeface="Times New Roman" pitchFamily="18" charset="0"/>
                <a:sym typeface="Symbol"/>
              </a:rPr>
              <a:t></a:t>
            </a:r>
            <a:r>
              <a:rPr lang="el-GR" altLang="zh-CN" sz="2066"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a:t>
            </a:r>
            <a:r>
              <a:rPr lang="fr-FR" altLang="zh-CN" sz="2066" dirty="0" smtClean="0">
                <a:solidFill>
                  <a:srgbClr val="003366"/>
                </a:solidFill>
                <a:latin typeface="Times New Roman" pitchFamily="18" charset="0"/>
                <a:cs typeface="Times New Roman" pitchFamily="18" charset="0"/>
              </a:rPr>
              <a:t>    et</a:t>
            </a:r>
            <a:r>
              <a:rPr lang="fr-FR" sz="2400" dirty="0" smtClean="0"/>
              <a:t> </a:t>
            </a:r>
            <a:r>
              <a:rPr lang="fr-FR" altLang="zh-CN" sz="2066" dirty="0" smtClean="0">
                <a:solidFill>
                  <a:srgbClr val="003366"/>
                </a:solidFill>
                <a:latin typeface="Times New Roman" pitchFamily="18" charset="0"/>
                <a:cs typeface="Times New Roman" pitchFamily="18" charset="0"/>
              </a:rPr>
              <a:t>deux observables  A et B   données.</a:t>
            </a:r>
          </a:p>
          <a:p>
            <a:r>
              <a:rPr lang="fr-FR" altLang="zh-CN" sz="2066" dirty="0" smtClean="0">
                <a:solidFill>
                  <a:srgbClr val="003366"/>
                </a:solidFill>
                <a:latin typeface="Times New Roman" pitchFamily="18" charset="0"/>
                <a:cs typeface="Times New Roman" pitchFamily="18" charset="0"/>
              </a:rPr>
              <a:t>Commençons par centrer les variables, c’est-à-dire par poser :</a:t>
            </a:r>
          </a:p>
          <a:p>
            <a:r>
              <a:rPr lang="fr-FR" altLang="zh-CN" sz="2066" dirty="0" smtClean="0">
                <a:solidFill>
                  <a:srgbClr val="003366"/>
                </a:solidFill>
                <a:latin typeface="Times New Roman" pitchFamily="18" charset="0"/>
                <a:cs typeface="Times New Roman" pitchFamily="18" charset="0"/>
              </a:rPr>
              <a:t>      A’  =  A   </a:t>
            </a:r>
            <a:r>
              <a:rPr lang="fr-FR" altLang="zh-CN" sz="2400" dirty="0" smtClean="0">
                <a:solidFill>
                  <a:srgbClr val="003366"/>
                </a:solidFill>
                <a:latin typeface="Times New Roman" pitchFamily="18" charset="0"/>
                <a:cs typeface="Times New Roman" pitchFamily="18" charset="0"/>
              </a:rPr>
              <a:t>-</a:t>
            </a:r>
            <a:r>
              <a:rPr lang="fr-FR" altLang="zh-CN" sz="2066" dirty="0" smtClean="0">
                <a:solidFill>
                  <a:srgbClr val="003366"/>
                </a:solidFill>
                <a:latin typeface="Times New Roman" pitchFamily="18" charset="0"/>
                <a:cs typeface="Times New Roman" pitchFamily="18" charset="0"/>
              </a:rPr>
              <a:t> &lt;a&gt;I,  de sorte que     </a:t>
            </a:r>
            <a:r>
              <a:rPr lang="fr-FR" altLang="zh-CN" sz="2400" dirty="0" smtClean="0">
                <a:solidFill>
                  <a:srgbClr val="003366"/>
                </a:solidFill>
                <a:latin typeface="Times New Roman" pitchFamily="18" charset="0"/>
                <a:cs typeface="Times New Roman" pitchFamily="18" charset="0"/>
              </a:rPr>
              <a:t>&lt;</a:t>
            </a:r>
            <a:r>
              <a:rPr lang="fr-FR" altLang="zh-CN" sz="2066" dirty="0" smtClean="0">
                <a:solidFill>
                  <a:srgbClr val="003366"/>
                </a:solidFill>
                <a:latin typeface="Times New Roman" pitchFamily="18" charset="0"/>
                <a:cs typeface="Times New Roman" pitchFamily="18" charset="0"/>
              </a:rPr>
              <a:t>A’</a:t>
            </a:r>
            <a:r>
              <a:rPr lang="fr-FR" altLang="zh-CN" sz="2400" dirty="0" smtClean="0">
                <a:solidFill>
                  <a:srgbClr val="003366"/>
                </a:solidFill>
                <a:latin typeface="Times New Roman" pitchFamily="18" charset="0"/>
                <a:cs typeface="Times New Roman" pitchFamily="18" charset="0"/>
              </a:rPr>
              <a:t>&gt;  </a:t>
            </a:r>
            <a:r>
              <a:rPr lang="fr-FR" altLang="zh-CN" sz="2000" dirty="0" smtClean="0">
                <a:solidFill>
                  <a:srgbClr val="003366"/>
                </a:solidFill>
                <a:latin typeface="Times New Roman" pitchFamily="18" charset="0"/>
                <a:cs typeface="Times New Roman" pitchFamily="18" charset="0"/>
              </a:rPr>
              <a:t>= 0 ,  </a:t>
            </a:r>
            <a:r>
              <a:rPr lang="fr-FR" altLang="zh-CN" sz="2066" dirty="0" smtClean="0">
                <a:solidFill>
                  <a:srgbClr val="003366"/>
                </a:solidFill>
                <a:latin typeface="Times New Roman" pitchFamily="18" charset="0"/>
                <a:cs typeface="Times New Roman" pitchFamily="18" charset="0"/>
              </a:rPr>
              <a:t>on a alors (</a:t>
            </a:r>
            <a:r>
              <a:rPr lang="fr-FR" altLang="zh-CN" sz="2066" dirty="0" smtClean="0">
                <a:solidFill>
                  <a:srgbClr val="003366"/>
                </a:solidFill>
                <a:latin typeface="Tahoma"/>
                <a:ea typeface="Tahoma"/>
                <a:cs typeface="Tahoma"/>
              </a:rPr>
              <a:t>∆</a:t>
            </a:r>
            <a:r>
              <a:rPr lang="fr-FR" altLang="zh-CN" sz="2066" dirty="0" smtClean="0">
                <a:solidFill>
                  <a:srgbClr val="003366"/>
                </a:solidFill>
                <a:latin typeface="Times New Roman" pitchFamily="18" charset="0"/>
                <a:cs typeface="Times New Roman" pitchFamily="18" charset="0"/>
              </a:rPr>
              <a:t>a)  = </a:t>
            </a:r>
            <a:r>
              <a:rPr lang="fr-FR" altLang="zh-CN" sz="2400" dirty="0" smtClean="0">
                <a:solidFill>
                  <a:srgbClr val="003366"/>
                </a:solidFill>
                <a:latin typeface="Times New Roman" pitchFamily="18" charset="0"/>
                <a:cs typeface="Times New Roman" pitchFamily="18" charset="0"/>
              </a:rPr>
              <a:t>&lt;</a:t>
            </a:r>
            <a:r>
              <a:rPr lang="el-GR" altLang="zh-CN" sz="2066" dirty="0" smtClean="0">
                <a:solidFill>
                  <a:srgbClr val="003366"/>
                </a:solidFill>
                <a:latin typeface="Times New Roman" pitchFamily="18" charset="0"/>
                <a:cs typeface="Times New Roman" pitchFamily="18" charset="0"/>
              </a:rPr>
              <a:t>Ψ</a:t>
            </a:r>
            <a:r>
              <a:rPr lang="el-GR" altLang="zh-CN" sz="2066" dirty="0" smtClean="0">
                <a:solidFill>
                  <a:srgbClr val="003366"/>
                </a:solidFill>
                <a:latin typeface="Times New Roman" pitchFamily="18" charset="0"/>
                <a:cs typeface="Times New Roman" pitchFamily="18" charset="0"/>
                <a:sym typeface="Symbol"/>
              </a:rPr>
              <a:t></a:t>
            </a:r>
            <a:r>
              <a:rPr lang="fr-FR" altLang="zh-CN" sz="2066" dirty="0" smtClean="0">
                <a:solidFill>
                  <a:srgbClr val="003366"/>
                </a:solidFill>
                <a:latin typeface="Times New Roman" pitchFamily="18" charset="0"/>
                <a:cs typeface="Times New Roman" pitchFamily="18" charset="0"/>
                <a:sym typeface="Symbol"/>
              </a:rPr>
              <a:t>A’</a:t>
            </a:r>
            <a:r>
              <a:rPr lang="el-GR" altLang="zh-CN" sz="2066" dirty="0" smtClean="0">
                <a:solidFill>
                  <a:srgbClr val="003366"/>
                </a:solidFill>
                <a:latin typeface="Times New Roman" pitchFamily="18" charset="0"/>
                <a:cs typeface="Times New Roman" pitchFamily="18" charset="0"/>
              </a:rPr>
              <a:t> </a:t>
            </a:r>
            <a:r>
              <a:rPr lang="fr-FR" altLang="zh-CN" sz="2066" dirty="0" smtClean="0">
                <a:solidFill>
                  <a:srgbClr val="003366"/>
                </a:solidFill>
                <a:latin typeface="Times New Roman" pitchFamily="18" charset="0"/>
                <a:cs typeface="Times New Roman" pitchFamily="18" charset="0"/>
                <a:sym typeface="Symbol"/>
              </a:rPr>
              <a:t></a:t>
            </a:r>
            <a:r>
              <a:rPr lang="el-GR" altLang="zh-CN" sz="2066"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a:t>
            </a:r>
            <a:r>
              <a:rPr lang="fr-FR" altLang="zh-CN" sz="2066" dirty="0" smtClean="0">
                <a:solidFill>
                  <a:srgbClr val="003366"/>
                </a:solidFill>
                <a:latin typeface="Times New Roman" pitchFamily="18" charset="0"/>
                <a:cs typeface="Times New Roman" pitchFamily="18" charset="0"/>
              </a:rPr>
              <a:t> </a:t>
            </a:r>
          </a:p>
          <a:p>
            <a:endParaRPr lang="fr-FR" altLang="zh-CN" sz="2066"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De même, pour la deuxième observable  B,  on a : (</a:t>
            </a:r>
            <a:r>
              <a:rPr lang="fr-FR" altLang="zh-CN" sz="2066" dirty="0" smtClean="0">
                <a:solidFill>
                  <a:srgbClr val="003366"/>
                </a:solidFill>
                <a:latin typeface="Tahoma"/>
                <a:ea typeface="Tahoma"/>
                <a:cs typeface="Tahoma"/>
              </a:rPr>
              <a:t>∆</a:t>
            </a:r>
            <a:r>
              <a:rPr lang="fr-FR" altLang="zh-CN" sz="2066" dirty="0" smtClean="0">
                <a:solidFill>
                  <a:srgbClr val="003366"/>
                </a:solidFill>
                <a:latin typeface="Times New Roman" pitchFamily="18" charset="0"/>
                <a:cs typeface="Times New Roman" pitchFamily="18" charset="0"/>
              </a:rPr>
              <a:t>b)  = </a:t>
            </a:r>
            <a:r>
              <a:rPr lang="fr-FR" altLang="zh-CN" sz="2400" dirty="0" smtClean="0">
                <a:solidFill>
                  <a:srgbClr val="003366"/>
                </a:solidFill>
                <a:latin typeface="Times New Roman" pitchFamily="18" charset="0"/>
                <a:cs typeface="Times New Roman" pitchFamily="18" charset="0"/>
              </a:rPr>
              <a:t>&lt;</a:t>
            </a:r>
            <a:r>
              <a:rPr lang="el-GR" altLang="zh-CN" sz="2066" dirty="0" smtClean="0">
                <a:solidFill>
                  <a:srgbClr val="003366"/>
                </a:solidFill>
                <a:latin typeface="Times New Roman" pitchFamily="18" charset="0"/>
                <a:cs typeface="Times New Roman" pitchFamily="18" charset="0"/>
              </a:rPr>
              <a:t>Ψ</a:t>
            </a:r>
            <a:r>
              <a:rPr lang="el-GR" altLang="zh-CN" sz="2066" dirty="0" smtClean="0">
                <a:solidFill>
                  <a:srgbClr val="003366"/>
                </a:solidFill>
                <a:latin typeface="Times New Roman" pitchFamily="18" charset="0"/>
                <a:cs typeface="Times New Roman" pitchFamily="18" charset="0"/>
                <a:sym typeface="Symbol"/>
              </a:rPr>
              <a:t></a:t>
            </a:r>
            <a:r>
              <a:rPr lang="fr-FR" altLang="zh-CN" sz="2066" dirty="0" smtClean="0">
                <a:solidFill>
                  <a:srgbClr val="003366"/>
                </a:solidFill>
                <a:latin typeface="Times New Roman" pitchFamily="18" charset="0"/>
                <a:cs typeface="Times New Roman" pitchFamily="18" charset="0"/>
                <a:sym typeface="Symbol"/>
              </a:rPr>
              <a:t>B’</a:t>
            </a:r>
            <a:r>
              <a:rPr lang="el-GR" altLang="zh-CN" sz="2066" dirty="0" smtClean="0">
                <a:solidFill>
                  <a:srgbClr val="003366"/>
                </a:solidFill>
                <a:latin typeface="Times New Roman" pitchFamily="18" charset="0"/>
                <a:cs typeface="Times New Roman" pitchFamily="18" charset="0"/>
              </a:rPr>
              <a:t> </a:t>
            </a:r>
            <a:r>
              <a:rPr lang="fr-FR" altLang="zh-CN" sz="2066" dirty="0" smtClean="0">
                <a:solidFill>
                  <a:srgbClr val="003366"/>
                </a:solidFill>
                <a:latin typeface="Times New Roman" pitchFamily="18" charset="0"/>
                <a:cs typeface="Times New Roman" pitchFamily="18" charset="0"/>
                <a:sym typeface="Symbol"/>
              </a:rPr>
              <a:t></a:t>
            </a:r>
            <a:r>
              <a:rPr lang="el-GR" altLang="zh-CN" sz="2066"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a:t>
            </a:r>
            <a:r>
              <a:rPr lang="fr-FR" altLang="zh-CN" sz="2066" dirty="0" smtClean="0">
                <a:solidFill>
                  <a:srgbClr val="003366"/>
                </a:solidFill>
                <a:latin typeface="Times New Roman" pitchFamily="18" charset="0"/>
                <a:cs typeface="Times New Roman" pitchFamily="18" charset="0"/>
              </a:rPr>
              <a:t>   avec </a:t>
            </a:r>
          </a:p>
          <a:p>
            <a:r>
              <a:rPr lang="fr-FR" altLang="zh-CN" sz="2066" dirty="0" smtClean="0">
                <a:solidFill>
                  <a:srgbClr val="003366"/>
                </a:solidFill>
                <a:latin typeface="Times New Roman" pitchFamily="18" charset="0"/>
                <a:cs typeface="Times New Roman" pitchFamily="18" charset="0"/>
              </a:rPr>
              <a:t>                      </a:t>
            </a:r>
          </a:p>
        </p:txBody>
      </p:sp>
      <p:sp>
        <p:nvSpPr>
          <p:cNvPr id="6" name="Rectangle 5"/>
          <p:cNvSpPr/>
          <p:nvPr/>
        </p:nvSpPr>
        <p:spPr>
          <a:xfrm>
            <a:off x="3428992" y="171448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7" name="Rectangle 6"/>
          <p:cNvSpPr/>
          <p:nvPr/>
        </p:nvSpPr>
        <p:spPr>
          <a:xfrm>
            <a:off x="4023940" y="171448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8" name="Rectangle 7"/>
          <p:cNvSpPr/>
          <p:nvPr/>
        </p:nvSpPr>
        <p:spPr>
          <a:xfrm>
            <a:off x="1214414" y="2071678"/>
            <a:ext cx="370614" cy="400110"/>
          </a:xfrm>
          <a:prstGeom prst="rect">
            <a:avLst/>
          </a:prstGeom>
        </p:spPr>
        <p:txBody>
          <a:bodyPr wrap="square">
            <a:spAutoFit/>
          </a:bodyPr>
          <a:lstStyle/>
          <a:p>
            <a:r>
              <a:rPr lang="en-US" altLang="zh-CN" sz="2000" dirty="0" smtClean="0">
                <a:solidFill>
                  <a:srgbClr val="003366"/>
                </a:solidFill>
                <a:latin typeface="Tahoma" pitchFamily="18" charset="0"/>
                <a:cs typeface="Tahoma" pitchFamily="18" charset="0"/>
              </a:rPr>
              <a:t>&gt;</a:t>
            </a:r>
            <a:endParaRPr lang="fr-FR" sz="2000" dirty="0"/>
          </a:p>
        </p:txBody>
      </p:sp>
      <p:sp>
        <p:nvSpPr>
          <p:cNvPr id="9" name="Rectangle 8"/>
          <p:cNvSpPr/>
          <p:nvPr/>
        </p:nvSpPr>
        <p:spPr>
          <a:xfrm>
            <a:off x="857224" y="2071678"/>
            <a:ext cx="272832" cy="369332"/>
          </a:xfrm>
          <a:prstGeom prst="rect">
            <a:avLst/>
          </a:prstGeom>
        </p:spPr>
        <p:txBody>
          <a:bodyPr wrap="none">
            <a:spAutoFit/>
          </a:bodyPr>
          <a:lstStyle/>
          <a:p>
            <a:r>
              <a:rPr lang="en-US" altLang="zh-CN" dirty="0" smtClean="0">
                <a:solidFill>
                  <a:srgbClr val="003366"/>
                </a:solidFill>
                <a:latin typeface="Tahoma" pitchFamily="18" charset="0"/>
                <a:cs typeface="Tahoma" pitchFamily="18" charset="0"/>
              </a:rPr>
              <a:t>|</a:t>
            </a:r>
            <a:endParaRPr lang="fr-FR" dirty="0"/>
          </a:p>
        </p:txBody>
      </p:sp>
      <p:sp>
        <p:nvSpPr>
          <p:cNvPr id="12" name="Rectangle 11"/>
          <p:cNvSpPr/>
          <p:nvPr/>
        </p:nvSpPr>
        <p:spPr>
          <a:xfrm>
            <a:off x="4643438" y="400050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3" name="Rectangle 12"/>
          <p:cNvSpPr/>
          <p:nvPr/>
        </p:nvSpPr>
        <p:spPr>
          <a:xfrm>
            <a:off x="5095510" y="401914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4" name="Rectangle 13"/>
          <p:cNvSpPr/>
          <p:nvPr/>
        </p:nvSpPr>
        <p:spPr>
          <a:xfrm>
            <a:off x="1285852" y="473352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5" name="Rectangle 14"/>
          <p:cNvSpPr/>
          <p:nvPr/>
        </p:nvSpPr>
        <p:spPr>
          <a:xfrm>
            <a:off x="666354" y="473352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6" name="Rectangle 15"/>
          <p:cNvSpPr/>
          <p:nvPr/>
        </p:nvSpPr>
        <p:spPr>
          <a:xfrm>
            <a:off x="4310262" y="473352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7" name="Rectangle 16"/>
          <p:cNvSpPr/>
          <p:nvPr/>
        </p:nvSpPr>
        <p:spPr>
          <a:xfrm>
            <a:off x="7838654" y="473352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8" name="Rectangle 17"/>
          <p:cNvSpPr/>
          <p:nvPr/>
        </p:nvSpPr>
        <p:spPr>
          <a:xfrm>
            <a:off x="7969974" y="4653136"/>
            <a:ext cx="274434" cy="307777"/>
          </a:xfrm>
          <a:prstGeom prst="rect">
            <a:avLst/>
          </a:prstGeom>
        </p:spPr>
        <p:txBody>
          <a:bodyPr wrap="none">
            <a:spAutoFit/>
          </a:bodyPr>
          <a:lstStyle/>
          <a:p>
            <a:r>
              <a:rPr lang="fr-FR" altLang="zh-CN" sz="1400" dirty="0" smtClean="0">
                <a:solidFill>
                  <a:srgbClr val="003366"/>
                </a:solidFill>
                <a:latin typeface="Times New Roman" pitchFamily="18" charset="0"/>
                <a:cs typeface="Times New Roman" pitchFamily="18" charset="0"/>
              </a:rPr>
              <a:t>2</a:t>
            </a:r>
            <a:endParaRPr lang="fr-FR" sz="1400" dirty="0"/>
          </a:p>
        </p:txBody>
      </p:sp>
      <p:sp>
        <p:nvSpPr>
          <p:cNvPr id="19" name="Rectangle 18"/>
          <p:cNvSpPr/>
          <p:nvPr/>
        </p:nvSpPr>
        <p:spPr>
          <a:xfrm>
            <a:off x="6858016" y="4714884"/>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21" name="Rectangle 20"/>
          <p:cNvSpPr/>
          <p:nvPr/>
        </p:nvSpPr>
        <p:spPr>
          <a:xfrm>
            <a:off x="6929454" y="537646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2" name="Rectangle 21"/>
          <p:cNvSpPr/>
          <p:nvPr/>
        </p:nvSpPr>
        <p:spPr>
          <a:xfrm>
            <a:off x="4595444" y="535782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3" name="Rectangle 22"/>
          <p:cNvSpPr/>
          <p:nvPr/>
        </p:nvSpPr>
        <p:spPr>
          <a:xfrm>
            <a:off x="5999254" y="5376462"/>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24" name="Rectangle 23"/>
          <p:cNvSpPr/>
          <p:nvPr/>
        </p:nvSpPr>
        <p:spPr>
          <a:xfrm>
            <a:off x="7072330" y="5357826"/>
            <a:ext cx="274434" cy="307777"/>
          </a:xfrm>
          <a:prstGeom prst="rect">
            <a:avLst/>
          </a:prstGeom>
        </p:spPr>
        <p:txBody>
          <a:bodyPr wrap="none">
            <a:spAutoFit/>
          </a:bodyPr>
          <a:lstStyle/>
          <a:p>
            <a:r>
              <a:rPr lang="fr-FR" altLang="zh-CN" sz="1400" dirty="0" smtClean="0">
                <a:solidFill>
                  <a:srgbClr val="003366"/>
                </a:solidFill>
                <a:latin typeface="Times New Roman" pitchFamily="18" charset="0"/>
                <a:cs typeface="Times New Roman" pitchFamily="18" charset="0"/>
              </a:rPr>
              <a:t>2</a:t>
            </a:r>
            <a:endParaRPr lang="fr-FR" sz="1400" dirty="0"/>
          </a:p>
        </p:txBody>
      </p:sp>
      <p:sp>
        <p:nvSpPr>
          <p:cNvPr id="25" name="Rectangle 24"/>
          <p:cNvSpPr/>
          <p:nvPr/>
        </p:nvSpPr>
        <p:spPr>
          <a:xfrm>
            <a:off x="3735521" y="5929330"/>
            <a:ext cx="1901674" cy="400110"/>
          </a:xfrm>
          <a:prstGeom prst="rect">
            <a:avLst/>
          </a:prstGeom>
        </p:spPr>
        <p:txBody>
          <a:bodyPr wrap="none">
            <a:spAutoFit/>
          </a:bodyPr>
          <a:lstStyle/>
          <a:p>
            <a:r>
              <a:rPr lang="fr-FR" altLang="zh-CN" sz="2000" dirty="0" smtClean="0">
                <a:solidFill>
                  <a:srgbClr val="003366"/>
                </a:solidFill>
                <a:latin typeface="Times New Roman" pitchFamily="18" charset="0"/>
                <a:cs typeface="Times New Roman" pitchFamily="18" charset="0"/>
              </a:rPr>
              <a:t>B’  =  B   - &lt;b&gt; I</a:t>
            </a:r>
            <a:endParaRPr lang="fr-FR" sz="2000" dirty="0"/>
          </a:p>
        </p:txBody>
      </p:sp>
      <p:sp>
        <p:nvSpPr>
          <p:cNvPr id="26" name="Rectangle 25"/>
          <p:cNvSpPr/>
          <p:nvPr/>
        </p:nvSpPr>
        <p:spPr>
          <a:xfrm>
            <a:off x="4357686" y="580509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7" name="Rectangle 26"/>
          <p:cNvSpPr/>
          <p:nvPr/>
        </p:nvSpPr>
        <p:spPr>
          <a:xfrm>
            <a:off x="3714744" y="578645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8" name="Rectangle 27"/>
          <p:cNvSpPr/>
          <p:nvPr/>
        </p:nvSpPr>
        <p:spPr>
          <a:xfrm>
            <a:off x="2213040" y="472514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9" name="Rectangle 28"/>
          <p:cNvSpPr/>
          <p:nvPr/>
        </p:nvSpPr>
        <p:spPr>
          <a:xfrm>
            <a:off x="5313597" y="587727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357422" y="285728"/>
            <a:ext cx="4714908" cy="381000"/>
          </a:xfrm>
          <a:solidFill>
            <a:schemeClr val="bg1"/>
          </a:solidFill>
        </p:spPr>
        <p:txBody>
          <a:bodyPr>
            <a:noAutofit/>
          </a:bodyPr>
          <a:lstStyle/>
          <a:p>
            <a:r>
              <a:rPr lang="fr-FR" altLang="zh-CN" sz="3388" b="1" i="1" dirty="0" smtClean="0">
                <a:solidFill>
                  <a:srgbClr val="B28700"/>
                </a:solidFill>
                <a:latin typeface="Times New Roman" pitchFamily="18" charset="0"/>
                <a:ea typeface="+mn-ea"/>
                <a:cs typeface="Times New Roman" pitchFamily="18" charset="0"/>
              </a:rPr>
              <a:t>Formalisme de </a:t>
            </a:r>
            <a:r>
              <a:rPr lang="fr-FR" altLang="zh-CN" sz="3388" b="1" i="1" dirty="0" err="1" smtClean="0">
                <a:solidFill>
                  <a:srgbClr val="B28700"/>
                </a:solidFill>
                <a:latin typeface="Times New Roman" pitchFamily="18" charset="0"/>
                <a:ea typeface="+mn-ea"/>
                <a:cs typeface="Times New Roman" pitchFamily="18" charset="0"/>
              </a:rPr>
              <a:t>dirac</a:t>
            </a:r>
            <a:endParaRPr lang="fr-FR" altLang="zh-CN" sz="3388" b="1" i="1" dirty="0">
              <a:solidFill>
                <a:srgbClr val="B28700"/>
              </a:solidFill>
              <a:latin typeface="Times New Roman" pitchFamily="18" charset="0"/>
              <a:ea typeface="+mn-ea"/>
              <a:cs typeface="Times New Roman" pitchFamily="18" charset="0"/>
            </a:endParaRPr>
          </a:p>
        </p:txBody>
      </p:sp>
      <p:graphicFrame>
        <p:nvGraphicFramePr>
          <p:cNvPr id="130051" name="Object 3"/>
          <p:cNvGraphicFramePr>
            <a:graphicFrameLocks noChangeAspect="1"/>
          </p:cNvGraphicFramePr>
          <p:nvPr/>
        </p:nvGraphicFramePr>
        <p:xfrm>
          <a:off x="1600200" y="4800600"/>
          <a:ext cx="349250" cy="914400"/>
        </p:xfrm>
        <a:graphic>
          <a:graphicData uri="http://schemas.openxmlformats.org/presentationml/2006/ole">
            <mc:AlternateContent xmlns:mc="http://schemas.openxmlformats.org/markup-compatibility/2006">
              <mc:Choice xmlns:v="urn:schemas-microsoft-com:vml" Requires="v">
                <p:oleObj spid="_x0000_s222276" name="Equation" r:id="rId4" imgW="241200" imgH="838080" progId="Equation.3">
                  <p:embed/>
                </p:oleObj>
              </mc:Choice>
              <mc:Fallback>
                <p:oleObj name="Equation" r:id="rId4" imgW="241200" imgH="8380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800600"/>
                        <a:ext cx="3492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2" name="Object 4"/>
          <p:cNvGraphicFramePr>
            <a:graphicFrameLocks noChangeAspect="1"/>
          </p:cNvGraphicFramePr>
          <p:nvPr/>
        </p:nvGraphicFramePr>
        <p:xfrm>
          <a:off x="1295400" y="6019800"/>
          <a:ext cx="990600" cy="400050"/>
        </p:xfrm>
        <a:graphic>
          <a:graphicData uri="http://schemas.openxmlformats.org/presentationml/2006/ole">
            <mc:AlternateContent xmlns:mc="http://schemas.openxmlformats.org/markup-compatibility/2006">
              <mc:Choice xmlns:v="urn:schemas-microsoft-com:vml" Requires="v">
                <p:oleObj spid="_x0000_s222277" name="Equation" r:id="rId6" imgW="660240" imgH="215640" progId="Equation.3">
                  <p:embed/>
                </p:oleObj>
              </mc:Choice>
              <mc:Fallback>
                <p:oleObj name="Equation" r:id="rId6" imgW="66024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6019800"/>
                        <a:ext cx="9906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3" name="Object 5"/>
          <p:cNvGraphicFramePr>
            <a:graphicFrameLocks noChangeAspect="1"/>
          </p:cNvGraphicFramePr>
          <p:nvPr/>
        </p:nvGraphicFramePr>
        <p:xfrm>
          <a:off x="685800" y="2209800"/>
          <a:ext cx="990600" cy="1028700"/>
        </p:xfrm>
        <a:graphic>
          <a:graphicData uri="http://schemas.openxmlformats.org/presentationml/2006/ole">
            <mc:AlternateContent xmlns:mc="http://schemas.openxmlformats.org/markup-compatibility/2006">
              <mc:Choice xmlns:v="urn:schemas-microsoft-com:vml" Requires="v">
                <p:oleObj spid="_x0000_s222278" name="Equation" r:id="rId8" imgW="660240" imgH="685800" progId="Equation.3">
                  <p:embed/>
                </p:oleObj>
              </mc:Choice>
              <mc:Fallback>
                <p:oleObj name="Equation" r:id="rId8" imgW="660240" imgH="685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2209800"/>
                        <a:ext cx="9906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4" name="Object 6"/>
          <p:cNvGraphicFramePr>
            <a:graphicFrameLocks noChangeAspect="1"/>
          </p:cNvGraphicFramePr>
          <p:nvPr/>
        </p:nvGraphicFramePr>
        <p:xfrm>
          <a:off x="533400" y="3505200"/>
          <a:ext cx="990600" cy="1028700"/>
        </p:xfrm>
        <a:graphic>
          <a:graphicData uri="http://schemas.openxmlformats.org/presentationml/2006/ole">
            <mc:AlternateContent xmlns:mc="http://schemas.openxmlformats.org/markup-compatibility/2006">
              <mc:Choice xmlns:v="urn:schemas-microsoft-com:vml" Requires="v">
                <p:oleObj spid="_x0000_s222279" name="Equation" r:id="rId10" imgW="660240" imgH="685800" progId="Equation.3">
                  <p:embed/>
                </p:oleObj>
              </mc:Choice>
              <mc:Fallback>
                <p:oleObj name="Equation" r:id="rId10" imgW="660240" imgH="6858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505200"/>
                        <a:ext cx="9906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5" name="Object 7"/>
          <p:cNvGraphicFramePr>
            <a:graphicFrameLocks noChangeAspect="1"/>
          </p:cNvGraphicFramePr>
          <p:nvPr/>
        </p:nvGraphicFramePr>
        <p:xfrm>
          <a:off x="1524000" y="3505200"/>
          <a:ext cx="990600" cy="1028700"/>
        </p:xfrm>
        <a:graphic>
          <a:graphicData uri="http://schemas.openxmlformats.org/presentationml/2006/ole">
            <mc:AlternateContent xmlns:mc="http://schemas.openxmlformats.org/markup-compatibility/2006">
              <mc:Choice xmlns:v="urn:schemas-microsoft-com:vml" Requires="v">
                <p:oleObj spid="_x0000_s222280" name="Equation" r:id="rId11" imgW="660240" imgH="685800" progId="Equation.3">
                  <p:embed/>
                </p:oleObj>
              </mc:Choice>
              <mc:Fallback>
                <p:oleObj name="Equation" r:id="rId11" imgW="660240" imgH="6858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505200"/>
                        <a:ext cx="9906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056" name="Text Box 8"/>
          <p:cNvSpPr txBox="1">
            <a:spLocks noChangeArrowheads="1"/>
          </p:cNvSpPr>
          <p:nvPr/>
        </p:nvSpPr>
        <p:spPr bwMode="auto">
          <a:xfrm>
            <a:off x="2498725" y="3824288"/>
            <a:ext cx="327025" cy="396875"/>
          </a:xfrm>
          <a:prstGeom prst="rect">
            <a:avLst/>
          </a:prstGeom>
          <a:noFill/>
          <a:ln w="9525">
            <a:noFill/>
            <a:miter lim="800000"/>
            <a:headEnd/>
            <a:tailEnd/>
          </a:ln>
          <a:effectLst/>
        </p:spPr>
        <p:txBody>
          <a:bodyPr wrap="none">
            <a:spAutoFit/>
          </a:bodyPr>
          <a:lstStyle/>
          <a:p>
            <a:r>
              <a:rPr lang="fr-FR" sz="2000"/>
              <a:t>=</a:t>
            </a:r>
          </a:p>
        </p:txBody>
      </p:sp>
      <p:graphicFrame>
        <p:nvGraphicFramePr>
          <p:cNvPr id="130057" name="Object 9"/>
          <p:cNvGraphicFramePr>
            <a:graphicFrameLocks noChangeAspect="1"/>
          </p:cNvGraphicFramePr>
          <p:nvPr/>
        </p:nvGraphicFramePr>
        <p:xfrm>
          <a:off x="2819400" y="3505200"/>
          <a:ext cx="990600" cy="1028700"/>
        </p:xfrm>
        <a:graphic>
          <a:graphicData uri="http://schemas.openxmlformats.org/presentationml/2006/ole">
            <mc:AlternateContent xmlns:mc="http://schemas.openxmlformats.org/markup-compatibility/2006">
              <mc:Choice xmlns:v="urn:schemas-microsoft-com:vml" Requires="v">
                <p:oleObj spid="_x0000_s222281" name="Equation" r:id="rId12" imgW="660240" imgH="685800" progId="Equation.3">
                  <p:embed/>
                </p:oleObj>
              </mc:Choice>
              <mc:Fallback>
                <p:oleObj name="Equation" r:id="rId12" imgW="660240" imgH="6858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3505200"/>
                        <a:ext cx="9906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8" name="Object 10"/>
          <p:cNvGraphicFramePr>
            <a:graphicFrameLocks noChangeAspect="1"/>
          </p:cNvGraphicFramePr>
          <p:nvPr/>
        </p:nvGraphicFramePr>
        <p:xfrm>
          <a:off x="533400" y="5105400"/>
          <a:ext cx="990600" cy="400050"/>
        </p:xfrm>
        <a:graphic>
          <a:graphicData uri="http://schemas.openxmlformats.org/presentationml/2006/ole">
            <mc:AlternateContent xmlns:mc="http://schemas.openxmlformats.org/markup-compatibility/2006">
              <mc:Choice xmlns:v="urn:schemas-microsoft-com:vml" Requires="v">
                <p:oleObj spid="_x0000_s222282" name="Equation" r:id="rId13" imgW="660240" imgH="215640" progId="Equation.3">
                  <p:embed/>
                </p:oleObj>
              </mc:Choice>
              <mc:Fallback>
                <p:oleObj name="Equation" r:id="rId13" imgW="660240" imgH="21564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105400"/>
                        <a:ext cx="9906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9" name="Object 11"/>
          <p:cNvGraphicFramePr>
            <a:graphicFrameLocks noChangeAspect="1"/>
          </p:cNvGraphicFramePr>
          <p:nvPr/>
        </p:nvGraphicFramePr>
        <p:xfrm>
          <a:off x="990600" y="457200"/>
          <a:ext cx="349250" cy="914400"/>
        </p:xfrm>
        <a:graphic>
          <a:graphicData uri="http://schemas.openxmlformats.org/presentationml/2006/ole">
            <mc:AlternateContent xmlns:mc="http://schemas.openxmlformats.org/markup-compatibility/2006">
              <mc:Choice xmlns:v="urn:schemas-microsoft-com:vml" Requires="v">
                <p:oleObj spid="_x0000_s222283" name="Equation" r:id="rId14" imgW="241200" imgH="838080" progId="Equation.3">
                  <p:embed/>
                </p:oleObj>
              </mc:Choice>
              <mc:Fallback>
                <p:oleObj name="Equation" r:id="rId14" imgW="241200" imgH="83808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57200"/>
                        <a:ext cx="3492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060" name="Text Box 12"/>
          <p:cNvSpPr txBox="1">
            <a:spLocks noChangeArrowheads="1"/>
          </p:cNvSpPr>
          <p:nvPr/>
        </p:nvSpPr>
        <p:spPr bwMode="auto">
          <a:xfrm>
            <a:off x="1981200" y="5099050"/>
            <a:ext cx="530225" cy="396875"/>
          </a:xfrm>
          <a:prstGeom prst="rect">
            <a:avLst/>
          </a:prstGeom>
          <a:noFill/>
          <a:ln w="9525">
            <a:noFill/>
            <a:miter lim="800000"/>
            <a:headEnd/>
            <a:tailEnd/>
          </a:ln>
          <a:effectLst/>
        </p:spPr>
        <p:txBody>
          <a:bodyPr wrap="none">
            <a:spAutoFit/>
          </a:bodyPr>
          <a:lstStyle/>
          <a:p>
            <a:r>
              <a:rPr lang="fr-FR" sz="2000"/>
              <a:t>= </a:t>
            </a:r>
            <a:r>
              <a:rPr lang="fr-FR" sz="2000">
                <a:latin typeface="Symbol" pitchFamily="18" charset="2"/>
              </a:rPr>
              <a:t>l</a:t>
            </a:r>
          </a:p>
        </p:txBody>
      </p:sp>
      <p:graphicFrame>
        <p:nvGraphicFramePr>
          <p:cNvPr id="130061" name="Object 13"/>
          <p:cNvGraphicFramePr>
            <a:graphicFrameLocks noChangeAspect="1"/>
          </p:cNvGraphicFramePr>
          <p:nvPr/>
        </p:nvGraphicFramePr>
        <p:xfrm>
          <a:off x="914400" y="5715000"/>
          <a:ext cx="349250" cy="914400"/>
        </p:xfrm>
        <a:graphic>
          <a:graphicData uri="http://schemas.openxmlformats.org/presentationml/2006/ole">
            <mc:AlternateContent xmlns:mc="http://schemas.openxmlformats.org/markup-compatibility/2006">
              <mc:Choice xmlns:v="urn:schemas-microsoft-com:vml" Requires="v">
                <p:oleObj spid="_x0000_s222284" name="Equation" r:id="rId15" imgW="241200" imgH="838080" progId="Equation.3">
                  <p:embed/>
                </p:oleObj>
              </mc:Choice>
              <mc:Fallback>
                <p:oleObj name="Equation" r:id="rId15" imgW="241200" imgH="83808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715000"/>
                        <a:ext cx="3492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062" name="Text Box 14"/>
          <p:cNvSpPr txBox="1">
            <a:spLocks noChangeArrowheads="1"/>
          </p:cNvSpPr>
          <p:nvPr/>
        </p:nvSpPr>
        <p:spPr bwMode="auto">
          <a:xfrm>
            <a:off x="2362200" y="6019800"/>
            <a:ext cx="327025" cy="396875"/>
          </a:xfrm>
          <a:prstGeom prst="rect">
            <a:avLst/>
          </a:prstGeom>
          <a:noFill/>
          <a:ln w="9525">
            <a:noFill/>
            <a:miter lim="800000"/>
            <a:headEnd/>
            <a:tailEnd/>
          </a:ln>
          <a:effectLst/>
        </p:spPr>
        <p:txBody>
          <a:bodyPr wrap="none">
            <a:spAutoFit/>
          </a:bodyPr>
          <a:lstStyle/>
          <a:p>
            <a:r>
              <a:rPr lang="fr-FR" sz="2000"/>
              <a:t>=</a:t>
            </a:r>
          </a:p>
        </p:txBody>
      </p:sp>
      <p:graphicFrame>
        <p:nvGraphicFramePr>
          <p:cNvPr id="130063" name="Object 15"/>
          <p:cNvGraphicFramePr>
            <a:graphicFrameLocks noChangeAspect="1"/>
          </p:cNvGraphicFramePr>
          <p:nvPr/>
        </p:nvGraphicFramePr>
        <p:xfrm>
          <a:off x="2667000" y="5638800"/>
          <a:ext cx="990600" cy="1028700"/>
        </p:xfrm>
        <a:graphic>
          <a:graphicData uri="http://schemas.openxmlformats.org/presentationml/2006/ole">
            <mc:AlternateContent xmlns:mc="http://schemas.openxmlformats.org/markup-compatibility/2006">
              <mc:Choice xmlns:v="urn:schemas-microsoft-com:vml" Requires="v">
                <p:oleObj spid="_x0000_s222285" name="Equation" r:id="rId16" imgW="660240" imgH="685800" progId="Equation.3">
                  <p:embed/>
                </p:oleObj>
              </mc:Choice>
              <mc:Fallback>
                <p:oleObj name="Equation" r:id="rId16" imgW="660240" imgH="68580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5638800"/>
                        <a:ext cx="9906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64" name="Object 16"/>
          <p:cNvGraphicFramePr>
            <a:graphicFrameLocks noChangeAspect="1"/>
          </p:cNvGraphicFramePr>
          <p:nvPr/>
        </p:nvGraphicFramePr>
        <p:xfrm>
          <a:off x="685800" y="1600200"/>
          <a:ext cx="990600" cy="400050"/>
        </p:xfrm>
        <a:graphic>
          <a:graphicData uri="http://schemas.openxmlformats.org/presentationml/2006/ole">
            <mc:AlternateContent xmlns:mc="http://schemas.openxmlformats.org/markup-compatibility/2006">
              <mc:Choice xmlns:v="urn:schemas-microsoft-com:vml" Requires="v">
                <p:oleObj spid="_x0000_s222286" name="Equation" r:id="rId17" imgW="660240" imgH="215640" progId="Equation.3">
                  <p:embed/>
                </p:oleObj>
              </mc:Choice>
              <mc:Fallback>
                <p:oleObj name="Equation" r:id="rId17" imgW="660240" imgH="21564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600200"/>
                        <a:ext cx="9906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065" name="Text Box 17"/>
          <p:cNvSpPr txBox="1">
            <a:spLocks noChangeArrowheads="1"/>
          </p:cNvSpPr>
          <p:nvPr/>
        </p:nvSpPr>
        <p:spPr bwMode="auto">
          <a:xfrm>
            <a:off x="2346325" y="700088"/>
            <a:ext cx="856773" cy="461665"/>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rPr>
              <a:t>Ket </a:t>
            </a:r>
            <a:r>
              <a:rPr lang="fr-FR" sz="2000" dirty="0" smtClean="0">
                <a:solidFill>
                  <a:schemeClr val="tx2">
                    <a:lumMod val="75000"/>
                  </a:schemeClr>
                </a:solidFill>
              </a:rPr>
              <a:t>|</a:t>
            </a:r>
            <a:r>
              <a:rPr lang="fr-FR" sz="2400" dirty="0" smtClean="0">
                <a:solidFill>
                  <a:schemeClr val="tx2">
                    <a:lumMod val="75000"/>
                  </a:schemeClr>
                </a:solidFill>
              </a:rPr>
              <a:t>&gt;</a:t>
            </a:r>
            <a:endParaRPr lang="fr-FR" sz="2000" dirty="0">
              <a:solidFill>
                <a:schemeClr val="tx2">
                  <a:lumMod val="75000"/>
                </a:schemeClr>
              </a:solidFill>
            </a:endParaRPr>
          </a:p>
        </p:txBody>
      </p:sp>
      <p:sp>
        <p:nvSpPr>
          <p:cNvPr id="130066" name="Text Box 18"/>
          <p:cNvSpPr txBox="1">
            <a:spLocks noChangeArrowheads="1"/>
          </p:cNvSpPr>
          <p:nvPr/>
        </p:nvSpPr>
        <p:spPr bwMode="auto">
          <a:xfrm>
            <a:off x="2422525" y="1462088"/>
            <a:ext cx="884729" cy="461665"/>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rPr>
              <a:t>Bra </a:t>
            </a:r>
            <a:r>
              <a:rPr lang="fr-FR" sz="2400" dirty="0" smtClean="0">
                <a:solidFill>
                  <a:schemeClr val="tx2">
                    <a:lumMod val="75000"/>
                  </a:schemeClr>
                </a:solidFill>
              </a:rPr>
              <a:t>&lt;|</a:t>
            </a:r>
            <a:endParaRPr lang="fr-FR" sz="2000" dirty="0">
              <a:solidFill>
                <a:schemeClr val="tx2">
                  <a:lumMod val="75000"/>
                </a:schemeClr>
              </a:solidFill>
            </a:endParaRPr>
          </a:p>
        </p:txBody>
      </p:sp>
      <p:sp>
        <p:nvSpPr>
          <p:cNvPr id="130067" name="Text Box 19"/>
          <p:cNvSpPr txBox="1">
            <a:spLocks noChangeArrowheads="1"/>
          </p:cNvSpPr>
          <p:nvPr/>
        </p:nvSpPr>
        <p:spPr bwMode="auto">
          <a:xfrm>
            <a:off x="2428860" y="2452688"/>
            <a:ext cx="1472711" cy="400110"/>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rPr>
              <a:t>Opérateur </a:t>
            </a:r>
            <a:r>
              <a:rPr lang="fr-FR" sz="2000" b="1" i="1" dirty="0">
                <a:solidFill>
                  <a:schemeClr val="tx2">
                    <a:lumMod val="75000"/>
                  </a:schemeClr>
                </a:solidFill>
              </a:rPr>
              <a:t>A</a:t>
            </a:r>
          </a:p>
        </p:txBody>
      </p:sp>
      <p:sp>
        <p:nvSpPr>
          <p:cNvPr id="130068" name="Text Box 20"/>
          <p:cNvSpPr txBox="1">
            <a:spLocks noChangeArrowheads="1"/>
          </p:cNvSpPr>
          <p:nvPr/>
        </p:nvSpPr>
        <p:spPr bwMode="auto">
          <a:xfrm>
            <a:off x="4837123" y="3824288"/>
            <a:ext cx="1235075" cy="396875"/>
          </a:xfrm>
          <a:prstGeom prst="rect">
            <a:avLst/>
          </a:prstGeom>
          <a:noFill/>
          <a:ln w="9525">
            <a:noFill/>
            <a:miter lim="800000"/>
            <a:headEnd/>
            <a:tailEnd/>
          </a:ln>
          <a:effectLst/>
        </p:spPr>
        <p:txBody>
          <a:bodyPr>
            <a:spAutoFit/>
          </a:bodyPr>
          <a:lstStyle/>
          <a:p>
            <a:r>
              <a:rPr lang="fr-FR" sz="2000" b="1" i="1" dirty="0">
                <a:solidFill>
                  <a:schemeClr val="tx2">
                    <a:lumMod val="75000"/>
                  </a:schemeClr>
                </a:solidFill>
              </a:rPr>
              <a:t>AB=C</a:t>
            </a:r>
          </a:p>
        </p:txBody>
      </p:sp>
      <p:sp>
        <p:nvSpPr>
          <p:cNvPr id="130069" name="Text Box 21"/>
          <p:cNvSpPr txBox="1">
            <a:spLocks noChangeArrowheads="1"/>
          </p:cNvSpPr>
          <p:nvPr/>
        </p:nvSpPr>
        <p:spPr bwMode="auto">
          <a:xfrm>
            <a:off x="4826014" y="5043488"/>
            <a:ext cx="1952073" cy="461665"/>
          </a:xfrm>
          <a:prstGeom prst="rect">
            <a:avLst/>
          </a:prstGeom>
          <a:noFill/>
          <a:ln w="9525">
            <a:noFill/>
            <a:miter lim="800000"/>
            <a:headEnd/>
            <a:tailEnd/>
          </a:ln>
          <a:effectLst/>
        </p:spPr>
        <p:txBody>
          <a:bodyPr wrap="none">
            <a:spAutoFit/>
          </a:bodyPr>
          <a:lstStyle/>
          <a:p>
            <a:r>
              <a:rPr lang="fr-FR" sz="2400" dirty="0">
                <a:solidFill>
                  <a:schemeClr val="tx2">
                    <a:lumMod val="75000"/>
                  </a:schemeClr>
                </a:solidFill>
              </a:rPr>
              <a:t>&lt;  |  &gt; </a:t>
            </a:r>
            <a:r>
              <a:rPr lang="fr-FR" sz="2000" dirty="0">
                <a:solidFill>
                  <a:schemeClr val="tx2">
                    <a:lumMod val="75000"/>
                  </a:schemeClr>
                </a:solidFill>
              </a:rPr>
              <a:t>= scalaire</a:t>
            </a:r>
          </a:p>
        </p:txBody>
      </p:sp>
      <p:sp>
        <p:nvSpPr>
          <p:cNvPr id="130070" name="Text Box 22"/>
          <p:cNvSpPr txBox="1">
            <a:spLocks noChangeArrowheads="1"/>
          </p:cNvSpPr>
          <p:nvPr/>
        </p:nvSpPr>
        <p:spPr bwMode="auto">
          <a:xfrm>
            <a:off x="4784725" y="6034088"/>
            <a:ext cx="2275816" cy="461665"/>
          </a:xfrm>
          <a:prstGeom prst="rect">
            <a:avLst/>
          </a:prstGeom>
          <a:noFill/>
          <a:ln w="9525">
            <a:noFill/>
            <a:miter lim="800000"/>
            <a:headEnd/>
            <a:tailEnd/>
          </a:ln>
          <a:effectLst/>
        </p:spPr>
        <p:txBody>
          <a:bodyPr wrap="none">
            <a:spAutoFit/>
          </a:bodyPr>
          <a:lstStyle/>
          <a:p>
            <a:r>
              <a:rPr lang="fr-FR" sz="2400" dirty="0" smtClean="0">
                <a:solidFill>
                  <a:schemeClr val="tx2">
                    <a:lumMod val="75000"/>
                  </a:schemeClr>
                </a:solidFill>
              </a:rPr>
              <a:t>| </a:t>
            </a:r>
            <a:r>
              <a:rPr lang="fr-FR" sz="2400" dirty="0">
                <a:solidFill>
                  <a:schemeClr val="tx2">
                    <a:lumMod val="75000"/>
                  </a:schemeClr>
                </a:solidFill>
              </a:rPr>
              <a:t>&gt; &lt; </a:t>
            </a:r>
            <a:r>
              <a:rPr lang="fr-FR" sz="2400" dirty="0" smtClean="0">
                <a:solidFill>
                  <a:schemeClr val="tx2">
                    <a:lumMod val="75000"/>
                  </a:schemeClr>
                </a:solidFill>
              </a:rPr>
              <a:t>| </a:t>
            </a:r>
            <a:r>
              <a:rPr lang="fr-FR" sz="2000" dirty="0">
                <a:solidFill>
                  <a:schemeClr val="tx2">
                    <a:lumMod val="75000"/>
                  </a:schemeClr>
                </a:solidFill>
              </a:rPr>
              <a:t>= opérateur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57166"/>
            <a:ext cx="8929718" cy="6144246"/>
          </a:xfrm>
          <a:prstGeom prst="rect">
            <a:avLst/>
          </a:prstGeom>
        </p:spPr>
        <p:txBody>
          <a:bodyPr wrap="square">
            <a:spAutoFit/>
          </a:bodyPr>
          <a:lstStyle/>
          <a:p>
            <a:r>
              <a:rPr lang="fr-FR" altLang="zh-CN" sz="2066" dirty="0" smtClean="0">
                <a:solidFill>
                  <a:srgbClr val="003366"/>
                </a:solidFill>
                <a:latin typeface="Times New Roman" pitchFamily="18" charset="0"/>
                <a:cs typeface="Times New Roman" pitchFamily="18" charset="0"/>
              </a:rPr>
              <a:t>Considérons, pour un état </a:t>
            </a:r>
            <a:r>
              <a:rPr lang="fr-FR" altLang="zh-CN" sz="2066" dirty="0" smtClean="0">
                <a:solidFill>
                  <a:srgbClr val="003366"/>
                </a:solidFill>
                <a:latin typeface="Times New Roman" pitchFamily="18" charset="0"/>
                <a:cs typeface="Times New Roman" pitchFamily="18" charset="0"/>
                <a:sym typeface="Symbol"/>
              </a:rPr>
              <a:t></a:t>
            </a:r>
            <a:r>
              <a:rPr lang="el-GR" altLang="zh-CN" sz="2066"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a:t>
            </a:r>
            <a:r>
              <a:rPr lang="fr-FR" altLang="zh-CN" sz="2066" dirty="0" smtClean="0">
                <a:solidFill>
                  <a:srgbClr val="003366"/>
                </a:solidFill>
                <a:latin typeface="Times New Roman" pitchFamily="18" charset="0"/>
                <a:cs typeface="Times New Roman" pitchFamily="18" charset="0"/>
              </a:rPr>
              <a:t>  quelconque, le vecteur  (A’ + i </a:t>
            </a:r>
            <a:r>
              <a:rPr lang="fr-FR" altLang="zh-CN" sz="2066" dirty="0" smtClean="0">
                <a:solidFill>
                  <a:srgbClr val="003366"/>
                </a:solidFill>
                <a:latin typeface="Times New Roman" pitchFamily="18" charset="0"/>
                <a:cs typeface="Times New Roman" pitchFamily="18" charset="0"/>
                <a:sym typeface="Symbol"/>
              </a:rPr>
              <a:t></a:t>
            </a:r>
            <a:r>
              <a:rPr lang="fr-FR" altLang="zh-CN" sz="2066" dirty="0" smtClean="0">
                <a:solidFill>
                  <a:srgbClr val="003366"/>
                </a:solidFill>
                <a:latin typeface="Times New Roman" pitchFamily="18" charset="0"/>
                <a:cs typeface="Times New Roman" pitchFamily="18" charset="0"/>
              </a:rPr>
              <a:t>B’)</a:t>
            </a:r>
            <a:r>
              <a:rPr lang="fr-FR" altLang="zh-CN" sz="2066" dirty="0" smtClean="0">
                <a:solidFill>
                  <a:srgbClr val="003366"/>
                </a:solidFill>
                <a:latin typeface="Times New Roman" pitchFamily="18" charset="0"/>
                <a:cs typeface="Times New Roman" pitchFamily="18" charset="0"/>
                <a:sym typeface="Symbol"/>
              </a:rPr>
              <a:t></a:t>
            </a:r>
            <a:r>
              <a:rPr lang="el-GR" altLang="zh-CN" sz="2066"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  </a:t>
            </a:r>
            <a:r>
              <a:rPr lang="fr-FR" altLang="zh-CN" sz="2066" dirty="0" smtClean="0">
                <a:solidFill>
                  <a:srgbClr val="003366"/>
                </a:solidFill>
                <a:latin typeface="Times New Roman" pitchFamily="18" charset="0"/>
                <a:cs typeface="Times New Roman" pitchFamily="18" charset="0"/>
              </a:rPr>
              <a:t>avec</a:t>
            </a:r>
          </a:p>
          <a:p>
            <a:r>
              <a:rPr lang="fr-FR" altLang="zh-CN" sz="2066" dirty="0" smtClean="0">
                <a:solidFill>
                  <a:srgbClr val="003366"/>
                </a:solidFill>
                <a:latin typeface="Times New Roman" pitchFamily="18" charset="0"/>
                <a:cs typeface="Times New Roman" pitchFamily="18" charset="0"/>
              </a:rPr>
              <a:t> </a:t>
            </a:r>
            <a:r>
              <a:rPr lang="fr-FR" altLang="zh-CN" sz="2066" dirty="0" smtClean="0">
                <a:solidFill>
                  <a:srgbClr val="003366"/>
                </a:solidFill>
                <a:latin typeface="Times New Roman" pitchFamily="18" charset="0"/>
                <a:cs typeface="Times New Roman" pitchFamily="18" charset="0"/>
                <a:sym typeface="Symbol"/>
              </a:rPr>
              <a:t></a:t>
            </a:r>
            <a:r>
              <a:rPr lang="fr-FR" altLang="zh-CN" sz="2066" dirty="0" smtClean="0">
                <a:solidFill>
                  <a:srgbClr val="003366"/>
                </a:solidFill>
                <a:latin typeface="Times New Roman" pitchFamily="18" charset="0"/>
                <a:cs typeface="Times New Roman" pitchFamily="18" charset="0"/>
              </a:rPr>
              <a:t>  réel. Le carré de la norme de ce vecteur est :</a:t>
            </a:r>
          </a:p>
          <a:p>
            <a:endParaRPr lang="fr-FR" altLang="zh-CN" sz="2066"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ahoma"/>
                <a:ea typeface="Tahoma"/>
                <a:cs typeface="Tahoma"/>
                <a:sym typeface="Symbol"/>
              </a:rPr>
              <a:t>‖</a:t>
            </a:r>
            <a:r>
              <a:rPr lang="fr-FR" altLang="zh-CN" sz="2066" dirty="0" smtClean="0">
                <a:solidFill>
                  <a:srgbClr val="003366"/>
                </a:solidFill>
                <a:latin typeface="Times New Roman" pitchFamily="18" charset="0"/>
                <a:cs typeface="Times New Roman" pitchFamily="18" charset="0"/>
                <a:sym typeface="Symbol"/>
              </a:rPr>
              <a:t> </a:t>
            </a:r>
            <a:r>
              <a:rPr lang="fr-FR" altLang="zh-CN" sz="2066" dirty="0" smtClean="0">
                <a:solidFill>
                  <a:srgbClr val="003366"/>
                </a:solidFill>
                <a:latin typeface="Times New Roman" pitchFamily="18" charset="0"/>
                <a:cs typeface="Times New Roman" pitchFamily="18" charset="0"/>
              </a:rPr>
              <a:t>(A’ + i </a:t>
            </a:r>
            <a:r>
              <a:rPr lang="fr-FR" altLang="zh-CN" sz="2066" dirty="0" smtClean="0">
                <a:solidFill>
                  <a:srgbClr val="003366"/>
                </a:solidFill>
                <a:latin typeface="Times New Roman" pitchFamily="18" charset="0"/>
                <a:cs typeface="Times New Roman" pitchFamily="18" charset="0"/>
                <a:sym typeface="Symbol"/>
              </a:rPr>
              <a:t></a:t>
            </a:r>
            <a:r>
              <a:rPr lang="fr-FR" altLang="zh-CN" sz="2066" dirty="0" smtClean="0">
                <a:solidFill>
                  <a:srgbClr val="003366"/>
                </a:solidFill>
                <a:latin typeface="Times New Roman" pitchFamily="18" charset="0"/>
                <a:cs typeface="Times New Roman" pitchFamily="18" charset="0"/>
              </a:rPr>
              <a:t>B’)</a:t>
            </a:r>
            <a:r>
              <a:rPr lang="fr-FR" altLang="zh-CN" sz="2066" dirty="0" smtClean="0">
                <a:solidFill>
                  <a:srgbClr val="003366"/>
                </a:solidFill>
                <a:latin typeface="Times New Roman" pitchFamily="18" charset="0"/>
                <a:cs typeface="Times New Roman" pitchFamily="18" charset="0"/>
                <a:sym typeface="Symbol"/>
              </a:rPr>
              <a:t></a:t>
            </a:r>
            <a:r>
              <a:rPr lang="el-GR" altLang="zh-CN" sz="2066"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a:t>
            </a:r>
            <a:r>
              <a:rPr lang="fr-FR" altLang="zh-CN" sz="2800" dirty="0" smtClean="0">
                <a:solidFill>
                  <a:srgbClr val="003366"/>
                </a:solidFill>
                <a:latin typeface="Times New Roman" pitchFamily="18" charset="0"/>
                <a:ea typeface="Tahoma"/>
                <a:cs typeface="Times New Roman" pitchFamily="18" charset="0"/>
                <a:sym typeface="Symbol"/>
              </a:rPr>
              <a:t>‖</a:t>
            </a:r>
            <a:r>
              <a:rPr lang="fr-FR" altLang="zh-CN" sz="2400" dirty="0" smtClean="0">
                <a:solidFill>
                  <a:srgbClr val="003366"/>
                </a:solidFill>
                <a:latin typeface="Times New Roman" pitchFamily="18" charset="0"/>
                <a:cs typeface="Times New Roman" pitchFamily="18" charset="0"/>
                <a:sym typeface="Symbol"/>
              </a:rPr>
              <a:t>  = &lt;</a:t>
            </a:r>
            <a:r>
              <a:rPr lang="el-GR" altLang="zh-CN" sz="2400" dirty="0" smtClean="0">
                <a:solidFill>
                  <a:srgbClr val="003366"/>
                </a:solidFill>
                <a:latin typeface="Times New Roman" pitchFamily="18" charset="0"/>
                <a:cs typeface="Times New Roman" pitchFamily="18" charset="0"/>
                <a:sym typeface="Symbol"/>
              </a:rPr>
              <a:t>Ψ</a:t>
            </a:r>
            <a:r>
              <a:rPr lang="fr-FR" altLang="zh-CN" sz="2400" dirty="0" smtClean="0">
                <a:solidFill>
                  <a:srgbClr val="003366"/>
                </a:solidFill>
                <a:latin typeface="Times New Roman" pitchFamily="18" charset="0"/>
                <a:cs typeface="Times New Roman" pitchFamily="18" charset="0"/>
                <a:sym typeface="Symbol"/>
              </a:rPr>
              <a:t>(</a:t>
            </a:r>
            <a:r>
              <a:rPr lang="fr-FR" altLang="zh-CN" sz="2000" dirty="0" smtClean="0">
                <a:solidFill>
                  <a:srgbClr val="003366"/>
                </a:solidFill>
                <a:latin typeface="Times New Roman" pitchFamily="18" charset="0"/>
                <a:cs typeface="Times New Roman" pitchFamily="18" charset="0"/>
              </a:rPr>
              <a:t>A’ - i </a:t>
            </a:r>
            <a:r>
              <a:rPr lang="fr-FR" altLang="zh-CN" sz="2000" dirty="0" smtClean="0">
                <a:solidFill>
                  <a:srgbClr val="003366"/>
                </a:solidFill>
                <a:latin typeface="Times New Roman" pitchFamily="18" charset="0"/>
                <a:cs typeface="Times New Roman" pitchFamily="18" charset="0"/>
                <a:sym typeface="Symbol"/>
              </a:rPr>
              <a:t></a:t>
            </a:r>
            <a:r>
              <a:rPr lang="fr-FR" altLang="zh-CN" sz="2000" dirty="0" smtClean="0">
                <a:solidFill>
                  <a:srgbClr val="003366"/>
                </a:solidFill>
                <a:latin typeface="Times New Roman" pitchFamily="18" charset="0"/>
                <a:cs typeface="Times New Roman" pitchFamily="18" charset="0"/>
              </a:rPr>
              <a:t>B’)</a:t>
            </a:r>
            <a:r>
              <a:rPr lang="fr-FR" altLang="zh-CN" sz="2000" dirty="0" smtClean="0">
                <a:solidFill>
                  <a:srgbClr val="003366"/>
                </a:solidFill>
                <a:latin typeface="Times New Roman" pitchFamily="18" charset="0"/>
                <a:cs typeface="Times New Roman" pitchFamily="18" charset="0"/>
                <a:sym typeface="Symbol"/>
              </a:rPr>
              <a:t> </a:t>
            </a:r>
            <a:r>
              <a:rPr lang="fr-FR" altLang="zh-CN" sz="2000" dirty="0" smtClean="0">
                <a:solidFill>
                  <a:srgbClr val="003366"/>
                </a:solidFill>
                <a:latin typeface="Times New Roman" pitchFamily="18" charset="0"/>
                <a:cs typeface="Times New Roman" pitchFamily="18" charset="0"/>
              </a:rPr>
              <a:t>(A’ + i </a:t>
            </a:r>
            <a:r>
              <a:rPr lang="fr-FR" altLang="zh-CN" sz="2000" dirty="0" smtClean="0">
                <a:solidFill>
                  <a:srgbClr val="003366"/>
                </a:solidFill>
                <a:latin typeface="Times New Roman" pitchFamily="18" charset="0"/>
                <a:cs typeface="Times New Roman" pitchFamily="18" charset="0"/>
                <a:sym typeface="Symbol"/>
              </a:rPr>
              <a:t></a:t>
            </a:r>
            <a:r>
              <a:rPr lang="fr-FR" altLang="zh-CN" sz="2000" dirty="0" smtClean="0">
                <a:solidFill>
                  <a:srgbClr val="003366"/>
                </a:solidFill>
                <a:latin typeface="Times New Roman" pitchFamily="18" charset="0"/>
                <a:cs typeface="Times New Roman" pitchFamily="18" charset="0"/>
              </a:rPr>
              <a:t>B’</a:t>
            </a:r>
            <a:r>
              <a:rPr lang="fr-FR" altLang="zh-CN" sz="2000" dirty="0" smtClean="0">
                <a:solidFill>
                  <a:srgbClr val="003366"/>
                </a:solidFill>
                <a:latin typeface="Times New Roman" pitchFamily="18" charset="0"/>
                <a:cs typeface="Times New Roman" pitchFamily="18" charset="0"/>
                <a:sym typeface="Symbol"/>
              </a:rPr>
              <a:t></a:t>
            </a:r>
            <a:r>
              <a:rPr lang="el-GR" altLang="zh-CN" sz="20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 </a:t>
            </a:r>
          </a:p>
          <a:p>
            <a:endParaRPr lang="fr-FR" altLang="zh-CN" sz="1200" dirty="0" smtClean="0">
              <a:solidFill>
                <a:srgbClr val="003366"/>
              </a:solidFill>
              <a:latin typeface="Times New Roman" pitchFamily="18" charset="0"/>
              <a:cs typeface="Times New Roman" pitchFamily="18" charset="0"/>
            </a:endParaRPr>
          </a:p>
          <a:p>
            <a:r>
              <a:rPr lang="fr-FR" altLang="zh-CN" sz="2400"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sym typeface="Symbol"/>
              </a:rPr>
              <a:t>  &lt;</a:t>
            </a:r>
            <a:r>
              <a:rPr lang="el-GR" altLang="zh-CN" sz="2000" dirty="0" smtClean="0">
                <a:solidFill>
                  <a:srgbClr val="003366"/>
                </a:solidFill>
                <a:latin typeface="Times New Roman" pitchFamily="18" charset="0"/>
                <a:cs typeface="Times New Roman" pitchFamily="18" charset="0"/>
                <a:sym typeface="Symbol"/>
              </a:rPr>
              <a:t>Ψ</a:t>
            </a:r>
            <a:r>
              <a:rPr lang="fr-FR" altLang="zh-CN" sz="2000" dirty="0" smtClean="0">
                <a:solidFill>
                  <a:srgbClr val="003366"/>
                </a:solidFill>
                <a:latin typeface="Times New Roman" pitchFamily="18" charset="0"/>
                <a:cs typeface="Times New Roman" pitchFamily="18" charset="0"/>
                <a:sym typeface="Symbol"/>
              </a:rPr>
              <a:t> </a:t>
            </a:r>
            <a:r>
              <a:rPr lang="fr-FR" altLang="zh-CN" sz="2000" dirty="0" smtClean="0">
                <a:solidFill>
                  <a:srgbClr val="003366"/>
                </a:solidFill>
                <a:latin typeface="Times New Roman" pitchFamily="18" charset="0"/>
                <a:cs typeface="Times New Roman" pitchFamily="18" charset="0"/>
              </a:rPr>
              <a:t>A’ </a:t>
            </a:r>
            <a:r>
              <a:rPr lang="fr-FR" altLang="zh-CN" sz="2000" dirty="0" smtClean="0">
                <a:solidFill>
                  <a:srgbClr val="003366"/>
                </a:solidFill>
                <a:latin typeface="Times New Roman" pitchFamily="18" charset="0"/>
                <a:cs typeface="Times New Roman" pitchFamily="18" charset="0"/>
                <a:sym typeface="Symbol"/>
              </a:rPr>
              <a:t></a:t>
            </a:r>
            <a:r>
              <a:rPr lang="fr-FR" altLang="zh-CN" sz="2000" dirty="0" smtClean="0">
                <a:solidFill>
                  <a:srgbClr val="003366"/>
                </a:solidFill>
                <a:latin typeface="Times New Roman" pitchFamily="18" charset="0"/>
                <a:cs typeface="Times New Roman" pitchFamily="18" charset="0"/>
              </a:rPr>
              <a:t> </a:t>
            </a:r>
            <a:r>
              <a:rPr lang="el-GR" altLang="zh-CN" sz="20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 </a:t>
            </a:r>
            <a:r>
              <a:rPr lang="fr-FR" altLang="zh-CN" sz="2000" dirty="0" smtClean="0">
                <a:solidFill>
                  <a:srgbClr val="003366"/>
                </a:solidFill>
                <a:latin typeface="Times New Roman" pitchFamily="18" charset="0"/>
                <a:cs typeface="Times New Roman" pitchFamily="18" charset="0"/>
                <a:sym typeface="Symbol"/>
              </a:rPr>
              <a:t> &lt;</a:t>
            </a:r>
            <a:r>
              <a:rPr lang="el-GR" altLang="zh-CN" sz="2000" dirty="0" smtClean="0">
                <a:solidFill>
                  <a:srgbClr val="003366"/>
                </a:solidFill>
                <a:latin typeface="Times New Roman" pitchFamily="18" charset="0"/>
                <a:cs typeface="Times New Roman" pitchFamily="18" charset="0"/>
                <a:sym typeface="Symbol"/>
              </a:rPr>
              <a:t>Ψ</a:t>
            </a:r>
            <a:r>
              <a:rPr lang="fr-FR" altLang="zh-CN" sz="2000" dirty="0" smtClean="0">
                <a:solidFill>
                  <a:srgbClr val="003366"/>
                </a:solidFill>
                <a:latin typeface="Times New Roman" pitchFamily="18" charset="0"/>
                <a:cs typeface="Times New Roman" pitchFamily="18" charset="0"/>
                <a:sym typeface="Symbol"/>
              </a:rPr>
              <a:t> B</a:t>
            </a:r>
            <a:r>
              <a:rPr lang="fr-FR" altLang="zh-CN" sz="2000"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sym typeface="Symbol"/>
              </a:rPr>
              <a:t></a:t>
            </a:r>
            <a:r>
              <a:rPr lang="fr-FR" altLang="zh-CN" sz="2000" dirty="0" smtClean="0">
                <a:solidFill>
                  <a:srgbClr val="003366"/>
                </a:solidFill>
                <a:latin typeface="Times New Roman" pitchFamily="18" charset="0"/>
                <a:cs typeface="Times New Roman" pitchFamily="18" charset="0"/>
              </a:rPr>
              <a:t> </a:t>
            </a:r>
            <a:r>
              <a:rPr lang="el-GR" altLang="zh-CN" sz="20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 + i</a:t>
            </a:r>
            <a:r>
              <a:rPr lang="fr-FR" altLang="zh-CN" sz="2066" dirty="0" smtClean="0">
                <a:solidFill>
                  <a:srgbClr val="003366"/>
                </a:solidFill>
                <a:latin typeface="Times New Roman" pitchFamily="18" charset="0"/>
                <a:cs typeface="Times New Roman" pitchFamily="18" charset="0"/>
              </a:rPr>
              <a:t> </a:t>
            </a:r>
            <a:r>
              <a:rPr lang="fr-FR" altLang="zh-CN" sz="2066" dirty="0" smtClean="0">
                <a:solidFill>
                  <a:srgbClr val="003366"/>
                </a:solidFill>
                <a:latin typeface="Times New Roman" pitchFamily="18" charset="0"/>
                <a:cs typeface="Times New Roman" pitchFamily="18" charset="0"/>
                <a:sym typeface="Symbol"/>
              </a:rPr>
              <a:t></a:t>
            </a:r>
            <a:r>
              <a:rPr lang="fr-FR" altLang="zh-CN" sz="2066"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sym typeface="Symbol"/>
              </a:rPr>
              <a:t>&lt;</a:t>
            </a:r>
            <a:r>
              <a:rPr lang="el-GR" altLang="zh-CN" sz="2000" dirty="0" smtClean="0">
                <a:solidFill>
                  <a:srgbClr val="003366"/>
                </a:solidFill>
                <a:latin typeface="Times New Roman" pitchFamily="18" charset="0"/>
                <a:cs typeface="Times New Roman" pitchFamily="18" charset="0"/>
                <a:sym typeface="Symbol"/>
              </a:rPr>
              <a:t>Ψ</a:t>
            </a:r>
            <a:r>
              <a:rPr lang="fr-FR" altLang="zh-CN" sz="2000" dirty="0" smtClean="0">
                <a:solidFill>
                  <a:srgbClr val="003366"/>
                </a:solidFill>
                <a:latin typeface="Times New Roman" pitchFamily="18" charset="0"/>
                <a:cs typeface="Times New Roman" pitchFamily="18" charset="0"/>
                <a:sym typeface="Symbol"/>
              </a:rPr>
              <a:t></a:t>
            </a:r>
            <a:r>
              <a:rPr lang="fr-FR" altLang="zh-CN" sz="2400" dirty="0" smtClean="0">
                <a:solidFill>
                  <a:srgbClr val="003366"/>
                </a:solidFill>
                <a:latin typeface="Tahoma"/>
                <a:ea typeface="Tahoma"/>
                <a:cs typeface="Tahoma"/>
                <a:sym typeface="Symbol"/>
              </a:rPr>
              <a:t>[ </a:t>
            </a:r>
            <a:r>
              <a:rPr lang="fr-FR" altLang="zh-CN" sz="2000" dirty="0" smtClean="0">
                <a:solidFill>
                  <a:srgbClr val="003366"/>
                </a:solidFill>
                <a:latin typeface="Tahoma"/>
                <a:ea typeface="Tahoma"/>
                <a:cs typeface="Tahoma"/>
                <a:sym typeface="Symbol"/>
              </a:rPr>
              <a:t>A’, B’]</a:t>
            </a:r>
            <a:r>
              <a:rPr lang="fr-FR" altLang="zh-CN" sz="2400" dirty="0" smtClean="0">
                <a:solidFill>
                  <a:srgbClr val="003366"/>
                </a:solidFill>
                <a:latin typeface="Times New Roman" pitchFamily="18" charset="0"/>
                <a:cs typeface="Times New Roman" pitchFamily="18" charset="0"/>
                <a:sym typeface="Symbol"/>
              </a:rPr>
              <a:t> </a:t>
            </a:r>
            <a:r>
              <a:rPr lang="fr-FR" altLang="zh-CN" sz="2000" dirty="0" smtClean="0">
                <a:solidFill>
                  <a:srgbClr val="003366"/>
                </a:solidFill>
                <a:latin typeface="Times New Roman" pitchFamily="18" charset="0"/>
                <a:cs typeface="Times New Roman" pitchFamily="18" charset="0"/>
                <a:sym typeface="Symbol"/>
              </a:rPr>
              <a:t></a:t>
            </a:r>
            <a:r>
              <a:rPr lang="el-GR" altLang="zh-CN" sz="20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a:t>
            </a:r>
          </a:p>
          <a:p>
            <a:r>
              <a:rPr lang="fr-FR" altLang="zh-CN" sz="2400" dirty="0" smtClean="0">
                <a:solidFill>
                  <a:srgbClr val="003366"/>
                </a:solidFill>
                <a:latin typeface="Times New Roman" pitchFamily="18" charset="0"/>
                <a:cs typeface="Times New Roman" pitchFamily="18" charset="0"/>
              </a:rPr>
              <a:t>                              =        </a:t>
            </a:r>
            <a:r>
              <a:rPr lang="fr-FR" altLang="zh-CN" sz="2000" dirty="0" smtClean="0">
                <a:solidFill>
                  <a:srgbClr val="003366"/>
                </a:solidFill>
                <a:latin typeface="Times New Roman" pitchFamily="18" charset="0"/>
                <a:cs typeface="Times New Roman" pitchFamily="18" charset="0"/>
              </a:rPr>
              <a:t>(</a:t>
            </a:r>
            <a:r>
              <a:rPr lang="fr-FR" altLang="zh-CN" sz="2000" dirty="0" smtClean="0">
                <a:solidFill>
                  <a:srgbClr val="003366"/>
                </a:solidFill>
                <a:latin typeface="Tahoma"/>
                <a:ea typeface="Tahoma"/>
                <a:cs typeface="Tahoma"/>
              </a:rPr>
              <a:t>∆</a:t>
            </a:r>
            <a:r>
              <a:rPr lang="fr-FR" altLang="zh-CN" sz="2000" dirty="0" smtClean="0">
                <a:solidFill>
                  <a:srgbClr val="003366"/>
                </a:solidFill>
                <a:latin typeface="Times New Roman" pitchFamily="18" charset="0"/>
                <a:cs typeface="Times New Roman" pitchFamily="18" charset="0"/>
              </a:rPr>
              <a:t>a)        +  </a:t>
            </a:r>
            <a:r>
              <a:rPr lang="fr-FR" altLang="zh-CN" sz="2000" dirty="0" smtClean="0">
                <a:solidFill>
                  <a:srgbClr val="003366"/>
                </a:solidFill>
                <a:latin typeface="Times New Roman" pitchFamily="18" charset="0"/>
                <a:cs typeface="Times New Roman" pitchFamily="18" charset="0"/>
                <a:sym typeface="Symbol"/>
              </a:rPr>
              <a:t></a:t>
            </a:r>
            <a:r>
              <a:rPr lang="fr-FR" altLang="zh-CN" sz="2000"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ahoma"/>
                <a:ea typeface="Tahoma"/>
                <a:cs typeface="Tahoma"/>
              </a:rPr>
              <a:t>∆</a:t>
            </a:r>
            <a:r>
              <a:rPr lang="fr-FR" altLang="zh-CN" sz="2000" dirty="0" smtClean="0">
                <a:solidFill>
                  <a:srgbClr val="003366"/>
                </a:solidFill>
                <a:latin typeface="Times New Roman" pitchFamily="18" charset="0"/>
                <a:cs typeface="Times New Roman" pitchFamily="18" charset="0"/>
              </a:rPr>
              <a:t>b)                  +</a:t>
            </a:r>
            <a:r>
              <a:rPr lang="fr-FR" altLang="zh-CN" sz="2400" dirty="0" smtClean="0">
                <a:solidFill>
                  <a:srgbClr val="003366"/>
                </a:solidFill>
                <a:latin typeface="Times New Roman" pitchFamily="18" charset="0"/>
                <a:cs typeface="Times New Roman" pitchFamily="18" charset="0"/>
              </a:rPr>
              <a:t> i</a:t>
            </a:r>
            <a:r>
              <a:rPr lang="fr-FR" altLang="zh-CN" sz="2066" dirty="0" smtClean="0">
                <a:solidFill>
                  <a:srgbClr val="003366"/>
                </a:solidFill>
                <a:latin typeface="Times New Roman" pitchFamily="18" charset="0"/>
                <a:cs typeface="Times New Roman" pitchFamily="18" charset="0"/>
              </a:rPr>
              <a:t> </a:t>
            </a:r>
            <a:r>
              <a:rPr lang="fr-FR" altLang="zh-CN" sz="2066" dirty="0" smtClean="0">
                <a:solidFill>
                  <a:srgbClr val="003366"/>
                </a:solidFill>
                <a:latin typeface="Times New Roman" pitchFamily="18" charset="0"/>
                <a:cs typeface="Times New Roman" pitchFamily="18" charset="0"/>
                <a:sym typeface="Symbol"/>
              </a:rPr>
              <a:t></a:t>
            </a:r>
            <a:r>
              <a:rPr lang="fr-FR" altLang="zh-CN" sz="2066"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sym typeface="Symbol"/>
              </a:rPr>
              <a:t>&lt;</a:t>
            </a:r>
            <a:r>
              <a:rPr lang="el-GR" altLang="zh-CN" sz="2000" dirty="0" smtClean="0">
                <a:solidFill>
                  <a:srgbClr val="003366"/>
                </a:solidFill>
                <a:latin typeface="Times New Roman" pitchFamily="18" charset="0"/>
                <a:cs typeface="Times New Roman" pitchFamily="18" charset="0"/>
                <a:sym typeface="Symbol"/>
              </a:rPr>
              <a:t>Ψ</a:t>
            </a:r>
            <a:r>
              <a:rPr lang="fr-FR" altLang="zh-CN" sz="2000" dirty="0" smtClean="0">
                <a:solidFill>
                  <a:srgbClr val="003366"/>
                </a:solidFill>
                <a:latin typeface="Times New Roman" pitchFamily="18" charset="0"/>
                <a:cs typeface="Times New Roman" pitchFamily="18" charset="0"/>
                <a:sym typeface="Symbol"/>
              </a:rPr>
              <a:t></a:t>
            </a:r>
            <a:r>
              <a:rPr lang="fr-FR" altLang="zh-CN" sz="2400" dirty="0" smtClean="0">
                <a:solidFill>
                  <a:srgbClr val="003366"/>
                </a:solidFill>
                <a:latin typeface="Tahoma"/>
                <a:ea typeface="Tahoma"/>
                <a:cs typeface="Tahoma"/>
                <a:sym typeface="Symbol"/>
              </a:rPr>
              <a:t>[ </a:t>
            </a:r>
            <a:r>
              <a:rPr lang="fr-FR" altLang="zh-CN" sz="2000" dirty="0" smtClean="0">
                <a:solidFill>
                  <a:srgbClr val="003366"/>
                </a:solidFill>
                <a:latin typeface="Tahoma"/>
                <a:ea typeface="Tahoma"/>
                <a:cs typeface="Tahoma"/>
                <a:sym typeface="Symbol"/>
              </a:rPr>
              <a:t>A’, B’]</a:t>
            </a:r>
            <a:r>
              <a:rPr lang="fr-FR" altLang="zh-CN" sz="2400" dirty="0" smtClean="0">
                <a:solidFill>
                  <a:srgbClr val="003366"/>
                </a:solidFill>
                <a:latin typeface="Times New Roman" pitchFamily="18" charset="0"/>
                <a:cs typeface="Times New Roman" pitchFamily="18" charset="0"/>
                <a:sym typeface="Symbol"/>
              </a:rPr>
              <a:t> </a:t>
            </a:r>
            <a:r>
              <a:rPr lang="fr-FR" altLang="zh-CN" sz="2000" dirty="0" smtClean="0">
                <a:solidFill>
                  <a:srgbClr val="003366"/>
                </a:solidFill>
                <a:latin typeface="Times New Roman" pitchFamily="18" charset="0"/>
                <a:cs typeface="Times New Roman" pitchFamily="18" charset="0"/>
                <a:sym typeface="Symbol"/>
              </a:rPr>
              <a:t></a:t>
            </a:r>
            <a:r>
              <a:rPr lang="el-GR" altLang="zh-CN" sz="20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a:t>
            </a:r>
          </a:p>
          <a:p>
            <a:endParaRPr lang="fr-FR" altLang="zh-CN" sz="2000" dirty="0" smtClean="0">
              <a:solidFill>
                <a:srgbClr val="003366"/>
              </a:solidFill>
              <a:latin typeface="Times New Roman" pitchFamily="18" charset="0"/>
              <a:cs typeface="Times New Roman" pitchFamily="18" charset="0"/>
            </a:endParaRPr>
          </a:p>
          <a:p>
            <a:pPr algn="just"/>
            <a:r>
              <a:rPr lang="fr-FR" altLang="zh-CN" sz="2066" dirty="0" smtClean="0">
                <a:solidFill>
                  <a:srgbClr val="003366"/>
                </a:solidFill>
                <a:latin typeface="Times New Roman" pitchFamily="18" charset="0"/>
                <a:cs typeface="Times New Roman" pitchFamily="18" charset="0"/>
              </a:rPr>
              <a:t>Puisque  A’ et B’  sont hermitiens, l’opérateur  i</a:t>
            </a:r>
            <a:r>
              <a:rPr lang="fr-FR" altLang="zh-CN" sz="2400" dirty="0" smtClean="0">
                <a:solidFill>
                  <a:srgbClr val="003366"/>
                </a:solidFill>
                <a:latin typeface="Tahoma"/>
                <a:ea typeface="Tahoma"/>
                <a:cs typeface="Tahoma"/>
                <a:sym typeface="Symbol"/>
              </a:rPr>
              <a:t>[ </a:t>
            </a:r>
            <a:r>
              <a:rPr lang="fr-FR" altLang="zh-CN" sz="2000" dirty="0" smtClean="0">
                <a:solidFill>
                  <a:srgbClr val="003366"/>
                </a:solidFill>
                <a:latin typeface="Tahoma"/>
                <a:ea typeface="Tahoma"/>
                <a:cs typeface="Tahoma"/>
                <a:sym typeface="Symbol"/>
              </a:rPr>
              <a:t>A’, B’]</a:t>
            </a:r>
            <a:r>
              <a:rPr lang="fr-FR" altLang="zh-CN" sz="2400" dirty="0" smtClean="0">
                <a:solidFill>
                  <a:srgbClr val="003366"/>
                </a:solidFill>
                <a:latin typeface="Times New Roman" pitchFamily="18" charset="0"/>
                <a:cs typeface="Times New Roman" pitchFamily="18" charset="0"/>
                <a:sym typeface="Symbol"/>
              </a:rPr>
              <a:t> </a:t>
            </a:r>
            <a:r>
              <a:rPr lang="fr-FR" altLang="zh-CN" sz="2066" dirty="0" smtClean="0">
                <a:solidFill>
                  <a:srgbClr val="003366"/>
                </a:solidFill>
                <a:latin typeface="Times New Roman" pitchFamily="18" charset="0"/>
                <a:cs typeface="Times New Roman" pitchFamily="18" charset="0"/>
                <a:sym typeface="Symbol"/>
              </a:rPr>
              <a:t>l’est aussi, le dernier terme est donc réel.  </a:t>
            </a:r>
            <a:r>
              <a:rPr lang="fr-FR" altLang="zh-CN" sz="2066" dirty="0" smtClean="0">
                <a:solidFill>
                  <a:srgbClr val="003366"/>
                </a:solidFill>
                <a:latin typeface="Times New Roman" pitchFamily="18" charset="0"/>
                <a:cs typeface="Times New Roman" pitchFamily="18" charset="0"/>
              </a:rPr>
              <a:t>L’expression ci-dessus étant le carré de la norme d’un vecteur, doit  être  positive quel que soit </a:t>
            </a:r>
            <a:r>
              <a:rPr lang="fr-FR" altLang="zh-CN" sz="2066" dirty="0" smtClean="0">
                <a:solidFill>
                  <a:srgbClr val="003366"/>
                </a:solidFill>
                <a:latin typeface="Times New Roman" pitchFamily="18" charset="0"/>
                <a:cs typeface="Times New Roman" pitchFamily="18" charset="0"/>
                <a:sym typeface="Symbol"/>
              </a:rPr>
              <a:t>; </a:t>
            </a:r>
            <a:r>
              <a:rPr lang="fr-FR" altLang="zh-CN" sz="2066" dirty="0" smtClean="0">
                <a:solidFill>
                  <a:srgbClr val="003366"/>
                </a:solidFill>
                <a:latin typeface="Times New Roman" pitchFamily="18" charset="0"/>
                <a:cs typeface="Times New Roman" pitchFamily="18" charset="0"/>
              </a:rPr>
              <a:t>le discriminant du trinôme en </a:t>
            </a:r>
            <a:r>
              <a:rPr lang="fr-FR" altLang="zh-CN" sz="2066" dirty="0" smtClean="0">
                <a:solidFill>
                  <a:srgbClr val="003366"/>
                </a:solidFill>
                <a:latin typeface="Times New Roman" pitchFamily="18" charset="0"/>
                <a:cs typeface="Times New Roman" pitchFamily="18" charset="0"/>
                <a:sym typeface="Symbol"/>
              </a:rPr>
              <a:t> doit être négatif (</a:t>
            </a:r>
            <a:r>
              <a:rPr lang="fr-FR" altLang="zh-CN" sz="2066" u="sng" dirty="0" smtClean="0">
                <a:solidFill>
                  <a:srgbClr val="003366"/>
                </a:solidFill>
                <a:latin typeface="Times New Roman" pitchFamily="18" charset="0"/>
                <a:cs typeface="Times New Roman" pitchFamily="18" charset="0"/>
                <a:sym typeface="Symbol"/>
              </a:rPr>
              <a:t>inégalité de Schwarz)</a:t>
            </a:r>
            <a:r>
              <a:rPr lang="fr-FR" altLang="zh-CN" sz="2066" dirty="0" smtClean="0">
                <a:solidFill>
                  <a:srgbClr val="003366"/>
                </a:solidFill>
                <a:latin typeface="Times New Roman" pitchFamily="18" charset="0"/>
                <a:cs typeface="Times New Roman" pitchFamily="18" charset="0"/>
                <a:sym typeface="Symbol"/>
              </a:rPr>
              <a:t>,  d’où :</a:t>
            </a:r>
            <a:endParaRPr lang="fr-FR" altLang="zh-CN" sz="2066" dirty="0" smtClean="0">
              <a:solidFill>
                <a:srgbClr val="003366"/>
              </a:solidFill>
              <a:latin typeface="Times New Roman" pitchFamily="18" charset="0"/>
              <a:cs typeface="Times New Roman" pitchFamily="18" charset="0"/>
            </a:endParaRPr>
          </a:p>
          <a:p>
            <a:endParaRPr lang="fr-FR" altLang="zh-CN" sz="2066" dirty="0" smtClean="0">
              <a:solidFill>
                <a:srgbClr val="003366"/>
              </a:solidFill>
              <a:latin typeface="Times New Roman" pitchFamily="18" charset="0"/>
              <a:cs typeface="Times New Roman" pitchFamily="18" charset="0"/>
            </a:endParaRPr>
          </a:p>
          <a:p>
            <a:r>
              <a:rPr lang="fr-FR" altLang="zh-CN" sz="2066"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ahoma"/>
                <a:ea typeface="Tahoma"/>
                <a:cs typeface="Tahoma"/>
              </a:rPr>
              <a:t>∆</a:t>
            </a:r>
            <a:r>
              <a:rPr lang="fr-FR" altLang="zh-CN" sz="2000" dirty="0" smtClean="0">
                <a:solidFill>
                  <a:srgbClr val="003366"/>
                </a:solidFill>
                <a:latin typeface="Times New Roman" pitchFamily="18" charset="0"/>
                <a:cs typeface="Times New Roman" pitchFamily="18" charset="0"/>
              </a:rPr>
              <a:t>a</a:t>
            </a:r>
            <a:r>
              <a:rPr lang="fr-FR" altLang="zh-CN" sz="2000" dirty="0" smtClean="0">
                <a:solidFill>
                  <a:srgbClr val="003366"/>
                </a:solidFill>
                <a:latin typeface="Tahoma"/>
                <a:ea typeface="Tahoma"/>
                <a:cs typeface="Tahoma"/>
              </a:rPr>
              <a:t> ∆</a:t>
            </a:r>
            <a:r>
              <a:rPr lang="fr-FR" altLang="zh-CN" sz="2000" dirty="0" smtClean="0">
                <a:solidFill>
                  <a:srgbClr val="003366"/>
                </a:solidFill>
                <a:latin typeface="Times New Roman" pitchFamily="18" charset="0"/>
                <a:cs typeface="Times New Roman" pitchFamily="18" charset="0"/>
              </a:rPr>
              <a:t>b        (1/2</a:t>
            </a:r>
            <a:r>
              <a:rPr lang="fr-FR" altLang="zh-CN" dirty="0" smtClean="0">
                <a:solidFill>
                  <a:srgbClr val="003366"/>
                </a:solidFill>
                <a:latin typeface="Times New Roman" pitchFamily="18" charset="0"/>
                <a:cs typeface="Times New Roman" pitchFamily="18" charset="0"/>
              </a:rPr>
              <a:t>)</a:t>
            </a:r>
            <a:r>
              <a:rPr lang="fr-FR" altLang="zh-CN" dirty="0" smtClean="0">
                <a:solidFill>
                  <a:srgbClr val="003366"/>
                </a:solidFill>
                <a:latin typeface="Times New Roman" pitchFamily="18" charset="0"/>
                <a:cs typeface="Times New Roman" pitchFamily="18" charset="0"/>
                <a:sym typeface="Symbol"/>
              </a:rPr>
              <a:t></a:t>
            </a:r>
            <a:r>
              <a:rPr lang="fr-FR" altLang="zh-CN" dirty="0" smtClean="0">
                <a:solidFill>
                  <a:srgbClr val="003366"/>
                </a:solidFill>
                <a:latin typeface="Times New Roman" pitchFamily="18" charset="0"/>
                <a:cs typeface="Times New Roman" pitchFamily="18" charset="0"/>
              </a:rPr>
              <a:t> </a:t>
            </a:r>
            <a:r>
              <a:rPr lang="fr-FR" altLang="zh-CN" sz="2000" dirty="0" smtClean="0">
                <a:solidFill>
                  <a:srgbClr val="003366"/>
                </a:solidFill>
                <a:latin typeface="Times New Roman" pitchFamily="18" charset="0"/>
                <a:cs typeface="Times New Roman" pitchFamily="18" charset="0"/>
                <a:sym typeface="Symbol"/>
              </a:rPr>
              <a:t>&lt;</a:t>
            </a:r>
            <a:r>
              <a:rPr lang="el-GR" altLang="zh-CN" sz="2000" dirty="0" smtClean="0">
                <a:solidFill>
                  <a:srgbClr val="003366"/>
                </a:solidFill>
                <a:latin typeface="Times New Roman" pitchFamily="18" charset="0"/>
                <a:cs typeface="Times New Roman" pitchFamily="18" charset="0"/>
                <a:sym typeface="Symbol"/>
              </a:rPr>
              <a:t>Ψ</a:t>
            </a:r>
            <a:r>
              <a:rPr lang="fr-FR" altLang="zh-CN" sz="2000" dirty="0" smtClean="0">
                <a:solidFill>
                  <a:srgbClr val="003366"/>
                </a:solidFill>
                <a:latin typeface="Times New Roman" pitchFamily="18" charset="0"/>
                <a:cs typeface="Times New Roman" pitchFamily="18" charset="0"/>
                <a:sym typeface="Symbol"/>
              </a:rPr>
              <a:t></a:t>
            </a:r>
            <a:r>
              <a:rPr lang="fr-FR" altLang="zh-CN" sz="2400" dirty="0" smtClean="0">
                <a:solidFill>
                  <a:srgbClr val="003366"/>
                </a:solidFill>
                <a:latin typeface="Tahoma"/>
                <a:ea typeface="Tahoma"/>
                <a:cs typeface="Tahoma"/>
                <a:sym typeface="Symbol"/>
              </a:rPr>
              <a:t>[ </a:t>
            </a:r>
            <a:r>
              <a:rPr lang="fr-FR" altLang="zh-CN" sz="2000" dirty="0" smtClean="0">
                <a:solidFill>
                  <a:srgbClr val="003366"/>
                </a:solidFill>
                <a:latin typeface="Tahoma"/>
                <a:ea typeface="Tahoma"/>
                <a:cs typeface="Tahoma"/>
                <a:sym typeface="Symbol"/>
              </a:rPr>
              <a:t>A , B ]</a:t>
            </a:r>
            <a:r>
              <a:rPr lang="fr-FR" altLang="zh-CN" sz="2400" dirty="0" smtClean="0">
                <a:solidFill>
                  <a:srgbClr val="003366"/>
                </a:solidFill>
                <a:latin typeface="Times New Roman" pitchFamily="18" charset="0"/>
                <a:cs typeface="Times New Roman" pitchFamily="18" charset="0"/>
                <a:sym typeface="Symbol"/>
              </a:rPr>
              <a:t> </a:t>
            </a:r>
            <a:r>
              <a:rPr lang="fr-FR" altLang="zh-CN" sz="2000" dirty="0" smtClean="0">
                <a:solidFill>
                  <a:srgbClr val="003366"/>
                </a:solidFill>
                <a:latin typeface="Times New Roman" pitchFamily="18" charset="0"/>
                <a:cs typeface="Times New Roman" pitchFamily="18" charset="0"/>
                <a:sym typeface="Symbol"/>
              </a:rPr>
              <a:t></a:t>
            </a:r>
            <a:r>
              <a:rPr lang="el-GR" altLang="zh-CN" sz="2000" dirty="0" smtClean="0">
                <a:solidFill>
                  <a:srgbClr val="003366"/>
                </a:solidFill>
                <a:latin typeface="Times New Roman" pitchFamily="18" charset="0"/>
                <a:cs typeface="Times New Roman" pitchFamily="18" charset="0"/>
              </a:rPr>
              <a:t>Ψ</a:t>
            </a:r>
            <a:r>
              <a:rPr lang="fr-FR" altLang="zh-CN" sz="2400" dirty="0" smtClean="0">
                <a:solidFill>
                  <a:srgbClr val="003366"/>
                </a:solidFill>
                <a:latin typeface="Times New Roman" pitchFamily="18" charset="0"/>
                <a:cs typeface="Times New Roman" pitchFamily="18" charset="0"/>
              </a:rPr>
              <a:t>&gt;</a:t>
            </a:r>
            <a:r>
              <a:rPr lang="fr-FR" altLang="zh-CN" sz="2400" dirty="0" smtClean="0">
                <a:solidFill>
                  <a:srgbClr val="003366"/>
                </a:solidFill>
                <a:latin typeface="Times New Roman" pitchFamily="18" charset="0"/>
                <a:cs typeface="Times New Roman" pitchFamily="18" charset="0"/>
                <a:sym typeface="Symbol"/>
              </a:rPr>
              <a:t> </a:t>
            </a:r>
            <a:r>
              <a:rPr lang="fr-FR" altLang="zh-CN" sz="2066" dirty="0" smtClean="0">
                <a:solidFill>
                  <a:srgbClr val="003366"/>
                </a:solidFill>
                <a:latin typeface="Times New Roman" pitchFamily="18" charset="0"/>
                <a:cs typeface="Times New Roman" pitchFamily="18" charset="0"/>
                <a:sym typeface="Symbol"/>
              </a:rPr>
              <a:t>puisque </a:t>
            </a:r>
            <a:r>
              <a:rPr lang="fr-FR" altLang="zh-CN" sz="2400" dirty="0" smtClean="0">
                <a:solidFill>
                  <a:srgbClr val="003366"/>
                </a:solidFill>
                <a:latin typeface="Tahoma"/>
                <a:ea typeface="Tahoma"/>
                <a:cs typeface="Tahoma"/>
                <a:sym typeface="Symbol"/>
              </a:rPr>
              <a:t>[ </a:t>
            </a:r>
            <a:r>
              <a:rPr lang="fr-FR" altLang="zh-CN" sz="2000" dirty="0" smtClean="0">
                <a:solidFill>
                  <a:srgbClr val="003366"/>
                </a:solidFill>
                <a:latin typeface="Tahoma"/>
                <a:ea typeface="Tahoma"/>
                <a:cs typeface="Tahoma"/>
                <a:sym typeface="Symbol"/>
              </a:rPr>
              <a:t>A ,B ]=</a:t>
            </a:r>
            <a:r>
              <a:rPr lang="fr-FR" altLang="zh-CN" sz="2400" dirty="0" smtClean="0">
                <a:solidFill>
                  <a:srgbClr val="003366"/>
                </a:solidFill>
                <a:latin typeface="Tahoma"/>
                <a:ea typeface="Tahoma"/>
                <a:cs typeface="Tahoma"/>
                <a:sym typeface="Symbol"/>
              </a:rPr>
              <a:t>[ </a:t>
            </a:r>
            <a:r>
              <a:rPr lang="fr-FR" altLang="zh-CN" sz="2000" dirty="0" smtClean="0">
                <a:solidFill>
                  <a:srgbClr val="003366"/>
                </a:solidFill>
                <a:latin typeface="Tahoma"/>
                <a:ea typeface="Tahoma"/>
                <a:cs typeface="Tahoma"/>
                <a:sym typeface="Symbol"/>
              </a:rPr>
              <a:t>A’ , B’ ]</a:t>
            </a:r>
          </a:p>
          <a:p>
            <a:endParaRPr lang="fr-FR" altLang="zh-CN" sz="2000" dirty="0" smtClean="0">
              <a:solidFill>
                <a:srgbClr val="003366"/>
              </a:solidFill>
              <a:latin typeface="Tahoma"/>
              <a:ea typeface="Tahoma"/>
              <a:cs typeface="Tahoma"/>
              <a:sym typeface="Symbol"/>
            </a:endParaRPr>
          </a:p>
          <a:p>
            <a:r>
              <a:rPr lang="fr-FR" altLang="zh-CN" sz="2066" dirty="0" smtClean="0">
                <a:solidFill>
                  <a:srgbClr val="C00000"/>
                </a:solidFill>
                <a:latin typeface="Times New Roman" pitchFamily="18" charset="0"/>
                <a:cs typeface="Times New Roman" pitchFamily="18" charset="0"/>
                <a:sym typeface="Symbol"/>
              </a:rPr>
              <a:t>Pour les grandeurs  x et Px, le commutateur vaut  </a:t>
            </a:r>
            <a:r>
              <a:rPr lang="fr-FR" altLang="zh-CN" sz="2400" dirty="0" smtClean="0">
                <a:solidFill>
                  <a:srgbClr val="C00000"/>
                </a:solidFill>
                <a:latin typeface="Times New Roman" pitchFamily="18" charset="0"/>
                <a:cs typeface="Times New Roman" pitchFamily="18" charset="0"/>
              </a:rPr>
              <a:t>i</a:t>
            </a:r>
            <a:r>
              <a:rPr lang="en-US" altLang="zh-CN" sz="2400" i="1" dirty="0" smtClean="0">
                <a:solidFill>
                  <a:srgbClr val="C00000"/>
                </a:solidFill>
                <a:latin typeface="Times New Roman" pitchFamily="18" charset="0"/>
                <a:cs typeface="Times New Roman" pitchFamily="18" charset="0"/>
              </a:rPr>
              <a:t> </a:t>
            </a:r>
            <a:r>
              <a:rPr lang="en-US" altLang="zh-CN" sz="2000" i="1" dirty="0" smtClean="0">
                <a:solidFill>
                  <a:srgbClr val="C00000"/>
                </a:solidFill>
                <a:latin typeface="Times New Roman" pitchFamily="18" charset="0"/>
                <a:cs typeface="Times New Roman" pitchFamily="18" charset="0"/>
              </a:rPr>
              <a:t>ħ </a:t>
            </a:r>
            <a:r>
              <a:rPr lang="fr-FR" altLang="zh-CN" sz="2066" dirty="0" smtClean="0">
                <a:solidFill>
                  <a:srgbClr val="C00000"/>
                </a:solidFill>
                <a:latin typeface="Times New Roman" pitchFamily="18" charset="0"/>
                <a:cs typeface="Times New Roman" pitchFamily="18" charset="0"/>
                <a:sym typeface="Symbol"/>
              </a:rPr>
              <a:t>et l’on retrouve bien : </a:t>
            </a:r>
          </a:p>
          <a:p>
            <a:endParaRPr lang="fr-FR" altLang="zh-CN" sz="2066" dirty="0" smtClean="0">
              <a:solidFill>
                <a:srgbClr val="003366"/>
              </a:solidFill>
              <a:latin typeface="Times New Roman" pitchFamily="18" charset="0"/>
              <a:cs typeface="Times New Roman" pitchFamily="18" charset="0"/>
              <a:sym typeface="Symbol"/>
            </a:endParaRPr>
          </a:p>
          <a:p>
            <a:r>
              <a:rPr lang="fr-FR" altLang="zh-CN" sz="2066" dirty="0" smtClean="0">
                <a:solidFill>
                  <a:srgbClr val="FF0000"/>
                </a:solidFill>
                <a:latin typeface="Times New Roman" pitchFamily="18" charset="0"/>
                <a:cs typeface="Times New Roman" pitchFamily="18" charset="0"/>
                <a:sym typeface="Symbol"/>
              </a:rPr>
              <a:t>                            </a:t>
            </a:r>
            <a:r>
              <a:rPr lang="fr-FR" altLang="zh-CN" sz="2000" dirty="0" smtClean="0">
                <a:solidFill>
                  <a:srgbClr val="FF0000"/>
                </a:solidFill>
                <a:latin typeface="Tahoma"/>
                <a:ea typeface="Tahoma"/>
                <a:cs typeface="Tahoma"/>
              </a:rPr>
              <a:t>∆</a:t>
            </a:r>
            <a:r>
              <a:rPr lang="fr-FR" altLang="zh-CN" sz="2000" dirty="0" smtClean="0">
                <a:solidFill>
                  <a:srgbClr val="FF0000"/>
                </a:solidFill>
                <a:latin typeface="Times New Roman" pitchFamily="18" charset="0"/>
                <a:ea typeface="Tahoma"/>
                <a:cs typeface="Times New Roman" pitchFamily="18" charset="0"/>
              </a:rPr>
              <a:t>x</a:t>
            </a:r>
            <a:r>
              <a:rPr lang="fr-FR" altLang="zh-CN" sz="2000" dirty="0" smtClean="0">
                <a:solidFill>
                  <a:srgbClr val="FF0000"/>
                </a:solidFill>
                <a:latin typeface="Tahoma"/>
                <a:ea typeface="Tahoma"/>
                <a:cs typeface="Tahoma"/>
              </a:rPr>
              <a:t> ∆</a:t>
            </a:r>
            <a:r>
              <a:rPr lang="fr-FR" altLang="zh-CN" sz="2000" dirty="0" smtClean="0">
                <a:solidFill>
                  <a:srgbClr val="FF0000"/>
                </a:solidFill>
                <a:latin typeface="Times New Roman" pitchFamily="18" charset="0"/>
                <a:ea typeface="Tahoma"/>
                <a:cs typeface="Times New Roman" pitchFamily="18" charset="0"/>
              </a:rPr>
              <a:t>p</a:t>
            </a:r>
            <a:r>
              <a:rPr lang="fr-FR" altLang="zh-CN" dirty="0" smtClean="0">
                <a:solidFill>
                  <a:srgbClr val="FF0000"/>
                </a:solidFill>
                <a:latin typeface="Times New Roman" pitchFamily="18" charset="0"/>
                <a:ea typeface="Tahoma"/>
                <a:cs typeface="Times New Roman" pitchFamily="18" charset="0"/>
              </a:rPr>
              <a:t>x        </a:t>
            </a:r>
            <a:r>
              <a:rPr lang="en-US" altLang="zh-CN" sz="2000" i="1" dirty="0" smtClean="0">
                <a:solidFill>
                  <a:srgbClr val="FF0000"/>
                </a:solidFill>
                <a:latin typeface="Times New Roman" pitchFamily="18" charset="0"/>
                <a:cs typeface="Times New Roman" pitchFamily="18" charset="0"/>
              </a:rPr>
              <a:t>ħ</a:t>
            </a:r>
            <a:r>
              <a:rPr lang="en-US" altLang="zh-CN" sz="2000" dirty="0" smtClean="0">
                <a:solidFill>
                  <a:srgbClr val="FF0000"/>
                </a:solidFill>
                <a:latin typeface="Times New Roman" pitchFamily="18" charset="0"/>
                <a:cs typeface="Times New Roman" pitchFamily="18" charset="0"/>
              </a:rPr>
              <a:t> /2</a:t>
            </a:r>
            <a:endParaRPr lang="fr-FR" altLang="zh-CN" sz="2066" dirty="0" smtClean="0">
              <a:solidFill>
                <a:srgbClr val="FF0000"/>
              </a:solidFill>
              <a:latin typeface="Times New Roman" pitchFamily="18" charset="0"/>
              <a:cs typeface="Times New Roman" pitchFamily="18" charset="0"/>
              <a:sym typeface="Symbol"/>
            </a:endParaRPr>
          </a:p>
        </p:txBody>
      </p:sp>
      <p:sp>
        <p:nvSpPr>
          <p:cNvPr id="5" name="Rectangle 4"/>
          <p:cNvSpPr/>
          <p:nvPr/>
        </p:nvSpPr>
        <p:spPr>
          <a:xfrm>
            <a:off x="6238518" y="28572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6" name="Rectangle 5"/>
          <p:cNvSpPr/>
          <p:nvPr/>
        </p:nvSpPr>
        <p:spPr>
          <a:xfrm>
            <a:off x="7024336" y="28572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7" name="Rectangle 6"/>
          <p:cNvSpPr/>
          <p:nvPr/>
        </p:nvSpPr>
        <p:spPr>
          <a:xfrm>
            <a:off x="2284478" y="1233058"/>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8" name="Rectangle 7"/>
          <p:cNvSpPr/>
          <p:nvPr/>
        </p:nvSpPr>
        <p:spPr>
          <a:xfrm>
            <a:off x="3857620" y="130449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9" name="Rectangle 8"/>
          <p:cNvSpPr/>
          <p:nvPr/>
        </p:nvSpPr>
        <p:spPr>
          <a:xfrm>
            <a:off x="3166684" y="130449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0" name="Rectangle 9"/>
          <p:cNvSpPr/>
          <p:nvPr/>
        </p:nvSpPr>
        <p:spPr>
          <a:xfrm>
            <a:off x="1285852" y="130449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1" name="Rectangle 10"/>
          <p:cNvSpPr/>
          <p:nvPr/>
        </p:nvSpPr>
        <p:spPr>
          <a:xfrm>
            <a:off x="500034" y="130449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2" name="Rectangle 11"/>
          <p:cNvSpPr/>
          <p:nvPr/>
        </p:nvSpPr>
        <p:spPr>
          <a:xfrm>
            <a:off x="5214942" y="187600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3" name="Rectangle 12"/>
          <p:cNvSpPr/>
          <p:nvPr/>
        </p:nvSpPr>
        <p:spPr>
          <a:xfrm>
            <a:off x="3357554" y="192880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4" name="Rectangle 13"/>
          <p:cNvSpPr/>
          <p:nvPr/>
        </p:nvSpPr>
        <p:spPr>
          <a:xfrm>
            <a:off x="5309824" y="128586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5" name="Rectangle 14"/>
          <p:cNvSpPr/>
          <p:nvPr/>
        </p:nvSpPr>
        <p:spPr>
          <a:xfrm>
            <a:off x="4572000" y="128586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6" name="Rectangle 15"/>
          <p:cNvSpPr/>
          <p:nvPr/>
        </p:nvSpPr>
        <p:spPr>
          <a:xfrm>
            <a:off x="7881592" y="185736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7" name="Rectangle 16"/>
          <p:cNvSpPr/>
          <p:nvPr/>
        </p:nvSpPr>
        <p:spPr>
          <a:xfrm>
            <a:off x="7572396" y="185736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8" name="Rectangle 17"/>
          <p:cNvSpPr/>
          <p:nvPr/>
        </p:nvSpPr>
        <p:spPr>
          <a:xfrm>
            <a:off x="3498924" y="1804562"/>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19" name="Rectangle 18"/>
          <p:cNvSpPr/>
          <p:nvPr/>
        </p:nvSpPr>
        <p:spPr>
          <a:xfrm>
            <a:off x="5356312" y="1804562"/>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20" name="Rectangle 19"/>
          <p:cNvSpPr/>
          <p:nvPr/>
        </p:nvSpPr>
        <p:spPr>
          <a:xfrm>
            <a:off x="4570494" y="1876000"/>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21" name="Rectangle 20"/>
          <p:cNvSpPr/>
          <p:nvPr/>
        </p:nvSpPr>
        <p:spPr>
          <a:xfrm>
            <a:off x="3713238" y="2285992"/>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22" name="Rectangle 21"/>
          <p:cNvSpPr/>
          <p:nvPr/>
        </p:nvSpPr>
        <p:spPr>
          <a:xfrm>
            <a:off x="5141998" y="2304628"/>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
        <p:nvSpPr>
          <p:cNvPr id="23" name="Rectangle 22"/>
          <p:cNvSpPr/>
          <p:nvPr/>
        </p:nvSpPr>
        <p:spPr>
          <a:xfrm>
            <a:off x="7572396" y="229835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4" name="Rectangle 23"/>
          <p:cNvSpPr/>
          <p:nvPr/>
        </p:nvSpPr>
        <p:spPr>
          <a:xfrm>
            <a:off x="7929586" y="229835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5" name="Rectangle 24"/>
          <p:cNvSpPr/>
          <p:nvPr/>
        </p:nvSpPr>
        <p:spPr>
          <a:xfrm>
            <a:off x="1714480" y="294757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6" name="Rectangle 25"/>
          <p:cNvSpPr/>
          <p:nvPr/>
        </p:nvSpPr>
        <p:spPr>
          <a:xfrm>
            <a:off x="1214414" y="294757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7" name="Rectangle 26"/>
          <p:cNvSpPr/>
          <p:nvPr/>
        </p:nvSpPr>
        <p:spPr>
          <a:xfrm>
            <a:off x="5738452" y="292893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8" name="Rectangle 27"/>
          <p:cNvSpPr/>
          <p:nvPr/>
        </p:nvSpPr>
        <p:spPr>
          <a:xfrm>
            <a:off x="5452700" y="292893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89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897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6050" y="4643446"/>
            <a:ext cx="240032" cy="428628"/>
          </a:xfrm>
          <a:prstGeom prst="rect">
            <a:avLst/>
          </a:prstGeom>
          <a:noFill/>
        </p:spPr>
      </p:pic>
      <p:sp>
        <p:nvSpPr>
          <p:cNvPr id="289795"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4"/>
          <p:cNvSpPr/>
          <p:nvPr/>
        </p:nvSpPr>
        <p:spPr>
          <a:xfrm>
            <a:off x="4429124" y="457200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36" name="Rectangle 35"/>
          <p:cNvSpPr/>
          <p:nvPr/>
        </p:nvSpPr>
        <p:spPr>
          <a:xfrm>
            <a:off x="4857752" y="457200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37" name="Rectangle 36"/>
          <p:cNvSpPr/>
          <p:nvPr/>
        </p:nvSpPr>
        <p:spPr>
          <a:xfrm>
            <a:off x="7143768" y="457200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38" name="Rectangle 37"/>
          <p:cNvSpPr/>
          <p:nvPr/>
        </p:nvSpPr>
        <p:spPr>
          <a:xfrm>
            <a:off x="8238782" y="457200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39" name="Rectangle 38"/>
          <p:cNvSpPr/>
          <p:nvPr/>
        </p:nvSpPr>
        <p:spPr>
          <a:xfrm>
            <a:off x="7500958" y="457200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40" name="Rectangle 39"/>
          <p:cNvSpPr/>
          <p:nvPr/>
        </p:nvSpPr>
        <p:spPr>
          <a:xfrm>
            <a:off x="8643966" y="457200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897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8979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00396" y="6000768"/>
            <a:ext cx="214282" cy="382646"/>
          </a:xfrm>
          <a:prstGeom prst="rect">
            <a:avLst/>
          </a:prstGeom>
          <a:noFill/>
        </p:spPr>
      </p:pic>
      <p:sp>
        <p:nvSpPr>
          <p:cNvPr id="289798" name="Rectangle 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41"/>
          <p:cNvSpPr/>
          <p:nvPr/>
        </p:nvSpPr>
        <p:spPr>
          <a:xfrm>
            <a:off x="4572000" y="2304628"/>
            <a:ext cx="287258" cy="338554"/>
          </a:xfrm>
          <a:prstGeom prst="rect">
            <a:avLst/>
          </a:prstGeom>
        </p:spPr>
        <p:txBody>
          <a:bodyPr wrap="none">
            <a:spAutoFit/>
          </a:bodyPr>
          <a:lstStyle/>
          <a:p>
            <a:r>
              <a:rPr lang="fr-FR" altLang="zh-CN" sz="1600" dirty="0" smtClean="0">
                <a:solidFill>
                  <a:srgbClr val="003366"/>
                </a:solidFill>
                <a:latin typeface="Times New Roman" pitchFamily="18" charset="0"/>
                <a:cs typeface="Times New Roman" pitchFamily="18" charset="0"/>
              </a:rPr>
              <a:t>2</a:t>
            </a:r>
            <a:endParaRPr lang="fr-F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428604"/>
            <a:ext cx="8572560" cy="2317686"/>
          </a:xfrm>
          <a:prstGeom prst="rect">
            <a:avLst/>
          </a:prstGeom>
        </p:spPr>
        <p:txBody>
          <a:bodyPr wrap="square">
            <a:spAutoFit/>
          </a:bodyPr>
          <a:lstStyle/>
          <a:p>
            <a:pPr algn="just"/>
            <a:r>
              <a:rPr lang="fr-FR" altLang="zh-CN" sz="2066" dirty="0" smtClean="0">
                <a:solidFill>
                  <a:srgbClr val="003366"/>
                </a:solidFill>
                <a:latin typeface="Times New Roman" pitchFamily="18" charset="0"/>
                <a:cs typeface="Times New Roman" pitchFamily="18" charset="0"/>
              </a:rPr>
              <a:t>La relation  précédente est la forme générale des relations d’incertitude pour deux observables quelconques. Si A et B ne commutent pas, les deux écarts quadratiques ne peuvent pas être rendus simultanément aussi petits que l’on veut (à l’exception de cas très particuliers d’états pour lesquels la valeur moyenne du commutateur s’annule).</a:t>
            </a:r>
          </a:p>
          <a:p>
            <a:pPr algn="just"/>
            <a:r>
              <a:rPr lang="fr-FR" altLang="zh-CN" sz="2066" dirty="0" smtClean="0">
                <a:solidFill>
                  <a:srgbClr val="003366"/>
                </a:solidFill>
                <a:latin typeface="Times New Roman" pitchFamily="18" charset="0"/>
                <a:cs typeface="Times New Roman" pitchFamily="18" charset="0"/>
              </a:rPr>
              <a:t> En conclusion :</a:t>
            </a:r>
          </a:p>
          <a:p>
            <a:pPr algn="just"/>
            <a:endParaRPr lang="fr-FR" altLang="zh-CN" sz="2066" dirty="0" smtClean="0">
              <a:solidFill>
                <a:srgbClr val="003366"/>
              </a:solidFill>
              <a:latin typeface="Times New Roman" pitchFamily="18" charset="0"/>
              <a:cs typeface="Times New Roman" pitchFamily="18" charset="0"/>
            </a:endParaRPr>
          </a:p>
        </p:txBody>
      </p:sp>
      <p:sp>
        <p:nvSpPr>
          <p:cNvPr id="8" name="Rectangle 7"/>
          <p:cNvSpPr/>
          <p:nvPr/>
        </p:nvSpPr>
        <p:spPr>
          <a:xfrm>
            <a:off x="4071934" y="66155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9" name="Rectangle 8"/>
          <p:cNvSpPr/>
          <p:nvPr/>
        </p:nvSpPr>
        <p:spPr>
          <a:xfrm>
            <a:off x="4643438" y="66155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0" name="Rectangle 9"/>
          <p:cNvSpPr/>
          <p:nvPr/>
        </p:nvSpPr>
        <p:spPr>
          <a:xfrm>
            <a:off x="142876" y="3929066"/>
            <a:ext cx="8858280" cy="2336537"/>
          </a:xfrm>
          <a:prstGeom prst="rect">
            <a:avLst/>
          </a:prstGeom>
        </p:spPr>
        <p:txBody>
          <a:bodyPr wrap="square">
            <a:spAutoFit/>
          </a:bodyPr>
          <a:lstStyle/>
          <a:p>
            <a:pPr>
              <a:lnSpc>
                <a:spcPts val="1900"/>
              </a:lnSpc>
              <a:tabLst>
                <a:tab pos="1574800" algn="l"/>
                <a:tab pos="3873500" algn="l"/>
                <a:tab pos="8521700" algn="l"/>
              </a:tabLst>
            </a:pPr>
            <a:endParaRPr lang="en-US" altLang="zh-CN" sz="2066" u="sng" dirty="0" smtClean="0">
              <a:solidFill>
                <a:srgbClr val="FF0000"/>
              </a:solidFill>
              <a:latin typeface="Times New Roman" pitchFamily="18" charset="0"/>
              <a:cs typeface="Times New Roman" pitchFamily="18" charset="0"/>
            </a:endParaRPr>
          </a:p>
          <a:p>
            <a:pPr algn="just">
              <a:lnSpc>
                <a:spcPts val="2400"/>
              </a:lnSpc>
              <a:tabLst>
                <a:tab pos="1574800" algn="l"/>
                <a:tab pos="3873500" algn="l"/>
                <a:tab pos="8521700" algn="l"/>
              </a:tabLst>
            </a:pPr>
            <a:r>
              <a:rPr lang="en-US" altLang="zh-CN" sz="2066" dirty="0" smtClean="0">
                <a:solidFill>
                  <a:srgbClr val="FF0000"/>
                </a:solidFill>
                <a:latin typeface="Times New Roman" pitchFamily="18" charset="0"/>
                <a:cs typeface="Times New Roman" pitchFamily="18" charset="0"/>
              </a:rPr>
              <a:t>En </a:t>
            </a:r>
            <a:r>
              <a:rPr lang="en-US" altLang="zh-CN" sz="2066" dirty="0" err="1" smtClean="0">
                <a:solidFill>
                  <a:srgbClr val="FF0000"/>
                </a:solidFill>
                <a:latin typeface="Times New Roman" pitchFamily="18" charset="0"/>
                <a:cs typeface="Times New Roman" pitchFamily="18" charset="0"/>
              </a:rPr>
              <a:t>mécanique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quantique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il</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est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fondamental</a:t>
            </a:r>
            <a:r>
              <a:rPr lang="en-US" altLang="zh-CN" sz="2066" dirty="0" smtClean="0">
                <a:solidFill>
                  <a:srgbClr val="FF0000"/>
                </a:solidFill>
                <a:latin typeface="Times New Roman" pitchFamily="18" charset="0"/>
                <a:cs typeface="Times New Roman" pitchFamily="18" charset="0"/>
              </a:rPr>
              <a:t> de </a:t>
            </a:r>
            <a:r>
              <a:rPr lang="en-US" altLang="zh-CN" sz="2066" dirty="0" err="1" smtClean="0">
                <a:solidFill>
                  <a:srgbClr val="FF0000"/>
                </a:solidFill>
                <a:latin typeface="Times New Roman" pitchFamily="18" charset="0"/>
                <a:cs typeface="Times New Roman" pitchFamily="18" charset="0"/>
              </a:rPr>
              <a:t>déterminer</a:t>
            </a:r>
            <a:r>
              <a:rPr lang="en-US" altLang="zh-CN" sz="2066" dirty="0" smtClean="0">
                <a:solidFill>
                  <a:srgbClr val="FF0000"/>
                </a:solidFill>
                <a:latin typeface="Times New Roman" pitchFamily="18" charset="0"/>
                <a:cs typeface="Times New Roman" pitchFamily="18" charset="0"/>
              </a:rPr>
              <a:t> les observables qui </a:t>
            </a:r>
            <a:r>
              <a:rPr lang="en-US" altLang="zh-CN" sz="2066" dirty="0" err="1" smtClean="0">
                <a:solidFill>
                  <a:srgbClr val="FF0000"/>
                </a:solidFill>
                <a:latin typeface="Times New Roman" pitchFamily="18" charset="0"/>
                <a:cs typeface="Times New Roman" pitchFamily="18" charset="0"/>
              </a:rPr>
              <a:t>commutent</a:t>
            </a:r>
            <a:r>
              <a:rPr lang="en-US" altLang="zh-CN" sz="2066" dirty="0" smtClean="0">
                <a:solidFill>
                  <a:srgbClr val="FF0000"/>
                </a:solidFill>
                <a:latin typeface="Times New Roman" pitchFamily="18" charset="0"/>
                <a:cs typeface="Times New Roman" pitchFamily="18" charset="0"/>
              </a:rPr>
              <a:t> entre </a:t>
            </a:r>
            <a:r>
              <a:rPr lang="en-US" altLang="zh-CN" sz="2066" dirty="0" err="1" smtClean="0">
                <a:solidFill>
                  <a:srgbClr val="FF0000"/>
                </a:solidFill>
                <a:latin typeface="Times New Roman" pitchFamily="18" charset="0"/>
                <a:cs typeface="Times New Roman" pitchFamily="18" charset="0"/>
              </a:rPr>
              <a:t>elles</a:t>
            </a:r>
            <a:r>
              <a:rPr lang="en-US" altLang="zh-CN" sz="2066" dirty="0" smtClean="0">
                <a:solidFill>
                  <a:srgbClr val="FF0000"/>
                </a:solidFill>
                <a:latin typeface="Times New Roman" pitchFamily="18" charset="0"/>
                <a:cs typeface="Times New Roman" pitchFamily="18" charset="0"/>
              </a:rPr>
              <a:t> pour le </a:t>
            </a:r>
            <a:r>
              <a:rPr lang="en-US" altLang="zh-CN" sz="2066" dirty="0" err="1" smtClean="0">
                <a:solidFill>
                  <a:srgbClr val="FF0000"/>
                </a:solidFill>
                <a:latin typeface="Times New Roman" pitchFamily="18" charset="0"/>
                <a:cs typeface="Times New Roman" pitchFamily="18" charset="0"/>
              </a:rPr>
              <a:t>problème</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considéré</a:t>
            </a:r>
            <a:r>
              <a:rPr lang="en-US" altLang="zh-CN" sz="2066" dirty="0" smtClean="0">
                <a:solidFill>
                  <a:srgbClr val="FF0000"/>
                </a:solidFill>
                <a:latin typeface="Times New Roman" pitchFamily="18" charset="0"/>
                <a:cs typeface="Times New Roman" pitchFamily="18" charset="0"/>
              </a:rPr>
              <a:t>.</a:t>
            </a:r>
          </a:p>
          <a:p>
            <a:pPr>
              <a:lnSpc>
                <a:spcPts val="2400"/>
              </a:lnSpc>
              <a:tabLst>
                <a:tab pos="1574800" algn="l"/>
                <a:tab pos="3873500" algn="l"/>
                <a:tab pos="8521700" algn="l"/>
              </a:tabLst>
            </a:pPr>
            <a:endParaRPr lang="en-US" altLang="zh-CN" sz="2066" dirty="0" smtClean="0">
              <a:solidFill>
                <a:srgbClr val="FF0000"/>
              </a:solidFill>
              <a:latin typeface="Times New Roman" pitchFamily="18" charset="0"/>
              <a:cs typeface="Times New Roman" pitchFamily="18" charset="0"/>
            </a:endParaRPr>
          </a:p>
          <a:p>
            <a:pPr>
              <a:lnSpc>
                <a:spcPts val="2400"/>
              </a:lnSpc>
              <a:tabLst>
                <a:tab pos="431800" algn="l"/>
                <a:tab pos="1727200" algn="l"/>
              </a:tabLst>
            </a:pPr>
            <a:r>
              <a:rPr lang="en-US" altLang="zh-CN" sz="2066" dirty="0" smtClean="0">
                <a:solidFill>
                  <a:srgbClr val="003366"/>
                </a:solidFill>
                <a:latin typeface="Times New Roman" pitchFamily="18" charset="0"/>
                <a:cs typeface="Times New Roman" pitchFamily="18" charset="0"/>
              </a:rPr>
              <a:t>* </a:t>
            </a:r>
            <a:r>
              <a:rPr lang="en-US" altLang="zh-CN" sz="2066" u="sng" dirty="0" smtClean="0">
                <a:solidFill>
                  <a:srgbClr val="003366"/>
                </a:solidFill>
                <a:latin typeface="Times New Roman" pitchFamily="18" charset="0"/>
                <a:cs typeface="Times New Roman" pitchFamily="18" charset="0"/>
              </a:rPr>
              <a:t>Si A et B </a:t>
            </a:r>
            <a:r>
              <a:rPr lang="en-US" altLang="zh-CN" sz="2066" u="sng" dirty="0" err="1" smtClean="0">
                <a:solidFill>
                  <a:srgbClr val="003366"/>
                </a:solidFill>
                <a:latin typeface="Times New Roman" pitchFamily="18" charset="0"/>
                <a:cs typeface="Times New Roman" pitchFamily="18" charset="0"/>
              </a:rPr>
              <a:t>commutent</a:t>
            </a:r>
            <a:r>
              <a:rPr lang="en-US" altLang="zh-CN" sz="2066" u="sng" dirty="0" smtClean="0">
                <a:solidFill>
                  <a:srgbClr val="003366"/>
                </a:solidFill>
                <a:latin typeface="Times New Roman" pitchFamily="18" charset="0"/>
                <a:cs typeface="Times New Roman" pitchFamily="18" charset="0"/>
              </a:rPr>
              <a:t>, la</a:t>
            </a:r>
            <a:r>
              <a:rPr lang="en-US" altLang="zh-CN" sz="2066" u="sng" dirty="0" smtClean="0">
                <a:latin typeface="Times New Roman" pitchFamily="18" charset="0"/>
                <a:cs typeface="Times New Roman" pitchFamily="18" charset="0"/>
              </a:rPr>
              <a:t> </a:t>
            </a:r>
            <a:r>
              <a:rPr lang="en-US" altLang="zh-CN" sz="2066" u="sng" dirty="0" err="1" smtClean="0">
                <a:solidFill>
                  <a:srgbClr val="003366"/>
                </a:solidFill>
                <a:latin typeface="Times New Roman" pitchFamily="18" charset="0"/>
                <a:cs typeface="Times New Roman" pitchFamily="18" charset="0"/>
              </a:rPr>
              <a:t>mesure</a:t>
            </a:r>
            <a:r>
              <a:rPr lang="en-US" altLang="zh-CN" sz="2066" u="sng" dirty="0" smtClean="0">
                <a:latin typeface="Times New Roman" pitchFamily="18" charset="0"/>
                <a:cs typeface="Times New Roman" pitchFamily="18" charset="0"/>
              </a:rPr>
              <a:t> </a:t>
            </a:r>
            <a:r>
              <a:rPr lang="en-US" altLang="zh-CN" sz="2066" u="sng" dirty="0" smtClean="0">
                <a:solidFill>
                  <a:srgbClr val="003366"/>
                </a:solidFill>
                <a:latin typeface="Times New Roman" pitchFamily="18" charset="0"/>
                <a:cs typeface="Times New Roman" pitchFamily="18" charset="0"/>
              </a:rPr>
              <a:t>de</a:t>
            </a:r>
            <a:r>
              <a:rPr lang="en-US" altLang="zh-CN" sz="2066" u="sng" dirty="0" smtClean="0">
                <a:latin typeface="Times New Roman" pitchFamily="18" charset="0"/>
                <a:cs typeface="Times New Roman" pitchFamily="18" charset="0"/>
              </a:rPr>
              <a:t> </a:t>
            </a:r>
            <a:r>
              <a:rPr lang="en-US" altLang="zh-CN" sz="2066" u="sng" dirty="0" smtClean="0">
                <a:solidFill>
                  <a:srgbClr val="003366"/>
                </a:solidFill>
                <a:latin typeface="Tahoma" pitchFamily="18" charset="0"/>
                <a:cs typeface="Tahoma" pitchFamily="18" charset="0"/>
              </a:rPr>
              <a:t>B</a:t>
            </a:r>
            <a:r>
              <a:rPr lang="en-US" altLang="zh-CN" sz="2066" u="sng" dirty="0" smtClean="0">
                <a:latin typeface="Times New Roman" pitchFamily="18" charset="0"/>
                <a:cs typeface="Times New Roman" pitchFamily="18" charset="0"/>
              </a:rPr>
              <a:t> </a:t>
            </a:r>
            <a:r>
              <a:rPr lang="en-US" altLang="zh-CN" sz="2066" u="sng" dirty="0" smtClean="0">
                <a:solidFill>
                  <a:srgbClr val="003366"/>
                </a:solidFill>
                <a:latin typeface="Times New Roman" pitchFamily="18" charset="0"/>
                <a:cs typeface="Times New Roman" pitchFamily="18" charset="0"/>
              </a:rPr>
              <a:t>ne</a:t>
            </a:r>
            <a:r>
              <a:rPr lang="en-US" altLang="zh-CN" sz="2066" u="sng" dirty="0" smtClean="0">
                <a:latin typeface="Times New Roman" pitchFamily="18" charset="0"/>
                <a:cs typeface="Times New Roman" pitchFamily="18" charset="0"/>
              </a:rPr>
              <a:t> </a:t>
            </a:r>
            <a:r>
              <a:rPr lang="en-US" altLang="zh-CN" sz="2066" u="sng" dirty="0" smtClean="0">
                <a:solidFill>
                  <a:srgbClr val="003366"/>
                </a:solidFill>
                <a:latin typeface="Times New Roman" pitchFamily="18" charset="0"/>
                <a:cs typeface="Times New Roman" pitchFamily="18" charset="0"/>
              </a:rPr>
              <a:t>«</a:t>
            </a:r>
            <a:r>
              <a:rPr lang="en-US" altLang="zh-CN" sz="2066" u="sng" dirty="0" smtClean="0">
                <a:latin typeface="Times New Roman" pitchFamily="18" charset="0"/>
                <a:cs typeface="Times New Roman" pitchFamily="18" charset="0"/>
              </a:rPr>
              <a:t> </a:t>
            </a:r>
            <a:r>
              <a:rPr lang="en-US" altLang="zh-CN" sz="2066" u="sng" dirty="0" err="1" smtClean="0">
                <a:solidFill>
                  <a:srgbClr val="003366"/>
                </a:solidFill>
                <a:latin typeface="Times New Roman" pitchFamily="18" charset="0"/>
                <a:cs typeface="Times New Roman" pitchFamily="18" charset="0"/>
              </a:rPr>
              <a:t>détruit</a:t>
            </a:r>
            <a:r>
              <a:rPr lang="en-US" altLang="zh-CN" sz="2066" u="sng" dirty="0" smtClean="0">
                <a:latin typeface="Times New Roman" pitchFamily="18" charset="0"/>
                <a:cs typeface="Times New Roman" pitchFamily="18" charset="0"/>
              </a:rPr>
              <a:t> </a:t>
            </a:r>
            <a:r>
              <a:rPr lang="en-US" altLang="zh-CN" sz="2066" u="sng" dirty="0" smtClean="0">
                <a:solidFill>
                  <a:srgbClr val="003366"/>
                </a:solidFill>
                <a:latin typeface="Times New Roman" pitchFamily="18" charset="0"/>
                <a:cs typeface="Times New Roman" pitchFamily="18" charset="0"/>
              </a:rPr>
              <a:t>»</a:t>
            </a:r>
            <a:r>
              <a:rPr lang="en-US" altLang="zh-CN" sz="2066" u="sng" dirty="0" smtClean="0">
                <a:latin typeface="Times New Roman" pitchFamily="18" charset="0"/>
                <a:cs typeface="Times New Roman" pitchFamily="18" charset="0"/>
              </a:rPr>
              <a:t> </a:t>
            </a:r>
            <a:r>
              <a:rPr lang="en-US" altLang="zh-CN" sz="2066" u="sng" dirty="0" smtClean="0">
                <a:solidFill>
                  <a:srgbClr val="003366"/>
                </a:solidFill>
                <a:latin typeface="Times New Roman" pitchFamily="18" charset="0"/>
                <a:cs typeface="Times New Roman" pitchFamily="18" charset="0"/>
              </a:rPr>
              <a:t>pas</a:t>
            </a:r>
            <a:r>
              <a:rPr lang="en-US" altLang="zh-CN" sz="2066" u="sng" dirty="0" smtClean="0">
                <a:latin typeface="Times New Roman" pitchFamily="18" charset="0"/>
                <a:cs typeface="Times New Roman" pitchFamily="18" charset="0"/>
              </a:rPr>
              <a:t> </a:t>
            </a:r>
            <a:r>
              <a:rPr lang="en-US" altLang="zh-CN" sz="2066" u="sng" dirty="0" err="1" smtClean="0">
                <a:solidFill>
                  <a:srgbClr val="003366"/>
                </a:solidFill>
                <a:latin typeface="Times New Roman" pitchFamily="18" charset="0"/>
                <a:cs typeface="Times New Roman" pitchFamily="18" charset="0"/>
              </a:rPr>
              <a:t>l’état</a:t>
            </a:r>
            <a:r>
              <a:rPr lang="en-US" altLang="zh-CN" sz="2066" u="sng" dirty="0" smtClean="0">
                <a:latin typeface="Times New Roman" pitchFamily="18" charset="0"/>
                <a:cs typeface="Times New Roman" pitchFamily="18" charset="0"/>
              </a:rPr>
              <a:t> </a:t>
            </a:r>
            <a:r>
              <a:rPr lang="en-US" altLang="zh-CN" sz="2066" u="sng" dirty="0" smtClean="0">
                <a:solidFill>
                  <a:srgbClr val="003366"/>
                </a:solidFill>
                <a:latin typeface="Times New Roman" pitchFamily="18" charset="0"/>
                <a:cs typeface="Times New Roman" pitchFamily="18" charset="0"/>
              </a:rPr>
              <a:t>du</a:t>
            </a:r>
            <a:r>
              <a:rPr lang="en-US" altLang="zh-CN" sz="2066" u="sng" dirty="0" smtClean="0">
                <a:latin typeface="Times New Roman" pitchFamily="18" charset="0"/>
                <a:cs typeface="Times New Roman" pitchFamily="18" charset="0"/>
              </a:rPr>
              <a:t> </a:t>
            </a:r>
            <a:r>
              <a:rPr lang="en-US" altLang="zh-CN" sz="2066" u="sng" dirty="0" err="1" smtClean="0">
                <a:solidFill>
                  <a:srgbClr val="003366"/>
                </a:solidFill>
                <a:latin typeface="Times New Roman" pitchFamily="18" charset="0"/>
                <a:cs typeface="Times New Roman" pitchFamily="18" charset="0"/>
              </a:rPr>
              <a:t>système</a:t>
            </a:r>
            <a:r>
              <a:rPr lang="en-US" altLang="zh-CN" sz="2066" u="sng" dirty="0" smtClean="0">
                <a:latin typeface="Times New Roman" pitchFamily="18" charset="0"/>
                <a:cs typeface="Times New Roman" pitchFamily="18" charset="0"/>
              </a:rPr>
              <a:t> </a:t>
            </a:r>
            <a:r>
              <a:rPr lang="en-US" altLang="zh-CN" sz="2066" u="sng" dirty="0" smtClean="0">
                <a:solidFill>
                  <a:srgbClr val="003366"/>
                </a:solidFill>
                <a:latin typeface="Times New Roman" pitchFamily="18" charset="0"/>
                <a:cs typeface="Times New Roman" pitchFamily="18" charset="0"/>
              </a:rPr>
              <a:t>pour</a:t>
            </a:r>
            <a:r>
              <a:rPr lang="en-US" altLang="zh-CN" sz="2066" u="sng" dirty="0" smtClean="0">
                <a:latin typeface="Times New Roman" pitchFamily="18" charset="0"/>
                <a:cs typeface="Times New Roman" pitchFamily="18" charset="0"/>
              </a:rPr>
              <a:t> </a:t>
            </a:r>
            <a:r>
              <a:rPr lang="en-US" altLang="zh-CN" sz="2066" u="sng" dirty="0" smtClean="0">
                <a:solidFill>
                  <a:srgbClr val="003366"/>
                </a:solidFill>
                <a:latin typeface="Tahoma" pitchFamily="18" charset="0"/>
                <a:cs typeface="Tahoma" pitchFamily="18" charset="0"/>
              </a:rPr>
              <a:t>A</a:t>
            </a:r>
            <a:r>
              <a:rPr lang="en-US" altLang="zh-CN" sz="2066" u="sng" dirty="0" smtClean="0">
                <a:solidFill>
                  <a:srgbClr val="003366"/>
                </a:solidFill>
                <a:latin typeface="Times New Roman" pitchFamily="18" charset="0"/>
                <a:cs typeface="Times New Roman" pitchFamily="18" charset="0"/>
              </a:rPr>
              <a:t>.</a:t>
            </a:r>
          </a:p>
          <a:p>
            <a:pPr>
              <a:lnSpc>
                <a:spcPts val="1000"/>
              </a:lnSpc>
            </a:pPr>
            <a:endParaRPr lang="en-US" altLang="zh-CN" sz="2400" dirty="0" smtClean="0"/>
          </a:p>
          <a:p>
            <a:pPr>
              <a:lnSpc>
                <a:spcPts val="2600"/>
              </a:lnSpc>
              <a:tabLst>
                <a:tab pos="431800" algn="l"/>
                <a:tab pos="1727200" algn="l"/>
              </a:tabLst>
            </a:pPr>
            <a:r>
              <a:rPr lang="en-US" altLang="zh-CN" sz="2400" dirty="0" smtClean="0"/>
              <a:t>		</a:t>
            </a:r>
            <a:r>
              <a:rPr lang="en-US" altLang="zh-CN" sz="2066" dirty="0" smtClean="0">
                <a:solidFill>
                  <a:srgbClr val="FF0000"/>
                </a:solidFill>
                <a:latin typeface="Times New Roman" pitchFamily="18" charset="0"/>
                <a:cs typeface="Times New Roman" pitchFamily="18" charset="0"/>
              </a:rPr>
              <a:t>On </a:t>
            </a:r>
            <a:r>
              <a:rPr lang="en-US" altLang="zh-CN" sz="2066" dirty="0" err="1" smtClean="0">
                <a:solidFill>
                  <a:srgbClr val="FF0000"/>
                </a:solidFill>
                <a:latin typeface="Times New Roman" pitchFamily="18" charset="0"/>
                <a:cs typeface="Times New Roman" pitchFamily="18" charset="0"/>
              </a:rPr>
              <a:t>peut</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donc</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mesurer</a:t>
            </a:r>
            <a:r>
              <a:rPr lang="en-US" altLang="zh-CN" sz="2066" dirty="0" smtClean="0">
                <a:solidFill>
                  <a:srgbClr val="FF0000"/>
                </a:solidFill>
                <a:latin typeface="Times New Roman" pitchFamily="18" charset="0"/>
                <a:cs typeface="Times New Roman" pitchFamily="18" charset="0"/>
              </a:rPr>
              <a:t> </a:t>
            </a:r>
            <a:r>
              <a:rPr lang="en-US" altLang="zh-CN" sz="2066" dirty="0" smtClean="0">
                <a:solidFill>
                  <a:srgbClr val="FF0000"/>
                </a:solidFill>
                <a:latin typeface="Tahoma" pitchFamily="18" charset="0"/>
                <a:cs typeface="Tahoma" pitchFamily="18" charset="0"/>
              </a:rPr>
              <a:t>A</a:t>
            </a:r>
            <a:r>
              <a:rPr lang="en-US" altLang="zh-CN" sz="2066" dirty="0" smtClean="0">
                <a:solidFill>
                  <a:srgbClr val="FF0000"/>
                </a:solidFill>
                <a:latin typeface="Times New Roman" pitchFamily="18" charset="0"/>
                <a:cs typeface="Times New Roman" pitchFamily="18" charset="0"/>
              </a:rPr>
              <a:t> et </a:t>
            </a:r>
            <a:r>
              <a:rPr lang="en-US" altLang="zh-CN" sz="2066" dirty="0" smtClean="0">
                <a:solidFill>
                  <a:srgbClr val="FF0000"/>
                </a:solidFill>
                <a:latin typeface="Tahoma" pitchFamily="18" charset="0"/>
                <a:cs typeface="Tahoma" pitchFamily="18" charset="0"/>
              </a:rPr>
              <a:t>B</a:t>
            </a:r>
            <a:r>
              <a:rPr lang="en-US" altLang="zh-CN" sz="2066" dirty="0" smtClean="0">
                <a:solidFill>
                  <a:srgbClr val="FF0000"/>
                </a:solidFill>
                <a:latin typeface="Times New Roman" pitchFamily="18" charset="0"/>
                <a:cs typeface="Times New Roman" pitchFamily="18" charset="0"/>
              </a:rPr>
              <a:t> </a:t>
            </a:r>
            <a:r>
              <a:rPr lang="en-US" altLang="zh-CN" sz="2066" dirty="0" err="1" smtClean="0">
                <a:solidFill>
                  <a:srgbClr val="FF0000"/>
                </a:solidFill>
                <a:latin typeface="Times New Roman" pitchFamily="18" charset="0"/>
                <a:cs typeface="Times New Roman" pitchFamily="18" charset="0"/>
              </a:rPr>
              <a:t>simultanement</a:t>
            </a:r>
            <a:r>
              <a:rPr lang="en-US" altLang="zh-CN" sz="2066" dirty="0" smtClean="0">
                <a:solidFill>
                  <a:srgbClr val="FF0000"/>
                </a:solidFill>
                <a:latin typeface="Times New Roman" pitchFamily="18" charset="0"/>
                <a:cs typeface="Times New Roman" pitchFamily="18" charset="0"/>
              </a:rPr>
              <a:t>!</a:t>
            </a:r>
          </a:p>
          <a:p>
            <a:pPr>
              <a:lnSpc>
                <a:spcPts val="2400"/>
              </a:lnSpc>
              <a:tabLst>
                <a:tab pos="1574800" algn="l"/>
                <a:tab pos="3873500" algn="l"/>
                <a:tab pos="8521700" algn="l"/>
              </a:tabLst>
            </a:pPr>
            <a:endParaRPr lang="en-US" altLang="zh-CN" sz="2066" dirty="0" smtClean="0">
              <a:solidFill>
                <a:srgbClr val="FF0000"/>
              </a:solidFill>
              <a:latin typeface="Times New Roman" pitchFamily="18" charset="0"/>
              <a:cs typeface="Times New Roman" pitchFamily="18" charset="0"/>
            </a:endParaRPr>
          </a:p>
        </p:txBody>
      </p:sp>
      <p:sp>
        <p:nvSpPr>
          <p:cNvPr id="11" name="TextBox 1"/>
          <p:cNvSpPr txBox="1"/>
          <p:nvPr/>
        </p:nvSpPr>
        <p:spPr>
          <a:xfrm>
            <a:off x="4294154" y="2731515"/>
            <a:ext cx="254000" cy="254000"/>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pitchFamily="18" charset="0"/>
                <a:cs typeface="Tahoma" pitchFamily="18" charset="0"/>
              </a:rPr>
              <a:t>⇔</a:t>
            </a:r>
          </a:p>
        </p:txBody>
      </p:sp>
      <p:sp>
        <p:nvSpPr>
          <p:cNvPr id="12" name="TextBox 1"/>
          <p:cNvSpPr txBox="1"/>
          <p:nvPr/>
        </p:nvSpPr>
        <p:spPr>
          <a:xfrm>
            <a:off x="4891054" y="2731515"/>
            <a:ext cx="1094852" cy="302647"/>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pitchFamily="18" charset="0"/>
                <a:cs typeface="Tahoma" pitchFamily="18" charset="0"/>
              </a:rPr>
              <a:t>∆</a:t>
            </a:r>
            <a:r>
              <a:rPr lang="en-US" altLang="zh-CN" sz="2066" dirty="0" err="1" smtClean="0">
                <a:solidFill>
                  <a:srgbClr val="003366"/>
                </a:solidFill>
                <a:latin typeface="Tahoma" pitchFamily="18" charset="0"/>
                <a:cs typeface="Tahoma" pitchFamily="18" charset="0"/>
              </a:rPr>
              <a:t>a.∆b</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0</a:t>
            </a:r>
          </a:p>
        </p:txBody>
      </p:sp>
      <p:sp>
        <p:nvSpPr>
          <p:cNvPr id="13" name="TextBox 1"/>
          <p:cNvSpPr txBox="1"/>
          <p:nvPr/>
        </p:nvSpPr>
        <p:spPr>
          <a:xfrm>
            <a:off x="2857488" y="2714620"/>
            <a:ext cx="1195840" cy="302647"/>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a:ea typeface="Tahoma"/>
                <a:cs typeface="Tahoma"/>
              </a:rPr>
              <a:t>[</a:t>
            </a:r>
            <a:r>
              <a:rPr lang="en-US" altLang="zh-CN" sz="2066" dirty="0" smtClean="0">
                <a:solidFill>
                  <a:srgbClr val="003366"/>
                </a:solidFill>
                <a:latin typeface="Tahoma" pitchFamily="18" charset="0"/>
                <a:cs typeface="Tahoma" pitchFamily="18" charset="0"/>
              </a:rPr>
              <a:t>A,B</a:t>
            </a:r>
            <a:r>
              <a:rPr lang="en-US" altLang="zh-CN" sz="2066" dirty="0" smtClean="0">
                <a:solidFill>
                  <a:srgbClr val="003366"/>
                </a:solidFill>
                <a:latin typeface="Tahoma"/>
                <a:ea typeface="Tahoma"/>
                <a:cs typeface="Tahoma"/>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0</a:t>
            </a:r>
          </a:p>
        </p:txBody>
      </p:sp>
      <p:sp>
        <p:nvSpPr>
          <p:cNvPr id="14" name="TextBox 1"/>
          <p:cNvSpPr txBox="1"/>
          <p:nvPr/>
        </p:nvSpPr>
        <p:spPr>
          <a:xfrm>
            <a:off x="4309008" y="3269229"/>
            <a:ext cx="254000" cy="254000"/>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pitchFamily="18" charset="0"/>
                <a:cs typeface="Tahoma" pitchFamily="18" charset="0"/>
              </a:rPr>
              <a:t>⇔</a:t>
            </a:r>
          </a:p>
        </p:txBody>
      </p:sp>
      <p:sp>
        <p:nvSpPr>
          <p:cNvPr id="15" name="TextBox 1"/>
          <p:cNvSpPr txBox="1"/>
          <p:nvPr/>
        </p:nvSpPr>
        <p:spPr>
          <a:xfrm>
            <a:off x="4905908" y="3269229"/>
            <a:ext cx="2560381" cy="302647"/>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pitchFamily="18" charset="0"/>
                <a:cs typeface="Tahoma" pitchFamily="18" charset="0"/>
              </a:rPr>
              <a:t>∆</a:t>
            </a:r>
            <a:r>
              <a:rPr lang="en-US" altLang="zh-CN" sz="2066" dirty="0" err="1" smtClean="0">
                <a:solidFill>
                  <a:srgbClr val="003366"/>
                </a:solidFill>
                <a:latin typeface="Tahoma" pitchFamily="18" charset="0"/>
                <a:cs typeface="Tahoma" pitchFamily="18" charset="0"/>
              </a:rPr>
              <a:t>a.∆b</a:t>
            </a:r>
            <a:r>
              <a:rPr lang="en-US" altLang="zh-CN" sz="2066" dirty="0" smtClean="0">
                <a:solidFill>
                  <a:srgbClr val="003366"/>
                </a:solidFill>
                <a:latin typeface="Tahoma" pitchFamily="18" charset="0"/>
                <a:cs typeface="Tahoma" pitchFamily="18" charset="0"/>
              </a:rPr>
              <a:t>&gt;</a:t>
            </a:r>
            <a:r>
              <a:rPr lang="en-US" altLang="zh-CN" sz="2066" dirty="0" smtClean="0">
                <a:latin typeface="Times New Roman" pitchFamily="18" charset="0"/>
                <a:cs typeface="Times New Roman" pitchFamily="18" charset="0"/>
              </a:rPr>
              <a:t> </a:t>
            </a:r>
            <a:r>
              <a:rPr lang="en-US" altLang="zh-CN" dirty="0" err="1" smtClean="0">
                <a:solidFill>
                  <a:srgbClr val="003366"/>
                </a:solidFill>
                <a:latin typeface="Tahoma" pitchFamily="18" charset="0"/>
                <a:cs typeface="Tahoma" pitchFamily="18" charset="0"/>
              </a:rPr>
              <a:t>valeur</a:t>
            </a:r>
            <a:r>
              <a:rPr lang="en-US" altLang="zh-CN" dirty="0" smtClean="0">
                <a:solidFill>
                  <a:srgbClr val="003366"/>
                </a:solidFill>
                <a:latin typeface="Tahoma" pitchFamily="18" charset="0"/>
                <a:cs typeface="Tahoma" pitchFamily="18" charset="0"/>
              </a:rPr>
              <a:t> </a:t>
            </a:r>
            <a:r>
              <a:rPr lang="en-US" altLang="zh-CN" dirty="0" err="1" smtClean="0">
                <a:solidFill>
                  <a:srgbClr val="003366"/>
                </a:solidFill>
                <a:latin typeface="Tahoma" pitchFamily="18" charset="0"/>
                <a:cs typeface="Tahoma" pitchFamily="18" charset="0"/>
              </a:rPr>
              <a:t>minimale</a:t>
            </a:r>
            <a:endParaRPr lang="en-US" altLang="zh-CN" sz="2066" dirty="0" smtClean="0">
              <a:solidFill>
                <a:srgbClr val="003366"/>
              </a:solidFill>
              <a:latin typeface="Tahoma" pitchFamily="18" charset="0"/>
              <a:cs typeface="Tahoma" pitchFamily="18" charset="0"/>
            </a:endParaRPr>
          </a:p>
        </p:txBody>
      </p:sp>
      <p:sp>
        <p:nvSpPr>
          <p:cNvPr id="16" name="TextBox 1"/>
          <p:cNvSpPr txBox="1"/>
          <p:nvPr/>
        </p:nvSpPr>
        <p:spPr>
          <a:xfrm>
            <a:off x="2872342" y="3252334"/>
            <a:ext cx="1195840" cy="302647"/>
          </a:xfrm>
          <a:prstGeom prst="rect">
            <a:avLst/>
          </a:prstGeom>
          <a:noFill/>
        </p:spPr>
        <p:txBody>
          <a:bodyPr wrap="none" lIns="0" tIns="0" rIns="0" rtlCol="0">
            <a:spAutoFit/>
          </a:bodyPr>
          <a:lstStyle/>
          <a:p>
            <a:pPr>
              <a:lnSpc>
                <a:spcPts val="2000"/>
              </a:lnSpc>
              <a:tabLst/>
            </a:pPr>
            <a:r>
              <a:rPr lang="en-US" altLang="zh-CN" sz="2066" dirty="0" smtClean="0">
                <a:solidFill>
                  <a:srgbClr val="003366"/>
                </a:solidFill>
                <a:latin typeface="Tahoma"/>
                <a:ea typeface="Tahoma"/>
                <a:cs typeface="Tahoma"/>
              </a:rPr>
              <a:t>[</a:t>
            </a:r>
            <a:r>
              <a:rPr lang="en-US" altLang="zh-CN" sz="2066" dirty="0" smtClean="0">
                <a:solidFill>
                  <a:srgbClr val="003366"/>
                </a:solidFill>
                <a:latin typeface="Tahoma" pitchFamily="18" charset="0"/>
                <a:cs typeface="Tahoma" pitchFamily="18" charset="0"/>
              </a:rPr>
              <a:t>A,B</a:t>
            </a:r>
            <a:r>
              <a:rPr lang="en-US" altLang="zh-CN" sz="2066" dirty="0" smtClean="0">
                <a:solidFill>
                  <a:srgbClr val="003366"/>
                </a:solidFill>
                <a:latin typeface="Tahoma"/>
                <a:ea typeface="Tahoma"/>
                <a:cs typeface="Tahoma"/>
              </a:rPr>
              <a:t>]</a:t>
            </a:r>
            <a:r>
              <a:rPr lang="en-US" altLang="zh-CN" sz="2066" dirty="0" smtClean="0">
                <a:latin typeface="Times New Roman" pitchFamily="18" charset="0"/>
                <a:cs typeface="Times New Roman" pitchFamily="18" charset="0"/>
              </a:rPr>
              <a:t>   </a:t>
            </a:r>
            <a:r>
              <a:rPr lang="en-US" altLang="zh-CN" sz="2066" i="1" dirty="0" smtClean="0">
                <a:solidFill>
                  <a:srgbClr val="003366"/>
                </a:solidFill>
                <a:latin typeface="Tahoma" pitchFamily="18" charset="0"/>
                <a:cs typeface="Tahoma" pitchFamily="18" charset="0"/>
              </a:rPr>
              <a:t>ǂ</a:t>
            </a:r>
            <a:r>
              <a:rPr lang="en-US" altLang="zh-CN" sz="2066" dirty="0" smtClean="0">
                <a:latin typeface="Times New Roman" pitchFamily="18" charset="0"/>
                <a:cs typeface="Times New Roman" pitchFamily="18" charset="0"/>
              </a:rPr>
              <a:t> </a:t>
            </a:r>
            <a:r>
              <a:rPr lang="en-US" altLang="zh-CN" sz="2066" dirty="0" smtClean="0">
                <a:solidFill>
                  <a:srgbClr val="003366"/>
                </a:solidFill>
                <a:latin typeface="Tahoma" pitchFamily="18" charset="0"/>
                <a:cs typeface="Tahoma" pitchFamily="18" charset="0"/>
              </a:rPr>
              <a:t>0</a:t>
            </a:r>
          </a:p>
        </p:txBody>
      </p:sp>
      <p:sp>
        <p:nvSpPr>
          <p:cNvPr id="17" name="Rectangle 16"/>
          <p:cNvSpPr/>
          <p:nvPr/>
        </p:nvSpPr>
        <p:spPr>
          <a:xfrm>
            <a:off x="2857488" y="3019008"/>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8" name="Rectangle 17"/>
          <p:cNvSpPr/>
          <p:nvPr/>
        </p:nvSpPr>
        <p:spPr>
          <a:xfrm>
            <a:off x="3095246" y="251894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9" name="Rectangle 18"/>
          <p:cNvSpPr/>
          <p:nvPr/>
        </p:nvSpPr>
        <p:spPr>
          <a:xfrm>
            <a:off x="3095246" y="300037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0" name="Rectangle 19"/>
          <p:cNvSpPr/>
          <p:nvPr/>
        </p:nvSpPr>
        <p:spPr>
          <a:xfrm>
            <a:off x="2857488" y="251894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1" name="Rectangle 20"/>
          <p:cNvSpPr/>
          <p:nvPr/>
        </p:nvSpPr>
        <p:spPr>
          <a:xfrm>
            <a:off x="1071538" y="494783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22" name="Rectangle 21"/>
          <p:cNvSpPr/>
          <p:nvPr/>
        </p:nvSpPr>
        <p:spPr>
          <a:xfrm>
            <a:off x="594916" y="501927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950447" y="2571734"/>
            <a:ext cx="1633474" cy="396748"/>
          </a:xfrm>
          <a:custGeom>
            <a:avLst/>
            <a:gdLst>
              <a:gd name="connsiteX0" fmla="*/ 1208023 w 1633474"/>
              <a:gd name="connsiteY0" fmla="*/ 19304 h 396748"/>
              <a:gd name="connsiteX1" fmla="*/ 1215644 w 1633474"/>
              <a:gd name="connsiteY1" fmla="*/ 55879 h 396748"/>
              <a:gd name="connsiteX2" fmla="*/ 6350 w 1633474"/>
              <a:gd name="connsiteY2" fmla="*/ 316484 h 396748"/>
              <a:gd name="connsiteX3" fmla="*/ 22352 w 1633474"/>
              <a:gd name="connsiteY3" fmla="*/ 390397 h 396748"/>
              <a:gd name="connsiteX4" fmla="*/ 1231646 w 1633474"/>
              <a:gd name="connsiteY4" fmla="*/ 129794 h 396748"/>
              <a:gd name="connsiteX5" fmla="*/ 1239266 w 1633474"/>
              <a:gd name="connsiteY5" fmla="*/ 167132 h 396748"/>
              <a:gd name="connsiteX6" fmla="*/ 1627123 w 1633474"/>
              <a:gd name="connsiteY6" fmla="*/ 6350 h 396748"/>
              <a:gd name="connsiteX7" fmla="*/ 1208023 w 1633474"/>
              <a:gd name="connsiteY7" fmla="*/ 19304 h 3967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633474" h="396748">
                <a:moveTo>
                  <a:pt x="1208023" y="19304"/>
                </a:moveTo>
                <a:lnTo>
                  <a:pt x="1215644" y="55879"/>
                </a:lnTo>
                <a:lnTo>
                  <a:pt x="6350" y="316484"/>
                </a:lnTo>
                <a:lnTo>
                  <a:pt x="22352" y="390397"/>
                </a:lnTo>
                <a:lnTo>
                  <a:pt x="1231646" y="129794"/>
                </a:lnTo>
                <a:lnTo>
                  <a:pt x="1239266" y="167132"/>
                </a:lnTo>
                <a:lnTo>
                  <a:pt x="1627123" y="6350"/>
                </a:lnTo>
                <a:lnTo>
                  <a:pt x="1208023" y="19304"/>
                </a:lnTo>
              </a:path>
            </a:pathLst>
          </a:custGeom>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6" name="Freeform 3"/>
          <p:cNvSpPr/>
          <p:nvPr/>
        </p:nvSpPr>
        <p:spPr>
          <a:xfrm>
            <a:off x="4139673" y="2528300"/>
            <a:ext cx="1662417" cy="163576"/>
          </a:xfrm>
          <a:custGeom>
            <a:avLst/>
            <a:gdLst>
              <a:gd name="connsiteX0" fmla="*/ 1244600 w 1662417"/>
              <a:gd name="connsiteY0" fmla="*/ 6350 h 163576"/>
              <a:gd name="connsiteX1" fmla="*/ 1244600 w 1662417"/>
              <a:gd name="connsiteY1" fmla="*/ 44450 h 163576"/>
              <a:gd name="connsiteX2" fmla="*/ 7111 w 1662417"/>
              <a:gd name="connsiteY2" fmla="*/ 35305 h 163576"/>
              <a:gd name="connsiteX3" fmla="*/ 6350 w 1662417"/>
              <a:gd name="connsiteY3" fmla="*/ 110744 h 163576"/>
              <a:gd name="connsiteX4" fmla="*/ 1243838 w 1662417"/>
              <a:gd name="connsiteY4" fmla="*/ 119888 h 163576"/>
              <a:gd name="connsiteX5" fmla="*/ 1243076 w 1662417"/>
              <a:gd name="connsiteY5" fmla="*/ 157226 h 163576"/>
              <a:gd name="connsiteX6" fmla="*/ 1656067 w 1662417"/>
              <a:gd name="connsiteY6" fmla="*/ 84835 h 163576"/>
              <a:gd name="connsiteX7" fmla="*/ 1244600 w 1662417"/>
              <a:gd name="connsiteY7" fmla="*/ 6350 h 1635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662417" h="163576">
                <a:moveTo>
                  <a:pt x="1244600" y="6350"/>
                </a:moveTo>
                <a:lnTo>
                  <a:pt x="1244600" y="44450"/>
                </a:lnTo>
                <a:lnTo>
                  <a:pt x="7111" y="35305"/>
                </a:lnTo>
                <a:lnTo>
                  <a:pt x="6350" y="110744"/>
                </a:lnTo>
                <a:lnTo>
                  <a:pt x="1243838" y="119888"/>
                </a:lnTo>
                <a:lnTo>
                  <a:pt x="1243076" y="157226"/>
                </a:lnTo>
                <a:lnTo>
                  <a:pt x="1656067" y="84835"/>
                </a:lnTo>
                <a:lnTo>
                  <a:pt x="1244600" y="6350"/>
                </a:lnTo>
              </a:path>
            </a:pathLst>
          </a:custGeom>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7" name="Freeform 3"/>
          <p:cNvSpPr/>
          <p:nvPr/>
        </p:nvSpPr>
        <p:spPr>
          <a:xfrm>
            <a:off x="5939504" y="1927844"/>
            <a:ext cx="296164" cy="512572"/>
          </a:xfrm>
          <a:custGeom>
            <a:avLst/>
            <a:gdLst>
              <a:gd name="connsiteX0" fmla="*/ 105409 w 296164"/>
              <a:gd name="connsiteY0" fmla="*/ 376682 h 512572"/>
              <a:gd name="connsiteX1" fmla="*/ 124459 w 296164"/>
              <a:gd name="connsiteY1" fmla="*/ 298957 h 512572"/>
              <a:gd name="connsiteX2" fmla="*/ 286766 w 296164"/>
              <a:gd name="connsiteY2" fmla="*/ 79501 h 512572"/>
              <a:gd name="connsiteX3" fmla="*/ 289814 w 296164"/>
              <a:gd name="connsiteY3" fmla="*/ 6350 h 512572"/>
              <a:gd name="connsiteX4" fmla="*/ 83311 w 296164"/>
              <a:gd name="connsiteY4" fmla="*/ 286004 h 512572"/>
              <a:gd name="connsiteX5" fmla="*/ 59690 w 296164"/>
              <a:gd name="connsiteY5" fmla="*/ 385063 h 512572"/>
              <a:gd name="connsiteX6" fmla="*/ 6350 w 296164"/>
              <a:gd name="connsiteY6" fmla="*/ 394207 h 512572"/>
              <a:gd name="connsiteX7" fmla="*/ 63500 w 296164"/>
              <a:gd name="connsiteY7" fmla="*/ 506222 h 512572"/>
              <a:gd name="connsiteX8" fmla="*/ 159511 w 296164"/>
              <a:gd name="connsiteY8" fmla="*/ 366775 h 512572"/>
              <a:gd name="connsiteX9" fmla="*/ 105409 w 296164"/>
              <a:gd name="connsiteY9" fmla="*/ 376682 h 51257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96164" h="512572">
                <a:moveTo>
                  <a:pt x="105409" y="376682"/>
                </a:moveTo>
                <a:cubicBezTo>
                  <a:pt x="109994" y="350773"/>
                  <a:pt x="116078" y="324866"/>
                  <a:pt x="124459" y="298957"/>
                </a:cubicBezTo>
                <a:cubicBezTo>
                  <a:pt x="157988" y="194563"/>
                  <a:pt x="220484" y="109219"/>
                  <a:pt x="286766" y="79501"/>
                </a:cubicBezTo>
                <a:lnTo>
                  <a:pt x="289814" y="6350"/>
                </a:lnTo>
                <a:cubicBezTo>
                  <a:pt x="206006" y="44450"/>
                  <a:pt x="125996" y="152654"/>
                  <a:pt x="83311" y="286004"/>
                </a:cubicBezTo>
                <a:cubicBezTo>
                  <a:pt x="73418" y="318769"/>
                  <a:pt x="65037" y="351535"/>
                  <a:pt x="59690" y="385063"/>
                </a:cubicBezTo>
                <a:lnTo>
                  <a:pt x="6350" y="394207"/>
                </a:lnTo>
                <a:lnTo>
                  <a:pt x="63500" y="506222"/>
                </a:lnTo>
                <a:lnTo>
                  <a:pt x="159511" y="366775"/>
                </a:lnTo>
                <a:lnTo>
                  <a:pt x="105409" y="376682"/>
                </a:lnTo>
              </a:path>
            </a:pathLst>
          </a:custGeom>
          <a:solidFill>
            <a:srgbClr val="000000">
              <a:alpha val="0"/>
            </a:srgbClr>
          </a:solidFill>
          <a:ln w="12700">
            <a:solidFill>
              <a:srgbClr val="01010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958829" y="3022837"/>
            <a:ext cx="1654047" cy="278638"/>
          </a:xfrm>
          <a:custGeom>
            <a:avLst/>
            <a:gdLst>
              <a:gd name="connsiteX0" fmla="*/ 1248409 w 1654047"/>
              <a:gd name="connsiteY0" fmla="*/ 122936 h 278638"/>
              <a:gd name="connsiteX1" fmla="*/ 1243838 w 1654047"/>
              <a:gd name="connsiteY1" fmla="*/ 160274 h 278638"/>
              <a:gd name="connsiteX2" fmla="*/ 16255 w 1654047"/>
              <a:gd name="connsiteY2" fmla="*/ 6350 h 278638"/>
              <a:gd name="connsiteX3" fmla="*/ 6350 w 1654047"/>
              <a:gd name="connsiteY3" fmla="*/ 81026 h 278638"/>
              <a:gd name="connsiteX4" fmla="*/ 1233932 w 1654047"/>
              <a:gd name="connsiteY4" fmla="*/ 234950 h 278638"/>
              <a:gd name="connsiteX5" fmla="*/ 1229359 w 1654047"/>
              <a:gd name="connsiteY5" fmla="*/ 272288 h 278638"/>
              <a:gd name="connsiteX6" fmla="*/ 1647697 w 1654047"/>
              <a:gd name="connsiteY6" fmla="*/ 248666 h 278638"/>
              <a:gd name="connsiteX7" fmla="*/ 1248409 w 1654047"/>
              <a:gd name="connsiteY7" fmla="*/ 122936 h 2786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654047" h="278638">
                <a:moveTo>
                  <a:pt x="1248409" y="122936"/>
                </a:moveTo>
                <a:lnTo>
                  <a:pt x="1243838" y="160274"/>
                </a:lnTo>
                <a:lnTo>
                  <a:pt x="16255" y="6350"/>
                </a:lnTo>
                <a:lnTo>
                  <a:pt x="6350" y="81026"/>
                </a:lnTo>
                <a:lnTo>
                  <a:pt x="1233932" y="234950"/>
                </a:lnTo>
                <a:lnTo>
                  <a:pt x="1229359" y="272288"/>
                </a:lnTo>
                <a:lnTo>
                  <a:pt x="1647697" y="248666"/>
                </a:lnTo>
                <a:lnTo>
                  <a:pt x="1248409" y="122936"/>
                </a:lnTo>
              </a:path>
            </a:pathLst>
          </a:custGeom>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9" name="Freeform 3"/>
          <p:cNvSpPr/>
          <p:nvPr/>
        </p:nvSpPr>
        <p:spPr>
          <a:xfrm>
            <a:off x="4154151" y="3166855"/>
            <a:ext cx="1662417" cy="163576"/>
          </a:xfrm>
          <a:custGeom>
            <a:avLst/>
            <a:gdLst>
              <a:gd name="connsiteX0" fmla="*/ 1244600 w 1662417"/>
              <a:gd name="connsiteY0" fmla="*/ 6350 h 163576"/>
              <a:gd name="connsiteX1" fmla="*/ 1243838 w 1662417"/>
              <a:gd name="connsiteY1" fmla="*/ 43688 h 163576"/>
              <a:gd name="connsiteX2" fmla="*/ 7111 w 1662417"/>
              <a:gd name="connsiteY2" fmla="*/ 34544 h 163576"/>
              <a:gd name="connsiteX3" fmla="*/ 6350 w 1662417"/>
              <a:gd name="connsiteY3" fmla="*/ 109982 h 163576"/>
              <a:gd name="connsiteX4" fmla="*/ 1243838 w 1662417"/>
              <a:gd name="connsiteY4" fmla="*/ 119126 h 163576"/>
              <a:gd name="connsiteX5" fmla="*/ 1243062 w 1662417"/>
              <a:gd name="connsiteY5" fmla="*/ 157226 h 163576"/>
              <a:gd name="connsiteX6" fmla="*/ 1656067 w 1662417"/>
              <a:gd name="connsiteY6" fmla="*/ 84836 h 163576"/>
              <a:gd name="connsiteX7" fmla="*/ 1244600 w 1662417"/>
              <a:gd name="connsiteY7" fmla="*/ 6350 h 1635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662417" h="163576">
                <a:moveTo>
                  <a:pt x="1244600" y="6350"/>
                </a:moveTo>
                <a:lnTo>
                  <a:pt x="1243838" y="43688"/>
                </a:lnTo>
                <a:lnTo>
                  <a:pt x="7111" y="34544"/>
                </a:lnTo>
                <a:lnTo>
                  <a:pt x="6350" y="109982"/>
                </a:lnTo>
                <a:lnTo>
                  <a:pt x="1243838" y="119126"/>
                </a:lnTo>
                <a:lnTo>
                  <a:pt x="1243062" y="157226"/>
                </a:lnTo>
                <a:lnTo>
                  <a:pt x="1656067" y="84836"/>
                </a:lnTo>
                <a:lnTo>
                  <a:pt x="1244600" y="6350"/>
                </a:lnTo>
              </a:path>
            </a:pathLst>
          </a:custGeom>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10" name="Freeform 3"/>
          <p:cNvSpPr/>
          <p:nvPr/>
        </p:nvSpPr>
        <p:spPr>
          <a:xfrm>
            <a:off x="6072868" y="3434318"/>
            <a:ext cx="296150" cy="512571"/>
          </a:xfrm>
          <a:custGeom>
            <a:avLst/>
            <a:gdLst>
              <a:gd name="connsiteX0" fmla="*/ 105396 w 296150"/>
              <a:gd name="connsiteY0" fmla="*/ 135889 h 512571"/>
              <a:gd name="connsiteX1" fmla="*/ 124446 w 296150"/>
              <a:gd name="connsiteY1" fmla="*/ 213613 h 512571"/>
              <a:gd name="connsiteX2" fmla="*/ 286753 w 296150"/>
              <a:gd name="connsiteY2" fmla="*/ 433069 h 512571"/>
              <a:gd name="connsiteX3" fmla="*/ 289800 w 296150"/>
              <a:gd name="connsiteY3" fmla="*/ 506221 h 512571"/>
              <a:gd name="connsiteX4" fmla="*/ 83298 w 296150"/>
              <a:gd name="connsiteY4" fmla="*/ 226567 h 512571"/>
              <a:gd name="connsiteX5" fmla="*/ 59676 w 296150"/>
              <a:gd name="connsiteY5" fmla="*/ 127507 h 512571"/>
              <a:gd name="connsiteX6" fmla="*/ 6350 w 296150"/>
              <a:gd name="connsiteY6" fmla="*/ 118363 h 512571"/>
              <a:gd name="connsiteX7" fmla="*/ 63500 w 296150"/>
              <a:gd name="connsiteY7" fmla="*/ 6350 h 512571"/>
              <a:gd name="connsiteX8" fmla="*/ 159498 w 296150"/>
              <a:gd name="connsiteY8" fmla="*/ 145795 h 512571"/>
              <a:gd name="connsiteX9" fmla="*/ 105396 w 296150"/>
              <a:gd name="connsiteY9" fmla="*/ 135889 h 51257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96150" h="512571">
                <a:moveTo>
                  <a:pt x="105396" y="135889"/>
                </a:moveTo>
                <a:cubicBezTo>
                  <a:pt x="109981" y="161797"/>
                  <a:pt x="116065" y="188467"/>
                  <a:pt x="124446" y="213613"/>
                </a:cubicBezTo>
                <a:cubicBezTo>
                  <a:pt x="157974" y="318007"/>
                  <a:pt x="220471" y="403351"/>
                  <a:pt x="286753" y="433069"/>
                </a:cubicBezTo>
                <a:lnTo>
                  <a:pt x="289800" y="506221"/>
                </a:lnTo>
                <a:cubicBezTo>
                  <a:pt x="205993" y="468121"/>
                  <a:pt x="125983" y="359917"/>
                  <a:pt x="83298" y="226567"/>
                </a:cubicBezTo>
                <a:cubicBezTo>
                  <a:pt x="73405" y="193801"/>
                  <a:pt x="65023" y="161035"/>
                  <a:pt x="59676" y="127507"/>
                </a:cubicBezTo>
                <a:lnTo>
                  <a:pt x="6350" y="118363"/>
                </a:lnTo>
                <a:lnTo>
                  <a:pt x="63500" y="6350"/>
                </a:lnTo>
                <a:lnTo>
                  <a:pt x="159498" y="145795"/>
                </a:lnTo>
                <a:lnTo>
                  <a:pt x="105396" y="135889"/>
                </a:lnTo>
              </a:path>
            </a:pathLst>
          </a:custGeom>
          <a:solidFill>
            <a:srgbClr val="000000">
              <a:alpha val="0"/>
            </a:srgbClr>
          </a:solidFill>
          <a:ln w="12700">
            <a:solidFill>
              <a:srgbClr val="01010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721335" y="3467084"/>
            <a:ext cx="101092" cy="480567"/>
          </a:xfrm>
          <a:custGeom>
            <a:avLst/>
            <a:gdLst>
              <a:gd name="connsiteX0" fmla="*/ 6350 w 101092"/>
              <a:gd name="connsiteY0" fmla="*/ 122935 h 480567"/>
              <a:gd name="connsiteX1" fmla="*/ 28447 w 101092"/>
              <a:gd name="connsiteY1" fmla="*/ 122935 h 480567"/>
              <a:gd name="connsiteX2" fmla="*/ 28447 w 101092"/>
              <a:gd name="connsiteY2" fmla="*/ 474217 h 480567"/>
              <a:gd name="connsiteX3" fmla="*/ 72644 w 101092"/>
              <a:gd name="connsiteY3" fmla="*/ 474217 h 480567"/>
              <a:gd name="connsiteX4" fmla="*/ 72644 w 101092"/>
              <a:gd name="connsiteY4" fmla="*/ 122935 h 480567"/>
              <a:gd name="connsiteX5" fmla="*/ 94741 w 101092"/>
              <a:gd name="connsiteY5" fmla="*/ 122935 h 480567"/>
              <a:gd name="connsiteX6" fmla="*/ 50546 w 101092"/>
              <a:gd name="connsiteY6" fmla="*/ 6350 h 480567"/>
              <a:gd name="connsiteX7" fmla="*/ 6350 w 101092"/>
              <a:gd name="connsiteY7" fmla="*/ 122935 h 4805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01092" h="480567">
                <a:moveTo>
                  <a:pt x="6350" y="122935"/>
                </a:moveTo>
                <a:lnTo>
                  <a:pt x="28447" y="122935"/>
                </a:lnTo>
                <a:lnTo>
                  <a:pt x="28447" y="474217"/>
                </a:lnTo>
                <a:lnTo>
                  <a:pt x="72644" y="474217"/>
                </a:lnTo>
                <a:lnTo>
                  <a:pt x="72644" y="122935"/>
                </a:lnTo>
                <a:lnTo>
                  <a:pt x="94741" y="122935"/>
                </a:lnTo>
                <a:lnTo>
                  <a:pt x="50546" y="6350"/>
                </a:lnTo>
                <a:lnTo>
                  <a:pt x="6350" y="122935"/>
                </a:lnTo>
              </a:path>
            </a:pathLst>
          </a:custGeom>
          <a:solidFill>
            <a:srgbClr val="000000">
              <a:alpha val="0"/>
            </a:srgbClr>
          </a:solidFill>
          <a:ln w="12700">
            <a:solidFill>
              <a:srgbClr val="01010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
          <p:cNvSpPr txBox="1"/>
          <p:nvPr/>
        </p:nvSpPr>
        <p:spPr>
          <a:xfrm>
            <a:off x="357158" y="642918"/>
            <a:ext cx="4518481" cy="262188"/>
          </a:xfrm>
          <a:prstGeom prst="rect">
            <a:avLst/>
          </a:prstGeom>
          <a:noFill/>
        </p:spPr>
        <p:txBody>
          <a:bodyPr wrap="none" lIns="0" tIns="0" rIns="0" rtlCol="0">
            <a:spAutoFit/>
          </a:bodyPr>
          <a:lstStyle/>
          <a:p>
            <a:pPr>
              <a:lnSpc>
                <a:spcPts val="1600"/>
              </a:lnSpc>
              <a:tabLst/>
            </a:pPr>
            <a:r>
              <a:rPr lang="en-US" altLang="zh-CN" sz="2066" u="sng" dirty="0" smtClean="0">
                <a:solidFill>
                  <a:srgbClr val="003366"/>
                </a:solidFill>
                <a:latin typeface="Times New Roman" pitchFamily="18" charset="0"/>
                <a:cs typeface="Times New Roman" pitchFamily="18" charset="0"/>
              </a:rPr>
              <a:t>* </a:t>
            </a:r>
            <a:r>
              <a:rPr lang="en-US" altLang="zh-CN" sz="2066" u="sng" dirty="0" err="1" smtClean="0">
                <a:solidFill>
                  <a:srgbClr val="003366"/>
                </a:solidFill>
                <a:latin typeface="Times New Roman" pitchFamily="18" charset="0"/>
                <a:cs typeface="Times New Roman" pitchFamily="18" charset="0"/>
              </a:rPr>
              <a:t>Dans</a:t>
            </a:r>
            <a:r>
              <a:rPr lang="en-US" altLang="zh-CN" sz="2066" u="sng" dirty="0" smtClean="0">
                <a:solidFill>
                  <a:srgbClr val="003366"/>
                </a:solidFill>
                <a:latin typeface="Times New Roman" pitchFamily="18" charset="0"/>
                <a:cs typeface="Times New Roman" pitchFamily="18" charset="0"/>
              </a:rPr>
              <a:t> le </a:t>
            </a:r>
            <a:r>
              <a:rPr lang="en-US" altLang="zh-CN" sz="2066" u="sng" dirty="0" err="1" smtClean="0">
                <a:solidFill>
                  <a:srgbClr val="003366"/>
                </a:solidFill>
                <a:latin typeface="Times New Roman" pitchFamily="18" charset="0"/>
                <a:cs typeface="Times New Roman" pitchFamily="18" charset="0"/>
              </a:rPr>
              <a:t>cas</a:t>
            </a:r>
            <a:r>
              <a:rPr lang="en-US" altLang="zh-CN" sz="2066" u="sng" dirty="0" smtClean="0">
                <a:solidFill>
                  <a:srgbClr val="003366"/>
                </a:solidFill>
                <a:latin typeface="Times New Roman" pitchFamily="18" charset="0"/>
                <a:cs typeface="Times New Roman" pitchFamily="18" charset="0"/>
              </a:rPr>
              <a:t> </a:t>
            </a:r>
            <a:r>
              <a:rPr lang="en-US" altLang="zh-CN" sz="2066" u="sng" dirty="0" err="1" smtClean="0">
                <a:solidFill>
                  <a:srgbClr val="003366"/>
                </a:solidFill>
                <a:latin typeface="Times New Roman" pitchFamily="18" charset="0"/>
                <a:cs typeface="Times New Roman" pitchFamily="18" charset="0"/>
              </a:rPr>
              <a:t>où</a:t>
            </a:r>
            <a:r>
              <a:rPr lang="en-US" altLang="zh-CN" sz="2066" u="sng" dirty="0" smtClean="0">
                <a:solidFill>
                  <a:srgbClr val="003366"/>
                </a:solidFill>
                <a:latin typeface="Times New Roman" pitchFamily="18" charset="0"/>
                <a:cs typeface="Times New Roman" pitchFamily="18" charset="0"/>
              </a:rPr>
              <a:t> A et B ne </a:t>
            </a:r>
            <a:r>
              <a:rPr lang="en-US" altLang="zh-CN" sz="2066" u="sng" dirty="0" err="1" smtClean="0">
                <a:solidFill>
                  <a:srgbClr val="003366"/>
                </a:solidFill>
                <a:latin typeface="Times New Roman" pitchFamily="18" charset="0"/>
                <a:cs typeface="Times New Roman" pitchFamily="18" charset="0"/>
              </a:rPr>
              <a:t>commutent</a:t>
            </a:r>
            <a:r>
              <a:rPr lang="en-US" altLang="zh-CN" sz="2066" u="sng" dirty="0" smtClean="0">
                <a:solidFill>
                  <a:srgbClr val="003366"/>
                </a:solidFill>
                <a:latin typeface="Times New Roman" pitchFamily="18" charset="0"/>
                <a:cs typeface="Times New Roman" pitchFamily="18" charset="0"/>
              </a:rPr>
              <a:t> pas.</a:t>
            </a:r>
          </a:p>
        </p:txBody>
      </p:sp>
      <p:sp>
        <p:nvSpPr>
          <p:cNvPr id="13" name="TextBox 1"/>
          <p:cNvSpPr txBox="1"/>
          <p:nvPr/>
        </p:nvSpPr>
        <p:spPr>
          <a:xfrm>
            <a:off x="6403944" y="1828784"/>
            <a:ext cx="1651000" cy="203200"/>
          </a:xfrm>
          <a:prstGeom prst="rect">
            <a:avLst/>
          </a:prstGeom>
          <a:noFill/>
        </p:spPr>
        <p:txBody>
          <a:bodyPr wrap="none" lIns="0" tIns="0" rIns="0" rtlCol="0">
            <a:spAutoFit/>
          </a:bodyPr>
          <a:lstStyle/>
          <a:p>
            <a:pPr>
              <a:lnSpc>
                <a:spcPts val="1600"/>
              </a:lnSpc>
              <a:tabLst/>
            </a:pPr>
            <a:r>
              <a:rPr lang="en-US" altLang="zh-CN" sz="1800" dirty="0" smtClean="0">
                <a:solidFill>
                  <a:srgbClr val="FF6500"/>
                </a:solidFill>
                <a:latin typeface="Times New Roman" pitchFamily="18" charset="0"/>
                <a:cs typeface="Times New Roman" pitchFamily="18" charset="0"/>
              </a:rPr>
              <a:t>État</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propre</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de</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B</a:t>
            </a:r>
          </a:p>
        </p:txBody>
      </p:sp>
      <p:sp>
        <p:nvSpPr>
          <p:cNvPr id="14" name="TextBox 1"/>
          <p:cNvSpPr txBox="1"/>
          <p:nvPr/>
        </p:nvSpPr>
        <p:spPr>
          <a:xfrm>
            <a:off x="4371944" y="1928802"/>
            <a:ext cx="1320800" cy="1854200"/>
          </a:xfrm>
          <a:prstGeom prst="rect">
            <a:avLst/>
          </a:prstGeom>
          <a:noFill/>
        </p:spPr>
        <p:txBody>
          <a:bodyPr wrap="none" lIns="0" tIns="0" rIns="0" rtlCol="0">
            <a:spAutoFit/>
          </a:bodyPr>
          <a:lstStyle/>
          <a:p>
            <a:pPr>
              <a:lnSpc>
                <a:spcPts val="2600"/>
              </a:lnSpc>
              <a:tabLst/>
            </a:pPr>
            <a:r>
              <a:rPr lang="en-US" altLang="zh-CN" sz="1800" dirty="0" smtClean="0">
                <a:solidFill>
                  <a:srgbClr val="000000"/>
                </a:solidFill>
                <a:latin typeface="Times New Roman" pitchFamily="18" charset="0"/>
                <a:cs typeface="Times New Roman" pitchFamily="18" charset="0"/>
              </a:rPr>
              <a:t>mesure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de</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Monotype Corsiva" pitchFamily="18" charset="0"/>
                <a:cs typeface="Monotype Corsiva" pitchFamily="18" charset="0"/>
              </a:rPr>
              <a:t>B</a:t>
            </a:r>
          </a:p>
          <a:p>
            <a:pPr>
              <a:lnSpc>
                <a:spcPts val="2500"/>
              </a:lnSpc>
              <a:tabLst/>
            </a:pPr>
            <a:r>
              <a:rPr lang="en-US" altLang="zh-CN" sz="1800" dirty="0" smtClean="0">
                <a:solidFill>
                  <a:srgbClr val="000000"/>
                </a:solidFill>
                <a:latin typeface="Times New Roman" pitchFamily="18" charset="0"/>
                <a:cs typeface="Times New Roman" pitchFamily="18" charset="0"/>
              </a:rPr>
              <a:t>donne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b</a:t>
            </a:r>
            <a:r>
              <a:rPr lang="en-US" altLang="zh-CN" sz="1200" dirty="0" smtClean="0">
                <a:solidFill>
                  <a:srgbClr val="000000"/>
                </a:solidFill>
                <a:latin typeface="Times New Roman" pitchFamily="18" charset="0"/>
                <a:cs typeface="Times New Roman" pitchFamily="18" charset="0"/>
              </a:rPr>
              <a:t>m</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400"/>
              </a:lnSpc>
              <a:tabLst/>
            </a:pPr>
            <a:r>
              <a:rPr lang="en-US" altLang="zh-CN" sz="1800" dirty="0" smtClean="0">
                <a:solidFill>
                  <a:srgbClr val="000000"/>
                </a:solidFill>
                <a:latin typeface="Times New Roman" pitchFamily="18" charset="0"/>
                <a:cs typeface="Times New Roman" pitchFamily="18" charset="0"/>
              </a:rPr>
              <a:t>mesure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de</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Monotype Corsiva" pitchFamily="18" charset="0"/>
                <a:cs typeface="Monotype Corsiva" pitchFamily="18" charset="0"/>
              </a:rPr>
              <a:t>A</a:t>
            </a:r>
          </a:p>
        </p:txBody>
      </p:sp>
      <p:sp>
        <p:nvSpPr>
          <p:cNvPr id="15" name="TextBox 1"/>
          <p:cNvSpPr txBox="1"/>
          <p:nvPr/>
        </p:nvSpPr>
        <p:spPr>
          <a:xfrm>
            <a:off x="4371944" y="3771884"/>
            <a:ext cx="850900" cy="254000"/>
          </a:xfrm>
          <a:prstGeom prst="rect">
            <a:avLst/>
          </a:prstGeom>
          <a:noFill/>
        </p:spPr>
        <p:txBody>
          <a:bodyPr wrap="none" lIns="0" tIns="0" rIns="0" rtlCol="0">
            <a:spAutoFit/>
          </a:bodyPr>
          <a:lstStyle/>
          <a:p>
            <a:pPr>
              <a:lnSpc>
                <a:spcPts val="2000"/>
              </a:lnSpc>
              <a:tabLst/>
            </a:pPr>
            <a:r>
              <a:rPr lang="en-US" altLang="zh-CN" sz="1800" dirty="0" smtClean="0">
                <a:solidFill>
                  <a:srgbClr val="000000"/>
                </a:solidFill>
                <a:latin typeface="Times New Roman" pitchFamily="18" charset="0"/>
                <a:cs typeface="Times New Roman" pitchFamily="18" charset="0"/>
              </a:rPr>
              <a:t>donne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a</a:t>
            </a:r>
            <a:r>
              <a:rPr lang="en-US" altLang="zh-CN" sz="1200" dirty="0" smtClean="0">
                <a:solidFill>
                  <a:srgbClr val="000000"/>
                </a:solidFill>
                <a:latin typeface="Times New Roman" pitchFamily="18" charset="0"/>
                <a:cs typeface="Times New Roman" pitchFamily="18" charset="0"/>
              </a:rPr>
              <a:t>l</a:t>
            </a:r>
          </a:p>
        </p:txBody>
      </p:sp>
      <p:sp>
        <p:nvSpPr>
          <p:cNvPr id="16" name="TextBox 1"/>
          <p:cNvSpPr txBox="1"/>
          <p:nvPr/>
        </p:nvSpPr>
        <p:spPr>
          <a:xfrm>
            <a:off x="1539844" y="1785921"/>
            <a:ext cx="1651000" cy="2019300"/>
          </a:xfrm>
          <a:prstGeom prst="rect">
            <a:avLst/>
          </a:prstGeom>
          <a:noFill/>
        </p:spPr>
        <p:txBody>
          <a:bodyPr wrap="none" lIns="0" tIns="0" rIns="0" rtlCol="0">
            <a:spAutoFit/>
          </a:bodyPr>
          <a:lstStyle/>
          <a:p>
            <a:pPr>
              <a:lnSpc>
                <a:spcPts val="1600"/>
              </a:lnSpc>
              <a:tabLst>
                <a:tab pos="76200" algn="l"/>
                <a:tab pos="152400" algn="l"/>
                <a:tab pos="203200" algn="l"/>
              </a:tabLst>
            </a:pPr>
            <a:r>
              <a:rPr lang="en-US" altLang="zh-CN" sz="1800" dirty="0" smtClean="0">
                <a:solidFill>
                  <a:srgbClr val="FF6500"/>
                </a:solidFill>
                <a:latin typeface="Times New Roman" pitchFamily="18" charset="0"/>
                <a:cs typeface="Times New Roman" pitchFamily="18" charset="0"/>
              </a:rPr>
              <a:t>État</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propre</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de</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A</a:t>
            </a:r>
          </a:p>
          <a:p>
            <a:pPr>
              <a:lnSpc>
                <a:spcPts val="1000"/>
              </a:lnSpc>
            </a:pPr>
            <a:endParaRPr lang="en-US" altLang="zh-CN" dirty="0" smtClean="0"/>
          </a:p>
          <a:p>
            <a:pPr>
              <a:lnSpc>
                <a:spcPts val="2700"/>
              </a:lnSpc>
              <a:tabLst>
                <a:tab pos="76200" algn="l"/>
                <a:tab pos="152400" algn="l"/>
                <a:tab pos="203200" algn="l"/>
              </a:tabLst>
            </a:pPr>
            <a:r>
              <a:rPr lang="en-US" altLang="zh-CN" dirty="0" smtClean="0"/>
              <a:t>		</a:t>
            </a:r>
            <a:r>
              <a:rPr lang="en-US" altLang="zh-CN" sz="1800" dirty="0" smtClean="0">
                <a:solidFill>
                  <a:srgbClr val="000000"/>
                </a:solidFill>
                <a:latin typeface="Times New Roman" pitchFamily="18" charset="0"/>
                <a:cs typeface="Times New Roman" pitchFamily="18" charset="0"/>
              </a:rPr>
              <a:t>mesure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de</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Monotype Corsiva" pitchFamily="18" charset="0"/>
                <a:cs typeface="Monotype Corsiva" pitchFamily="18" charset="0"/>
              </a:rPr>
              <a:t>A</a:t>
            </a:r>
          </a:p>
          <a:p>
            <a:pPr>
              <a:lnSpc>
                <a:spcPts val="2500"/>
              </a:lnSpc>
              <a:tabLst>
                <a:tab pos="76200" algn="l"/>
                <a:tab pos="152400" algn="l"/>
                <a:tab pos="203200" algn="l"/>
              </a:tabLst>
            </a:pPr>
            <a:r>
              <a:rPr lang="en-US" altLang="zh-CN" dirty="0" smtClean="0"/>
              <a:t>		</a:t>
            </a:r>
            <a:r>
              <a:rPr lang="en-US" altLang="zh-CN" sz="1800" dirty="0" smtClean="0">
                <a:solidFill>
                  <a:srgbClr val="000000"/>
                </a:solidFill>
                <a:latin typeface="Times New Roman" pitchFamily="18" charset="0"/>
                <a:cs typeface="Times New Roman" pitchFamily="18" charset="0"/>
              </a:rPr>
              <a:t>donne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a</a:t>
            </a:r>
            <a:r>
              <a:rPr lang="en-US" altLang="zh-CN" sz="1200" dirty="0" smtClean="0">
                <a:solidFill>
                  <a:srgbClr val="000000"/>
                </a:solidFill>
                <a:latin typeface="Times New Roman" pitchFamily="18" charset="0"/>
                <a:cs typeface="Times New Roman" pitchFamily="18" charset="0"/>
              </a:rPr>
              <a:t>n</a:t>
            </a:r>
          </a:p>
          <a:p>
            <a:pPr>
              <a:lnSpc>
                <a:spcPts val="1000"/>
              </a:lnSpc>
            </a:pPr>
            <a:endParaRPr lang="en-US" altLang="zh-CN" dirty="0" smtClean="0"/>
          </a:p>
          <a:p>
            <a:pPr>
              <a:lnSpc>
                <a:spcPts val="1000"/>
              </a:lnSpc>
            </a:pPr>
            <a:endParaRPr lang="en-US" altLang="zh-CN" dirty="0" smtClean="0"/>
          </a:p>
          <a:p>
            <a:pPr>
              <a:lnSpc>
                <a:spcPts val="1600"/>
              </a:lnSpc>
              <a:tabLst>
                <a:tab pos="76200" algn="l"/>
                <a:tab pos="152400" algn="l"/>
                <a:tab pos="203200" algn="l"/>
              </a:tabLst>
            </a:pPr>
            <a:r>
              <a:rPr lang="en-US" altLang="zh-CN" dirty="0" smtClean="0"/>
              <a:t>	</a:t>
            </a:r>
            <a:r>
              <a:rPr lang="en-US" altLang="zh-CN" sz="1194" dirty="0" smtClean="0">
                <a:solidFill>
                  <a:srgbClr val="000000"/>
                </a:solidFill>
                <a:latin typeface="Times New Roman" pitchFamily="18" charset="0"/>
                <a:cs typeface="Times New Roman" pitchFamily="18" charset="0"/>
              </a:rPr>
              <a:t>1</a:t>
            </a:r>
          </a:p>
          <a:p>
            <a:pPr>
              <a:lnSpc>
                <a:spcPts val="1000"/>
              </a:lnSpc>
            </a:pPr>
            <a:endParaRPr lang="en-US" altLang="zh-CN" dirty="0" smtClean="0"/>
          </a:p>
          <a:p>
            <a:pPr>
              <a:lnSpc>
                <a:spcPts val="3100"/>
              </a:lnSpc>
              <a:tabLst>
                <a:tab pos="76200" algn="l"/>
                <a:tab pos="152400" algn="l"/>
                <a:tab pos="203200" algn="l"/>
              </a:tabLst>
            </a:pPr>
            <a:r>
              <a:rPr lang="en-US" altLang="zh-CN" dirty="0" smtClean="0"/>
              <a:t>			</a:t>
            </a:r>
            <a:r>
              <a:rPr lang="en-US" altLang="zh-CN" sz="1800" dirty="0" smtClean="0">
                <a:solidFill>
                  <a:srgbClr val="000000"/>
                </a:solidFill>
                <a:latin typeface="Times New Roman" pitchFamily="18" charset="0"/>
                <a:cs typeface="Times New Roman" pitchFamily="18" charset="0"/>
              </a:rPr>
              <a:t>mesure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de</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Monotype Corsiva" pitchFamily="18" charset="0"/>
                <a:cs typeface="Monotype Corsiva" pitchFamily="18" charset="0"/>
              </a:rPr>
              <a:t>B</a:t>
            </a:r>
          </a:p>
        </p:txBody>
      </p:sp>
      <p:sp>
        <p:nvSpPr>
          <p:cNvPr id="17" name="TextBox 1"/>
          <p:cNvSpPr txBox="1"/>
          <p:nvPr/>
        </p:nvSpPr>
        <p:spPr>
          <a:xfrm>
            <a:off x="1958944" y="3771884"/>
            <a:ext cx="901700" cy="254000"/>
          </a:xfrm>
          <a:prstGeom prst="rect">
            <a:avLst/>
          </a:prstGeom>
          <a:noFill/>
        </p:spPr>
        <p:txBody>
          <a:bodyPr wrap="none" lIns="0" tIns="0" rIns="0" rtlCol="0">
            <a:spAutoFit/>
          </a:bodyPr>
          <a:lstStyle/>
          <a:p>
            <a:pPr>
              <a:lnSpc>
                <a:spcPts val="2000"/>
              </a:lnSpc>
              <a:tabLst/>
            </a:pPr>
            <a:r>
              <a:rPr lang="en-US" altLang="zh-CN" sz="1800" dirty="0" smtClean="0">
                <a:solidFill>
                  <a:srgbClr val="000000"/>
                </a:solidFill>
                <a:latin typeface="Times New Roman" pitchFamily="18" charset="0"/>
                <a:cs typeface="Times New Roman" pitchFamily="18" charset="0"/>
              </a:rPr>
              <a:t>donne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b</a:t>
            </a:r>
            <a:r>
              <a:rPr lang="en-US" altLang="zh-CN" sz="1200" dirty="0" smtClean="0">
                <a:solidFill>
                  <a:srgbClr val="000000"/>
                </a:solidFill>
                <a:latin typeface="Times New Roman" pitchFamily="18" charset="0"/>
                <a:cs typeface="Times New Roman" pitchFamily="18" charset="0"/>
              </a:rPr>
              <a:t>p</a:t>
            </a:r>
          </a:p>
        </p:txBody>
      </p:sp>
      <p:sp>
        <p:nvSpPr>
          <p:cNvPr id="18" name="TextBox 1"/>
          <p:cNvSpPr txBox="1"/>
          <p:nvPr/>
        </p:nvSpPr>
        <p:spPr>
          <a:xfrm>
            <a:off x="3929058" y="2679684"/>
            <a:ext cx="100990" cy="841256"/>
          </a:xfrm>
          <a:prstGeom prst="rect">
            <a:avLst/>
          </a:prstGeom>
          <a:noFill/>
        </p:spPr>
        <p:txBody>
          <a:bodyPr wrap="none" lIns="0" tIns="0" rIns="0" rtlCol="0">
            <a:spAutoFit/>
          </a:bodyPr>
          <a:lstStyle/>
          <a:p>
            <a:pPr>
              <a:lnSpc>
                <a:spcPts val="1000"/>
              </a:lnSpc>
              <a:tabLst>
                <a:tab pos="25400" algn="l"/>
              </a:tabLst>
            </a:pPr>
            <a:r>
              <a:rPr lang="en-US" altLang="zh-CN" sz="1190" dirty="0" smtClean="0">
                <a:solidFill>
                  <a:srgbClr val="000000"/>
                </a:solidFill>
                <a:latin typeface="Times New Roman" pitchFamily="18" charset="0"/>
                <a:cs typeface="Times New Roman" pitchFamily="18" charset="0"/>
              </a:rPr>
              <a:t>2</a:t>
            </a:r>
          </a:p>
          <a:p>
            <a:pPr>
              <a:lnSpc>
                <a:spcPts val="1000"/>
              </a:lnSpc>
            </a:pPr>
            <a:endParaRPr lang="en-US" altLang="zh-CN" dirty="0" smtClean="0"/>
          </a:p>
          <a:p>
            <a:pPr>
              <a:lnSpc>
                <a:spcPts val="1000"/>
              </a:lnSpc>
            </a:pPr>
            <a:endParaRPr lang="en-US" altLang="zh-CN" dirty="0" smtClean="0">
              <a:solidFill>
                <a:srgbClr val="0070C0"/>
              </a:solidFill>
            </a:endParaRPr>
          </a:p>
          <a:p>
            <a:pPr>
              <a:lnSpc>
                <a:spcPts val="1200"/>
              </a:lnSpc>
              <a:tabLst>
                <a:tab pos="25400" algn="l"/>
              </a:tabLst>
            </a:pPr>
            <a:r>
              <a:rPr lang="en-US" altLang="zh-CN" sz="1185" dirty="0" smtClean="0">
                <a:solidFill>
                  <a:srgbClr val="000000"/>
                </a:solidFill>
                <a:latin typeface="Times New Roman" pitchFamily="18" charset="0"/>
                <a:cs typeface="Times New Roman" pitchFamily="18" charset="0"/>
              </a:rPr>
              <a:t>'</a:t>
            </a:r>
          </a:p>
          <a:p>
            <a:pPr>
              <a:lnSpc>
                <a:spcPts val="2000"/>
              </a:lnSpc>
              <a:tabLst>
                <a:tab pos="25400" algn="l"/>
              </a:tabLst>
            </a:pPr>
            <a:r>
              <a:rPr lang="en-US" altLang="zh-CN" dirty="0" smtClean="0"/>
              <a:t>	</a:t>
            </a:r>
            <a:r>
              <a:rPr lang="en-US" altLang="zh-CN" sz="1185" dirty="0" smtClean="0">
                <a:solidFill>
                  <a:srgbClr val="000000"/>
                </a:solidFill>
                <a:latin typeface="Times New Roman" pitchFamily="18" charset="0"/>
                <a:cs typeface="Times New Roman" pitchFamily="18" charset="0"/>
              </a:rPr>
              <a:t>2</a:t>
            </a:r>
          </a:p>
        </p:txBody>
      </p:sp>
      <p:sp>
        <p:nvSpPr>
          <p:cNvPr id="20" name="TextBox 1"/>
          <p:cNvSpPr txBox="1"/>
          <p:nvPr/>
        </p:nvSpPr>
        <p:spPr>
          <a:xfrm>
            <a:off x="6556344" y="3822684"/>
            <a:ext cx="1651000" cy="203200"/>
          </a:xfrm>
          <a:prstGeom prst="rect">
            <a:avLst/>
          </a:prstGeom>
          <a:noFill/>
        </p:spPr>
        <p:txBody>
          <a:bodyPr wrap="none" lIns="0" tIns="0" rIns="0" rtlCol="0">
            <a:spAutoFit/>
          </a:bodyPr>
          <a:lstStyle/>
          <a:p>
            <a:pPr>
              <a:lnSpc>
                <a:spcPts val="1600"/>
              </a:lnSpc>
              <a:tabLst/>
            </a:pPr>
            <a:r>
              <a:rPr lang="en-US" altLang="zh-CN" sz="1800" dirty="0" smtClean="0">
                <a:solidFill>
                  <a:srgbClr val="FF6500"/>
                </a:solidFill>
                <a:latin typeface="Times New Roman" pitchFamily="18" charset="0"/>
                <a:cs typeface="Times New Roman" pitchFamily="18" charset="0"/>
              </a:rPr>
              <a:t>État</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propre</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de</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A</a:t>
            </a:r>
          </a:p>
        </p:txBody>
      </p:sp>
      <p:sp>
        <p:nvSpPr>
          <p:cNvPr id="21" name="TextBox 1"/>
          <p:cNvSpPr txBox="1"/>
          <p:nvPr/>
        </p:nvSpPr>
        <p:spPr>
          <a:xfrm>
            <a:off x="2822544" y="4063984"/>
            <a:ext cx="1651000" cy="203200"/>
          </a:xfrm>
          <a:prstGeom prst="rect">
            <a:avLst/>
          </a:prstGeom>
          <a:noFill/>
        </p:spPr>
        <p:txBody>
          <a:bodyPr wrap="none" lIns="0" tIns="0" rIns="0" rtlCol="0">
            <a:spAutoFit/>
          </a:bodyPr>
          <a:lstStyle/>
          <a:p>
            <a:pPr>
              <a:lnSpc>
                <a:spcPts val="1600"/>
              </a:lnSpc>
              <a:tabLst/>
            </a:pPr>
            <a:r>
              <a:rPr lang="en-US" altLang="zh-CN" sz="1800" dirty="0" smtClean="0">
                <a:solidFill>
                  <a:srgbClr val="FF6500"/>
                </a:solidFill>
                <a:latin typeface="Times New Roman" pitchFamily="18" charset="0"/>
                <a:cs typeface="Times New Roman" pitchFamily="18" charset="0"/>
              </a:rPr>
              <a:t>État</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propre</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de</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B</a:t>
            </a:r>
          </a:p>
        </p:txBody>
      </p:sp>
      <p:sp>
        <p:nvSpPr>
          <p:cNvPr id="23" name="TextBox 1"/>
          <p:cNvSpPr txBox="1"/>
          <p:nvPr/>
        </p:nvSpPr>
        <p:spPr>
          <a:xfrm>
            <a:off x="2847944" y="4940284"/>
            <a:ext cx="1930400" cy="838200"/>
          </a:xfrm>
          <a:prstGeom prst="rect">
            <a:avLst/>
          </a:prstGeom>
          <a:noFill/>
        </p:spPr>
        <p:txBody>
          <a:bodyPr wrap="none" lIns="0" tIns="0" rIns="0" rtlCol="0">
            <a:spAutoFit/>
          </a:bodyPr>
          <a:lstStyle/>
          <a:p>
            <a:pPr>
              <a:lnSpc>
                <a:spcPts val="1600"/>
              </a:lnSpc>
              <a:tabLst/>
            </a:pPr>
            <a:r>
              <a:rPr lang="en-US" altLang="zh-CN" sz="1800" dirty="0" smtClean="0">
                <a:solidFill>
                  <a:srgbClr val="000000"/>
                </a:solidFill>
                <a:latin typeface="Times New Roman" pitchFamily="18" charset="0"/>
                <a:cs typeface="Times New Roman" pitchFamily="18" charset="0"/>
              </a:rPr>
              <a:t>mesure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simultanée</a:t>
            </a:r>
          </a:p>
          <a:p>
            <a:pPr>
              <a:lnSpc>
                <a:spcPts val="1000"/>
              </a:lnSpc>
            </a:pPr>
            <a:endParaRPr lang="en-US" altLang="zh-CN" dirty="0" smtClean="0"/>
          </a:p>
          <a:p>
            <a:pPr>
              <a:lnSpc>
                <a:spcPts val="1000"/>
              </a:lnSpc>
            </a:pPr>
            <a:endParaRPr lang="en-US" altLang="zh-CN" dirty="0" smtClean="0"/>
          </a:p>
          <a:p>
            <a:pPr>
              <a:lnSpc>
                <a:spcPts val="3000"/>
              </a:lnSpc>
              <a:tabLst/>
            </a:pPr>
            <a:r>
              <a:rPr lang="en-US" altLang="zh-CN" sz="1800" dirty="0" smtClean="0">
                <a:solidFill>
                  <a:srgbClr val="000000"/>
                </a:solidFill>
                <a:latin typeface="Times New Roman" pitchFamily="18" charset="0"/>
                <a:cs typeface="Times New Roman" pitchFamily="18" charset="0"/>
              </a:rPr>
              <a:t>de</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Monotype Corsiva" pitchFamily="18" charset="0"/>
                <a:cs typeface="Monotype Corsiva" pitchFamily="18" charset="0"/>
              </a:rPr>
              <a:t>A,</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Monotype Corsiva" pitchFamily="18" charset="0"/>
                <a:cs typeface="Monotype Corsiva" pitchFamily="18" charset="0"/>
              </a:rPr>
              <a:t>B</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donne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a:t>
            </a:r>
          </a:p>
        </p:txBody>
      </p:sp>
      <p:sp>
        <p:nvSpPr>
          <p:cNvPr id="24" name="TextBox 1"/>
          <p:cNvSpPr txBox="1"/>
          <p:nvPr/>
        </p:nvSpPr>
        <p:spPr>
          <a:xfrm>
            <a:off x="4816444" y="5130784"/>
            <a:ext cx="2991268" cy="379591"/>
          </a:xfrm>
          <a:prstGeom prst="rect">
            <a:avLst/>
          </a:prstGeom>
          <a:noFill/>
        </p:spPr>
        <p:txBody>
          <a:bodyPr wrap="none" lIns="0" tIns="0" rIns="0" rtlCol="0">
            <a:spAutoFit/>
          </a:bodyPr>
          <a:lstStyle/>
          <a:p>
            <a:pPr>
              <a:lnSpc>
                <a:spcPts val="2600"/>
              </a:lnSpc>
            </a:pPr>
            <a:r>
              <a:rPr lang="el-GR" altLang="zh-CN" sz="2000" dirty="0" smtClean="0">
                <a:solidFill>
                  <a:srgbClr val="0070C0"/>
                </a:solidFill>
                <a:latin typeface="Times New Roman" pitchFamily="18" charset="0"/>
                <a:cs typeface="Times New Roman" pitchFamily="18" charset="0"/>
                <a:sym typeface="Symbol"/>
              </a:rPr>
              <a:t>Ψ</a:t>
            </a:r>
            <a:r>
              <a:rPr lang="fr-FR" altLang="zh-CN" sz="2000" dirty="0" smtClean="0">
                <a:solidFill>
                  <a:srgbClr val="0070C0"/>
                </a:solidFill>
                <a:latin typeface="Times New Roman" pitchFamily="18" charset="0"/>
                <a:cs typeface="Times New Roman" pitchFamily="18" charset="0"/>
                <a:sym typeface="Symbol"/>
              </a:rPr>
              <a:t> &gt; </a:t>
            </a:r>
            <a:r>
              <a:rPr lang="en-US" altLang="zh-CN" sz="2041" dirty="0" smtClean="0">
                <a:solidFill>
                  <a:srgbClr val="000000"/>
                </a:solidFill>
                <a:latin typeface="Times New Roman" pitchFamily="18" charset="0"/>
                <a:cs typeface="Times New Roman" pitchFamily="18" charset="0"/>
              </a:rPr>
              <a:t>?</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État</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propre</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de</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A,</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B</a:t>
            </a:r>
            <a:r>
              <a:rPr lang="en-US" altLang="zh-CN" sz="1800" dirty="0" smtClean="0">
                <a:latin typeface="Times New Roman" pitchFamily="18" charset="0"/>
                <a:cs typeface="Times New Roman" pitchFamily="18" charset="0"/>
              </a:rPr>
              <a:t> </a:t>
            </a:r>
            <a:r>
              <a:rPr lang="en-US" altLang="zh-CN" sz="1800" dirty="0" smtClean="0">
                <a:solidFill>
                  <a:srgbClr val="FF6500"/>
                </a:solidFill>
                <a:latin typeface="Times New Roman" pitchFamily="18" charset="0"/>
                <a:cs typeface="Times New Roman" pitchFamily="18" charset="0"/>
              </a:rPr>
              <a:t>?</a:t>
            </a:r>
          </a:p>
        </p:txBody>
      </p:sp>
      <p:sp>
        <p:nvSpPr>
          <p:cNvPr id="25" name="Freeform 3"/>
          <p:cNvSpPr/>
          <p:nvPr/>
        </p:nvSpPr>
        <p:spPr>
          <a:xfrm>
            <a:off x="3143240" y="5214950"/>
            <a:ext cx="1662429" cy="163576"/>
          </a:xfrm>
          <a:custGeom>
            <a:avLst/>
            <a:gdLst>
              <a:gd name="connsiteX0" fmla="*/ 1244600 w 1662429"/>
              <a:gd name="connsiteY0" fmla="*/ 6350 h 163576"/>
              <a:gd name="connsiteX1" fmla="*/ 1243838 w 1662429"/>
              <a:gd name="connsiteY1" fmla="*/ 43688 h 163576"/>
              <a:gd name="connsiteX2" fmla="*/ 7111 w 1662429"/>
              <a:gd name="connsiteY2" fmla="*/ 34544 h 163576"/>
              <a:gd name="connsiteX3" fmla="*/ 6350 w 1662429"/>
              <a:gd name="connsiteY3" fmla="*/ 109982 h 163576"/>
              <a:gd name="connsiteX4" fmla="*/ 1243838 w 1662429"/>
              <a:gd name="connsiteY4" fmla="*/ 119126 h 163576"/>
              <a:gd name="connsiteX5" fmla="*/ 1243076 w 1662429"/>
              <a:gd name="connsiteY5" fmla="*/ 157226 h 163576"/>
              <a:gd name="connsiteX6" fmla="*/ 1656080 w 1662429"/>
              <a:gd name="connsiteY6" fmla="*/ 84835 h 163576"/>
              <a:gd name="connsiteX7" fmla="*/ 1244600 w 1662429"/>
              <a:gd name="connsiteY7" fmla="*/ 6350 h 1635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662429" h="163576">
                <a:moveTo>
                  <a:pt x="1244600" y="6350"/>
                </a:moveTo>
                <a:lnTo>
                  <a:pt x="1243838" y="43688"/>
                </a:lnTo>
                <a:lnTo>
                  <a:pt x="7111" y="34544"/>
                </a:lnTo>
                <a:lnTo>
                  <a:pt x="6350" y="109982"/>
                </a:lnTo>
                <a:lnTo>
                  <a:pt x="1243838" y="119126"/>
                </a:lnTo>
                <a:lnTo>
                  <a:pt x="1243076" y="157226"/>
                </a:lnTo>
                <a:lnTo>
                  <a:pt x="1656080" y="84835"/>
                </a:lnTo>
                <a:lnTo>
                  <a:pt x="1244600" y="6350"/>
                </a:lnTo>
              </a:path>
            </a:pathLst>
          </a:custGeom>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Rectangle 25"/>
          <p:cNvSpPr/>
          <p:nvPr/>
        </p:nvSpPr>
        <p:spPr>
          <a:xfrm>
            <a:off x="1214414" y="2857496"/>
            <a:ext cx="700833" cy="369332"/>
          </a:xfrm>
          <a:prstGeom prst="rect">
            <a:avLst/>
          </a:prstGeom>
        </p:spPr>
        <p:txBody>
          <a:bodyPr wrap="none">
            <a:spAutoFit/>
          </a:bodyPr>
          <a:lstStyle/>
          <a:p>
            <a:r>
              <a:rPr lang="el-GR" altLang="zh-CN" dirty="0" smtClean="0">
                <a:solidFill>
                  <a:srgbClr val="0070C0"/>
                </a:solidFill>
                <a:latin typeface="Times New Roman" pitchFamily="18" charset="0"/>
                <a:cs typeface="Times New Roman" pitchFamily="18" charset="0"/>
                <a:sym typeface="Symbol"/>
              </a:rPr>
              <a:t>Ψ</a:t>
            </a:r>
            <a:r>
              <a:rPr lang="fr-FR" altLang="zh-CN" dirty="0" smtClean="0">
                <a:solidFill>
                  <a:srgbClr val="0070C0"/>
                </a:solidFill>
                <a:latin typeface="Times New Roman" pitchFamily="18" charset="0"/>
                <a:cs typeface="Times New Roman" pitchFamily="18" charset="0"/>
                <a:sym typeface="Symbol"/>
              </a:rPr>
              <a:t> &gt;</a:t>
            </a:r>
            <a:endParaRPr lang="fr-FR" dirty="0">
              <a:solidFill>
                <a:srgbClr val="0070C0"/>
              </a:solidFill>
            </a:endParaRPr>
          </a:p>
        </p:txBody>
      </p:sp>
      <p:sp>
        <p:nvSpPr>
          <p:cNvPr id="27" name="Rectangle 26"/>
          <p:cNvSpPr/>
          <p:nvPr/>
        </p:nvSpPr>
        <p:spPr>
          <a:xfrm>
            <a:off x="3527707" y="2488164"/>
            <a:ext cx="700833" cy="369332"/>
          </a:xfrm>
          <a:prstGeom prst="rect">
            <a:avLst/>
          </a:prstGeom>
        </p:spPr>
        <p:txBody>
          <a:bodyPr wrap="none">
            <a:spAutoFit/>
          </a:bodyPr>
          <a:lstStyle/>
          <a:p>
            <a:r>
              <a:rPr lang="el-GR" altLang="zh-CN" dirty="0" smtClean="0">
                <a:solidFill>
                  <a:srgbClr val="0070C0"/>
                </a:solidFill>
                <a:latin typeface="Times New Roman" pitchFamily="18" charset="0"/>
                <a:cs typeface="Times New Roman" pitchFamily="18" charset="0"/>
                <a:sym typeface="Symbol"/>
              </a:rPr>
              <a:t>Ψ</a:t>
            </a:r>
            <a:r>
              <a:rPr lang="fr-FR" altLang="zh-CN" dirty="0" smtClean="0">
                <a:solidFill>
                  <a:srgbClr val="0070C0"/>
                </a:solidFill>
                <a:latin typeface="Times New Roman" pitchFamily="18" charset="0"/>
                <a:cs typeface="Times New Roman" pitchFamily="18" charset="0"/>
                <a:sym typeface="Symbol"/>
              </a:rPr>
              <a:t> &gt;</a:t>
            </a:r>
            <a:endParaRPr lang="fr-FR" dirty="0">
              <a:solidFill>
                <a:srgbClr val="0070C0"/>
              </a:solidFill>
            </a:endParaRPr>
          </a:p>
        </p:txBody>
      </p:sp>
      <p:sp>
        <p:nvSpPr>
          <p:cNvPr id="28" name="Rectangle 27"/>
          <p:cNvSpPr/>
          <p:nvPr/>
        </p:nvSpPr>
        <p:spPr>
          <a:xfrm>
            <a:off x="3527707" y="3143248"/>
            <a:ext cx="758541" cy="369332"/>
          </a:xfrm>
          <a:prstGeom prst="rect">
            <a:avLst/>
          </a:prstGeom>
        </p:spPr>
        <p:txBody>
          <a:bodyPr wrap="none">
            <a:spAutoFit/>
          </a:bodyPr>
          <a:lstStyle/>
          <a:p>
            <a:r>
              <a:rPr lang="el-GR" altLang="zh-CN" dirty="0" smtClean="0">
                <a:solidFill>
                  <a:srgbClr val="0070C0"/>
                </a:solidFill>
                <a:latin typeface="Times New Roman" pitchFamily="18" charset="0"/>
                <a:cs typeface="Times New Roman" pitchFamily="18" charset="0"/>
                <a:sym typeface="Symbol"/>
              </a:rPr>
              <a:t>Ψ</a:t>
            </a:r>
            <a:r>
              <a:rPr lang="fr-FR" altLang="zh-CN" dirty="0" smtClean="0">
                <a:solidFill>
                  <a:srgbClr val="0070C0"/>
                </a:solidFill>
                <a:latin typeface="Times New Roman" pitchFamily="18" charset="0"/>
                <a:cs typeface="Times New Roman" pitchFamily="18" charset="0"/>
                <a:sym typeface="Symbol"/>
              </a:rPr>
              <a:t>  &gt;</a:t>
            </a:r>
            <a:endParaRPr lang="fr-FR" dirty="0">
              <a:solidFill>
                <a:srgbClr val="0070C0"/>
              </a:solidFill>
            </a:endParaRPr>
          </a:p>
        </p:txBody>
      </p:sp>
      <p:sp>
        <p:nvSpPr>
          <p:cNvPr id="29" name="Rectangle 28"/>
          <p:cNvSpPr/>
          <p:nvPr/>
        </p:nvSpPr>
        <p:spPr>
          <a:xfrm>
            <a:off x="5715008" y="2428868"/>
            <a:ext cx="758541" cy="369332"/>
          </a:xfrm>
          <a:prstGeom prst="rect">
            <a:avLst/>
          </a:prstGeom>
        </p:spPr>
        <p:txBody>
          <a:bodyPr wrap="none">
            <a:spAutoFit/>
          </a:bodyPr>
          <a:lstStyle/>
          <a:p>
            <a:r>
              <a:rPr lang="el-GR" altLang="zh-CN" dirty="0" smtClean="0">
                <a:solidFill>
                  <a:srgbClr val="0070C0"/>
                </a:solidFill>
                <a:latin typeface="Times New Roman" pitchFamily="18" charset="0"/>
                <a:cs typeface="Times New Roman" pitchFamily="18" charset="0"/>
                <a:sym typeface="Symbol"/>
              </a:rPr>
              <a:t>Ψ</a:t>
            </a:r>
            <a:r>
              <a:rPr lang="fr-FR" altLang="zh-CN" dirty="0" smtClean="0">
                <a:solidFill>
                  <a:srgbClr val="0070C0"/>
                </a:solidFill>
                <a:latin typeface="Times New Roman" pitchFamily="18" charset="0"/>
                <a:cs typeface="Times New Roman" pitchFamily="18" charset="0"/>
                <a:sym typeface="Symbol"/>
              </a:rPr>
              <a:t>  &gt;</a:t>
            </a:r>
            <a:endParaRPr lang="fr-FR" dirty="0">
              <a:solidFill>
                <a:srgbClr val="0070C0"/>
              </a:solidFill>
            </a:endParaRPr>
          </a:p>
        </p:txBody>
      </p:sp>
      <p:sp>
        <p:nvSpPr>
          <p:cNvPr id="30" name="TextBox 1"/>
          <p:cNvSpPr txBox="1"/>
          <p:nvPr/>
        </p:nvSpPr>
        <p:spPr>
          <a:xfrm>
            <a:off x="6126174" y="2587744"/>
            <a:ext cx="160338" cy="841256"/>
          </a:xfrm>
          <a:prstGeom prst="rect">
            <a:avLst/>
          </a:prstGeom>
          <a:noFill/>
        </p:spPr>
        <p:txBody>
          <a:bodyPr wrap="square" lIns="0" tIns="0" rIns="0" rtlCol="0">
            <a:spAutoFit/>
          </a:bodyPr>
          <a:lstStyle/>
          <a:p>
            <a:pPr>
              <a:lnSpc>
                <a:spcPts val="1000"/>
              </a:lnSpc>
              <a:tabLst>
                <a:tab pos="25400" algn="l"/>
              </a:tabLst>
            </a:pPr>
            <a:r>
              <a:rPr lang="en-US" altLang="zh-CN" sz="1190" dirty="0" smtClean="0">
                <a:solidFill>
                  <a:srgbClr val="000000"/>
                </a:solidFill>
                <a:latin typeface="Times New Roman" pitchFamily="18" charset="0"/>
                <a:cs typeface="Times New Roman" pitchFamily="18" charset="0"/>
              </a:rPr>
              <a:t>3</a:t>
            </a:r>
          </a:p>
          <a:p>
            <a:pPr>
              <a:lnSpc>
                <a:spcPts val="1000"/>
              </a:lnSpc>
            </a:pPr>
            <a:endParaRPr lang="en-US" altLang="zh-CN" dirty="0" smtClean="0"/>
          </a:p>
          <a:p>
            <a:pPr>
              <a:lnSpc>
                <a:spcPts val="1000"/>
              </a:lnSpc>
            </a:pPr>
            <a:endParaRPr lang="en-US" altLang="zh-CN" dirty="0" smtClean="0"/>
          </a:p>
          <a:p>
            <a:pPr>
              <a:lnSpc>
                <a:spcPts val="1200"/>
              </a:lnSpc>
              <a:tabLst>
                <a:tab pos="25400" algn="l"/>
              </a:tabLst>
            </a:pPr>
            <a:r>
              <a:rPr lang="en-US" altLang="zh-CN" sz="1185" dirty="0" smtClean="0">
                <a:solidFill>
                  <a:srgbClr val="000000"/>
                </a:solidFill>
                <a:latin typeface="Times New Roman" pitchFamily="18" charset="0"/>
                <a:cs typeface="Times New Roman" pitchFamily="18" charset="0"/>
              </a:rPr>
              <a:t>'</a:t>
            </a:r>
          </a:p>
          <a:p>
            <a:pPr>
              <a:lnSpc>
                <a:spcPts val="2000"/>
              </a:lnSpc>
              <a:tabLst>
                <a:tab pos="25400" algn="l"/>
              </a:tabLst>
            </a:pPr>
            <a:r>
              <a:rPr lang="en-US" altLang="zh-CN" dirty="0" smtClean="0"/>
              <a:t>	</a:t>
            </a:r>
            <a:r>
              <a:rPr lang="en-US" altLang="zh-CN" sz="1185" dirty="0" smtClean="0">
                <a:solidFill>
                  <a:srgbClr val="000000"/>
                </a:solidFill>
                <a:latin typeface="Times New Roman" pitchFamily="18" charset="0"/>
                <a:cs typeface="Times New Roman" pitchFamily="18" charset="0"/>
              </a:rPr>
              <a:t>3</a:t>
            </a:r>
          </a:p>
        </p:txBody>
      </p:sp>
      <p:sp>
        <p:nvSpPr>
          <p:cNvPr id="31" name="Rectangle 30"/>
          <p:cNvSpPr/>
          <p:nvPr/>
        </p:nvSpPr>
        <p:spPr>
          <a:xfrm>
            <a:off x="5728555" y="3071810"/>
            <a:ext cx="758541" cy="369332"/>
          </a:xfrm>
          <a:prstGeom prst="rect">
            <a:avLst/>
          </a:prstGeom>
        </p:spPr>
        <p:txBody>
          <a:bodyPr wrap="none">
            <a:spAutoFit/>
          </a:bodyPr>
          <a:lstStyle/>
          <a:p>
            <a:r>
              <a:rPr lang="el-GR" altLang="zh-CN" dirty="0" smtClean="0">
                <a:solidFill>
                  <a:srgbClr val="0070C0"/>
                </a:solidFill>
                <a:latin typeface="Times New Roman" pitchFamily="18" charset="0"/>
                <a:cs typeface="Times New Roman" pitchFamily="18" charset="0"/>
                <a:sym typeface="Symbol"/>
              </a:rPr>
              <a:t>Ψ</a:t>
            </a:r>
            <a:r>
              <a:rPr lang="fr-FR" altLang="zh-CN" dirty="0" smtClean="0">
                <a:solidFill>
                  <a:srgbClr val="0070C0"/>
                </a:solidFill>
                <a:latin typeface="Times New Roman" pitchFamily="18" charset="0"/>
                <a:cs typeface="Times New Roman" pitchFamily="18" charset="0"/>
                <a:sym typeface="Symbol"/>
              </a:rPr>
              <a:t>  &gt;</a:t>
            </a:r>
            <a:endParaRPr lang="fr-FR" dirty="0">
              <a:solidFill>
                <a:srgbClr val="0070C0"/>
              </a:solidFill>
            </a:endParaRPr>
          </a:p>
        </p:txBody>
      </p:sp>
      <p:sp>
        <p:nvSpPr>
          <p:cNvPr id="32" name="Rectangle 31"/>
          <p:cNvSpPr/>
          <p:nvPr/>
        </p:nvSpPr>
        <p:spPr>
          <a:xfrm>
            <a:off x="2357422" y="5131370"/>
            <a:ext cx="758541" cy="369332"/>
          </a:xfrm>
          <a:prstGeom prst="rect">
            <a:avLst/>
          </a:prstGeom>
        </p:spPr>
        <p:txBody>
          <a:bodyPr wrap="none">
            <a:spAutoFit/>
          </a:bodyPr>
          <a:lstStyle/>
          <a:p>
            <a:r>
              <a:rPr lang="el-GR" altLang="zh-CN" dirty="0" smtClean="0">
                <a:solidFill>
                  <a:srgbClr val="0070C0"/>
                </a:solidFill>
                <a:latin typeface="Times New Roman" pitchFamily="18" charset="0"/>
                <a:cs typeface="Times New Roman" pitchFamily="18" charset="0"/>
                <a:sym typeface="Symbol"/>
              </a:rPr>
              <a:t>Ψ</a:t>
            </a:r>
            <a:r>
              <a:rPr lang="fr-FR" altLang="zh-CN" dirty="0" smtClean="0">
                <a:solidFill>
                  <a:srgbClr val="0070C0"/>
                </a:solidFill>
                <a:latin typeface="Times New Roman" pitchFamily="18" charset="0"/>
                <a:cs typeface="Times New Roman" pitchFamily="18" charset="0"/>
                <a:sym typeface="Symbol"/>
              </a:rPr>
              <a:t>  &gt;</a:t>
            </a:r>
            <a:endParaRPr lang="fr-FR" dirty="0">
              <a:solidFill>
                <a:srgbClr val="0070C0"/>
              </a:solidFill>
            </a:endParaRPr>
          </a:p>
        </p:txBody>
      </p:sp>
      <p:sp>
        <p:nvSpPr>
          <p:cNvPr id="33" name="Rectangle 32"/>
          <p:cNvSpPr/>
          <p:nvPr/>
        </p:nvSpPr>
        <p:spPr>
          <a:xfrm>
            <a:off x="2667316" y="5223703"/>
            <a:ext cx="261610" cy="276999"/>
          </a:xfrm>
          <a:prstGeom prst="rect">
            <a:avLst/>
          </a:prstGeom>
        </p:spPr>
        <p:txBody>
          <a:bodyPr wrap="none">
            <a:spAutoFit/>
          </a:bodyPr>
          <a:lstStyle/>
          <a:p>
            <a:r>
              <a:rPr lang="fr-FR" altLang="zh-CN" sz="1200" dirty="0" smtClean="0">
                <a:solidFill>
                  <a:srgbClr val="003366"/>
                </a:solidFill>
                <a:latin typeface="Times New Roman" pitchFamily="18" charset="0"/>
                <a:cs typeface="Times New Roman" pitchFamily="18" charset="0"/>
              </a:rPr>
              <a:t>1</a:t>
            </a:r>
            <a:endParaRPr lang="fr-FR" sz="1200" dirty="0"/>
          </a:p>
        </p:txBody>
      </p:sp>
      <p:sp>
        <p:nvSpPr>
          <p:cNvPr id="36" name="Rectangle 35"/>
          <p:cNvSpPr/>
          <p:nvPr/>
        </p:nvSpPr>
        <p:spPr>
          <a:xfrm>
            <a:off x="6213568" y="2967335"/>
            <a:ext cx="300082" cy="369332"/>
          </a:xfrm>
          <a:prstGeom prst="rect">
            <a:avLst/>
          </a:prstGeom>
        </p:spPr>
        <p:txBody>
          <a:bodyPr wrap="none">
            <a:spAutoFit/>
          </a:bodyPr>
          <a:lstStyle/>
          <a:p>
            <a:r>
              <a:rPr lang="fr-FR" altLang="zh-CN" dirty="0" smtClean="0">
                <a:solidFill>
                  <a:srgbClr val="0070C0"/>
                </a:solidFill>
                <a:latin typeface="Times New Roman" pitchFamily="18" charset="0"/>
                <a:cs typeface="Times New Roman" pitchFamily="18" charset="0"/>
              </a:rPr>
              <a:t>*</a:t>
            </a:r>
            <a:endParaRPr lang="fr-FR" dirty="0">
              <a:solidFill>
                <a:srgbClr val="0070C0"/>
              </a:solidFill>
            </a:endParaRPr>
          </a:p>
        </p:txBody>
      </p:sp>
      <p:sp>
        <p:nvSpPr>
          <p:cNvPr id="37" name="Rectangle 36"/>
          <p:cNvSpPr/>
          <p:nvPr/>
        </p:nvSpPr>
        <p:spPr>
          <a:xfrm>
            <a:off x="3929058" y="3000372"/>
            <a:ext cx="300082" cy="369332"/>
          </a:xfrm>
          <a:prstGeom prst="rect">
            <a:avLst/>
          </a:prstGeom>
        </p:spPr>
        <p:txBody>
          <a:bodyPr wrap="none">
            <a:spAutoFit/>
          </a:bodyPr>
          <a:lstStyle/>
          <a:p>
            <a:r>
              <a:rPr lang="fr-FR" altLang="zh-CN" dirty="0" smtClean="0">
                <a:solidFill>
                  <a:srgbClr val="0070C0"/>
                </a:solidFill>
                <a:latin typeface="Times New Roman" pitchFamily="18" charset="0"/>
                <a:cs typeface="Times New Roman" pitchFamily="18" charset="0"/>
              </a:rPr>
              <a:t>*</a:t>
            </a:r>
            <a:endParaRPr lang="fr-FR" dirty="0">
              <a:solidFill>
                <a:srgbClr val="0070C0"/>
              </a:solidFill>
            </a:endParaRPr>
          </a:p>
        </p:txBody>
      </p:sp>
      <p:sp>
        <p:nvSpPr>
          <p:cNvPr id="38" name="Freeform 3"/>
          <p:cNvSpPr/>
          <p:nvPr/>
        </p:nvSpPr>
        <p:spPr>
          <a:xfrm>
            <a:off x="3490018" y="1928802"/>
            <a:ext cx="296164" cy="512572"/>
          </a:xfrm>
          <a:custGeom>
            <a:avLst/>
            <a:gdLst>
              <a:gd name="connsiteX0" fmla="*/ 189991 w 296164"/>
              <a:gd name="connsiteY0" fmla="*/ 375919 h 512572"/>
              <a:gd name="connsiteX1" fmla="*/ 171703 w 296164"/>
              <a:gd name="connsiteY1" fmla="*/ 298195 h 512572"/>
              <a:gd name="connsiteX2" fmla="*/ 9397 w 296164"/>
              <a:gd name="connsiteY2" fmla="*/ 78739 h 512572"/>
              <a:gd name="connsiteX3" fmla="*/ 6350 w 296164"/>
              <a:gd name="connsiteY3" fmla="*/ 6350 h 512572"/>
              <a:gd name="connsiteX4" fmla="*/ 212089 w 296164"/>
              <a:gd name="connsiteY4" fmla="*/ 285241 h 512572"/>
              <a:gd name="connsiteX5" fmla="*/ 235711 w 296164"/>
              <a:gd name="connsiteY5" fmla="*/ 384301 h 512572"/>
              <a:gd name="connsiteX6" fmla="*/ 289814 w 296164"/>
              <a:gd name="connsiteY6" fmla="*/ 393445 h 512572"/>
              <a:gd name="connsiteX7" fmla="*/ 232664 w 296164"/>
              <a:gd name="connsiteY7" fmla="*/ 506222 h 512572"/>
              <a:gd name="connsiteX8" fmla="*/ 136651 w 296164"/>
              <a:gd name="connsiteY8" fmla="*/ 366775 h 512572"/>
              <a:gd name="connsiteX9" fmla="*/ 189991 w 296164"/>
              <a:gd name="connsiteY9" fmla="*/ 375919 h 51257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96164" h="512572">
                <a:moveTo>
                  <a:pt x="189991" y="375919"/>
                </a:moveTo>
                <a:cubicBezTo>
                  <a:pt x="186182" y="350011"/>
                  <a:pt x="180085" y="324103"/>
                  <a:pt x="171703" y="298195"/>
                </a:cubicBezTo>
                <a:cubicBezTo>
                  <a:pt x="138176" y="193801"/>
                  <a:pt x="75691" y="108457"/>
                  <a:pt x="9397" y="78739"/>
                </a:cubicBezTo>
                <a:lnTo>
                  <a:pt x="6350" y="6350"/>
                </a:lnTo>
                <a:cubicBezTo>
                  <a:pt x="90170" y="44450"/>
                  <a:pt x="170179" y="152653"/>
                  <a:pt x="212089" y="285241"/>
                </a:cubicBezTo>
                <a:cubicBezTo>
                  <a:pt x="222758" y="318007"/>
                  <a:pt x="231139" y="350773"/>
                  <a:pt x="235711" y="384301"/>
                </a:cubicBezTo>
                <a:lnTo>
                  <a:pt x="289814" y="393445"/>
                </a:lnTo>
                <a:lnTo>
                  <a:pt x="232664" y="506222"/>
                </a:lnTo>
                <a:lnTo>
                  <a:pt x="136651" y="366775"/>
                </a:lnTo>
                <a:lnTo>
                  <a:pt x="189991" y="375919"/>
                </a:lnTo>
              </a:path>
            </a:pathLst>
          </a:custGeom>
          <a:solidFill>
            <a:srgbClr val="000000">
              <a:alpha val="0"/>
            </a:srgbClr>
          </a:solidFill>
          <a:ln w="12700">
            <a:solidFill>
              <a:srgbClr val="01010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33"/>
          <p:cNvSpPr/>
          <p:nvPr/>
        </p:nvSpPr>
        <p:spPr>
          <a:xfrm>
            <a:off x="2000232" y="42860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35" name="Rectangle 34"/>
          <p:cNvSpPr/>
          <p:nvPr/>
        </p:nvSpPr>
        <p:spPr>
          <a:xfrm>
            <a:off x="2500298" y="428604"/>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00042"/>
            <a:ext cx="8429684" cy="3490699"/>
          </a:xfrm>
          <a:prstGeom prst="rect">
            <a:avLst/>
          </a:prstGeom>
        </p:spPr>
        <p:txBody>
          <a:bodyPr wrap="square">
            <a:spAutoFit/>
          </a:bodyPr>
          <a:lstStyle/>
          <a:p>
            <a:pPr algn="just">
              <a:lnSpc>
                <a:spcPts val="1600"/>
              </a:lnSpc>
              <a:tabLst>
                <a:tab pos="266700" algn="l"/>
                <a:tab pos="457200" algn="l"/>
                <a:tab pos="698500" algn="l"/>
                <a:tab pos="1041400" algn="l"/>
              </a:tabLst>
            </a:pPr>
            <a:r>
              <a:rPr lang="en-US" altLang="zh-CN" sz="2066" dirty="0" smtClean="0">
                <a:solidFill>
                  <a:srgbClr val="003366"/>
                </a:solidFill>
                <a:latin typeface="Times New Roman" pitchFamily="18" charset="0"/>
                <a:cs typeface="Times New Roman" pitchFamily="18" charset="0"/>
              </a:rPr>
              <a:t>Pour </a:t>
            </a:r>
            <a:r>
              <a:rPr lang="en-US" altLang="zh-CN" sz="2066" dirty="0" err="1" smtClean="0">
                <a:solidFill>
                  <a:srgbClr val="003366"/>
                </a:solidFill>
                <a:latin typeface="Times New Roman" pitchFamily="18" charset="0"/>
                <a:cs typeface="Times New Roman" pitchFamily="18" charset="0"/>
              </a:rPr>
              <a:t>que</a:t>
            </a:r>
            <a:r>
              <a:rPr lang="en-US" altLang="zh-CN" sz="2066" dirty="0" smtClean="0">
                <a:solidFill>
                  <a:srgbClr val="003366"/>
                </a:solidFill>
                <a:latin typeface="Times New Roman" pitchFamily="18" charset="0"/>
                <a:cs typeface="Times New Roman" pitchFamily="18" charset="0"/>
              </a:rPr>
              <a:t> la </a:t>
            </a:r>
            <a:r>
              <a:rPr lang="en-US" altLang="zh-CN" sz="2066" dirty="0" err="1" smtClean="0">
                <a:solidFill>
                  <a:srgbClr val="003366"/>
                </a:solidFill>
                <a:latin typeface="Times New Roman" pitchFamily="18" charset="0"/>
                <a:cs typeface="Times New Roman" pitchFamily="18" charset="0"/>
              </a:rPr>
              <a:t>mesure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simultanée</a:t>
            </a:r>
            <a:r>
              <a:rPr lang="en-US" altLang="zh-CN" sz="2066" dirty="0" smtClean="0">
                <a:solidFill>
                  <a:srgbClr val="003366"/>
                </a:solidFill>
                <a:latin typeface="Times New Roman" pitchFamily="18" charset="0"/>
                <a:cs typeface="Times New Roman" pitchFamily="18" charset="0"/>
              </a:rPr>
              <a:t> de </a:t>
            </a:r>
            <a:r>
              <a:rPr lang="en-US" altLang="zh-CN" sz="2066" dirty="0" err="1" smtClean="0">
                <a:solidFill>
                  <a:srgbClr val="003366"/>
                </a:solidFill>
                <a:latin typeface="Times New Roman" pitchFamily="18" charset="0"/>
                <a:cs typeface="Times New Roman" pitchFamily="18" charset="0"/>
              </a:rPr>
              <a:t>deux</a:t>
            </a:r>
            <a:r>
              <a:rPr lang="en-US" altLang="zh-CN" sz="2066" dirty="0" smtClean="0">
                <a:solidFill>
                  <a:srgbClr val="003366"/>
                </a:solidFill>
                <a:latin typeface="Times New Roman" pitchFamily="18" charset="0"/>
                <a:cs typeface="Times New Roman" pitchFamily="18" charset="0"/>
              </a:rPr>
              <a:t> grandeurs physiques </a:t>
            </a:r>
            <a:r>
              <a:rPr lang="en-US" altLang="zh-CN" sz="2066" dirty="0" err="1" smtClean="0">
                <a:solidFill>
                  <a:srgbClr val="003366"/>
                </a:solidFill>
                <a:latin typeface="Times New Roman" pitchFamily="18" charset="0"/>
                <a:cs typeface="Times New Roman" pitchFamily="18" charset="0"/>
              </a:rPr>
              <a:t>soit</a:t>
            </a:r>
            <a:r>
              <a:rPr lang="en-US" altLang="zh-CN" sz="2066" dirty="0" smtClean="0">
                <a:solidFill>
                  <a:srgbClr val="003366"/>
                </a:solidFill>
                <a:latin typeface="Times New Roman" pitchFamily="18" charset="0"/>
                <a:cs typeface="Times New Roman" pitchFamily="18" charset="0"/>
              </a:rPr>
              <a:t> possible, </a:t>
            </a:r>
            <a:r>
              <a:rPr lang="en-US" altLang="zh-CN" sz="2066" dirty="0" err="1" smtClean="0">
                <a:solidFill>
                  <a:srgbClr val="003366"/>
                </a:solidFill>
                <a:latin typeface="Times New Roman" pitchFamily="18" charset="0"/>
                <a:cs typeface="Times New Roman" pitchFamily="18" charset="0"/>
              </a:rPr>
              <a:t>il</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nécessaire</a:t>
            </a:r>
            <a:r>
              <a:rPr lang="en-US" altLang="zh-CN" sz="2066" dirty="0" smtClean="0">
                <a:solidFill>
                  <a:srgbClr val="003366"/>
                </a:solidFill>
                <a:latin typeface="Times New Roman" pitchFamily="18" charset="0"/>
                <a:cs typeface="Times New Roman" pitchFamily="18" charset="0"/>
              </a:rPr>
              <a:t> :</a:t>
            </a:r>
          </a:p>
          <a:p>
            <a:pPr>
              <a:lnSpc>
                <a:spcPts val="1000"/>
              </a:lnSpc>
            </a:pPr>
            <a:endParaRPr lang="en-US" altLang="zh-CN" sz="2066" dirty="0" smtClean="0">
              <a:solidFill>
                <a:srgbClr val="003366"/>
              </a:solidFill>
              <a:latin typeface="Times New Roman" pitchFamily="18" charset="0"/>
              <a:cs typeface="Times New Roman" pitchFamily="18" charset="0"/>
            </a:endParaRPr>
          </a:p>
          <a:p>
            <a:pPr>
              <a:lnSpc>
                <a:spcPts val="1000"/>
              </a:lnSpc>
            </a:pPr>
            <a:endParaRPr lang="en-US" altLang="zh-CN" sz="2066" dirty="0" smtClean="0">
              <a:solidFill>
                <a:srgbClr val="003366"/>
              </a:solidFill>
              <a:latin typeface="Times New Roman" pitchFamily="18" charset="0"/>
              <a:cs typeface="Times New Roman" pitchFamily="18" charset="0"/>
            </a:endParaRPr>
          </a:p>
          <a:p>
            <a:pPr>
              <a:lnSpc>
                <a:spcPts val="2700"/>
              </a:lnSpc>
              <a:tabLst>
                <a:tab pos="266700" algn="l"/>
                <a:tab pos="457200" algn="l"/>
                <a:tab pos="698500" algn="l"/>
                <a:tab pos="1041400" algn="l"/>
              </a:tabLst>
            </a:pPr>
            <a:r>
              <a:rPr lang="en-US" altLang="zh-CN" sz="2066" dirty="0" smtClean="0">
                <a:solidFill>
                  <a:srgbClr val="003366"/>
                </a:solidFill>
                <a:latin typeface="Times New Roman" pitchFamily="18" charset="0"/>
                <a:cs typeface="Times New Roman" pitchFamily="18" charset="0"/>
              </a:rPr>
              <a:t>			- </a:t>
            </a:r>
            <a:r>
              <a:rPr lang="en-US" altLang="zh-CN" sz="2066" dirty="0" err="1" smtClean="0">
                <a:solidFill>
                  <a:srgbClr val="003366"/>
                </a:solidFill>
                <a:latin typeface="Times New Roman" pitchFamily="18" charset="0"/>
                <a:cs typeface="Times New Roman" pitchFamily="18" charset="0"/>
              </a:rPr>
              <a:t>Que</a:t>
            </a:r>
            <a:r>
              <a:rPr lang="en-US" altLang="zh-CN" sz="2066" dirty="0" smtClean="0">
                <a:solidFill>
                  <a:srgbClr val="003366"/>
                </a:solidFill>
                <a:latin typeface="Times New Roman" pitchFamily="18" charset="0"/>
                <a:cs typeface="Times New Roman" pitchFamily="18" charset="0"/>
              </a:rPr>
              <a:t> pour </a:t>
            </a:r>
            <a:r>
              <a:rPr lang="en-US" altLang="zh-CN" sz="2066" dirty="0" err="1" smtClean="0">
                <a:solidFill>
                  <a:srgbClr val="003366"/>
                </a:solidFill>
                <a:latin typeface="Times New Roman" pitchFamily="18" charset="0"/>
                <a:cs typeface="Times New Roman" pitchFamily="18" charset="0"/>
              </a:rPr>
              <a:t>tous</a:t>
            </a:r>
            <a:r>
              <a:rPr lang="en-US" altLang="zh-CN" sz="2066" dirty="0" smtClean="0">
                <a:solidFill>
                  <a:srgbClr val="003366"/>
                </a:solidFill>
                <a:latin typeface="Times New Roman" pitchFamily="18" charset="0"/>
                <a:cs typeface="Times New Roman" pitchFamily="18" charset="0"/>
              </a:rPr>
              <a:t> les couples (an, </a:t>
            </a:r>
            <a:r>
              <a:rPr lang="en-US" altLang="zh-CN" sz="2066" dirty="0" err="1" smtClean="0">
                <a:solidFill>
                  <a:srgbClr val="003366"/>
                </a:solidFill>
                <a:latin typeface="Times New Roman" pitchFamily="18" charset="0"/>
                <a:cs typeface="Times New Roman" pitchFamily="18" charset="0"/>
              </a:rPr>
              <a:t>bm</a:t>
            </a:r>
            <a:r>
              <a:rPr lang="en-US" altLang="zh-CN" sz="2066" dirty="0" smtClean="0">
                <a:solidFill>
                  <a:srgbClr val="003366"/>
                </a:solidFill>
                <a:latin typeface="Times New Roman" pitchFamily="18" charset="0"/>
                <a:cs typeface="Times New Roman" pitchFamily="18" charset="0"/>
              </a:rPr>
              <a:t>) de </a:t>
            </a:r>
            <a:r>
              <a:rPr lang="en-US" altLang="zh-CN" sz="2066" dirty="0" err="1" smtClean="0">
                <a:solidFill>
                  <a:srgbClr val="003366"/>
                </a:solidFill>
                <a:latin typeface="Times New Roman" pitchFamily="18" charset="0"/>
                <a:cs typeface="Times New Roman" pitchFamily="18" charset="0"/>
              </a:rPr>
              <a:t>résultats</a:t>
            </a:r>
            <a:r>
              <a:rPr lang="en-US" altLang="zh-CN" sz="2066" dirty="0" smtClean="0">
                <a:solidFill>
                  <a:srgbClr val="003366"/>
                </a:solidFill>
                <a:latin typeface="Times New Roman" pitchFamily="18" charset="0"/>
                <a:cs typeface="Times New Roman" pitchFamily="18" charset="0"/>
              </a:rPr>
              <a:t> de </a:t>
            </a:r>
            <a:r>
              <a:rPr lang="en-US" altLang="zh-CN" sz="2066" dirty="0" err="1" smtClean="0">
                <a:solidFill>
                  <a:srgbClr val="003366"/>
                </a:solidFill>
                <a:latin typeface="Times New Roman" pitchFamily="18" charset="0"/>
                <a:cs typeface="Times New Roman" pitchFamily="18" charset="0"/>
              </a:rPr>
              <a:t>mesure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possibles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il</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existe</a:t>
            </a:r>
            <a:r>
              <a:rPr lang="en-US" altLang="zh-CN" sz="2066" dirty="0" smtClean="0">
                <a:solidFill>
                  <a:srgbClr val="003366"/>
                </a:solidFill>
                <a:latin typeface="Times New Roman" pitchFamily="18" charset="0"/>
                <a:cs typeface="Times New Roman" pitchFamily="18" charset="0"/>
              </a:rPr>
              <a:t> un  </a:t>
            </a:r>
            <a:r>
              <a:rPr lang="en-US" altLang="zh-CN" sz="2066" dirty="0" err="1" smtClean="0">
                <a:solidFill>
                  <a:srgbClr val="003366"/>
                </a:solidFill>
                <a:latin typeface="Times New Roman" pitchFamily="18" charset="0"/>
                <a:cs typeface="Times New Roman" pitchFamily="18" charset="0"/>
              </a:rPr>
              <a:t>état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quantique</a:t>
            </a:r>
            <a:r>
              <a:rPr lang="en-US" altLang="zh-CN" sz="2066" dirty="0" smtClean="0">
                <a:solidFill>
                  <a:srgbClr val="003366"/>
                </a:solidFill>
                <a:latin typeface="Times New Roman" pitchFamily="18" charset="0"/>
                <a:cs typeface="Times New Roman" pitchFamily="18" charset="0"/>
              </a:rPr>
              <a:t>  qui  </a:t>
            </a:r>
            <a:r>
              <a:rPr lang="en-US" altLang="zh-CN" sz="2066" dirty="0" err="1" smtClean="0">
                <a:solidFill>
                  <a:srgbClr val="003366"/>
                </a:solidFill>
                <a:latin typeface="Times New Roman" pitchFamily="18" charset="0"/>
                <a:cs typeface="Times New Roman" pitchFamily="18" charset="0"/>
              </a:rPr>
              <a:t>soit</a:t>
            </a:r>
            <a:r>
              <a:rPr lang="en-US" altLang="zh-CN" sz="2066" dirty="0" smtClean="0">
                <a:solidFill>
                  <a:srgbClr val="003366"/>
                </a:solidFill>
                <a:latin typeface="Times New Roman" pitchFamily="18" charset="0"/>
                <a:cs typeface="Times New Roman" pitchFamily="18" charset="0"/>
              </a:rPr>
              <a:t>  à  la  </a:t>
            </a:r>
            <a:r>
              <a:rPr lang="en-US" altLang="zh-CN" sz="2066" dirty="0" err="1" smtClean="0">
                <a:solidFill>
                  <a:srgbClr val="003366"/>
                </a:solidFill>
                <a:latin typeface="Times New Roman" pitchFamily="18" charset="0"/>
                <a:cs typeface="Times New Roman" pitchFamily="18" charset="0"/>
              </a:rPr>
              <a:t>fois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état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propre</a:t>
            </a:r>
            <a:r>
              <a:rPr lang="en-US" altLang="zh-CN" sz="2066" dirty="0" smtClean="0">
                <a:solidFill>
                  <a:srgbClr val="003366"/>
                </a:solidFill>
                <a:latin typeface="Times New Roman" pitchFamily="18" charset="0"/>
                <a:cs typeface="Times New Roman" pitchFamily="18" charset="0"/>
              </a:rPr>
              <a:t>  de  A  et  B  pour  </a:t>
            </a:r>
            <a:r>
              <a:rPr lang="en-US" altLang="zh-CN" sz="2066" dirty="0" err="1" smtClean="0">
                <a:solidFill>
                  <a:srgbClr val="003366"/>
                </a:solidFill>
                <a:latin typeface="Times New Roman" pitchFamily="18" charset="0"/>
                <a:cs typeface="Times New Roman" pitchFamily="18" charset="0"/>
              </a:rPr>
              <a:t>ces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valeurs</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propres</a:t>
            </a:r>
            <a:r>
              <a:rPr lang="en-US" altLang="zh-CN" sz="2066" dirty="0" smtClean="0">
                <a:solidFill>
                  <a:srgbClr val="003366"/>
                </a:solidFill>
                <a:latin typeface="Times New Roman" pitchFamily="18" charset="0"/>
                <a:cs typeface="Times New Roman" pitchFamily="18" charset="0"/>
              </a:rPr>
              <a:t>.</a:t>
            </a:r>
          </a:p>
          <a:p>
            <a:pPr>
              <a:lnSpc>
                <a:spcPts val="1000"/>
              </a:lnSpc>
            </a:pPr>
            <a:endParaRPr lang="en-US" altLang="zh-CN" sz="2066" dirty="0" smtClean="0">
              <a:solidFill>
                <a:srgbClr val="003366"/>
              </a:solidFill>
              <a:latin typeface="Times New Roman" pitchFamily="18" charset="0"/>
              <a:cs typeface="Times New Roman" pitchFamily="18" charset="0"/>
            </a:endParaRPr>
          </a:p>
          <a:p>
            <a:pPr>
              <a:lnSpc>
                <a:spcPts val="1000"/>
              </a:lnSpc>
            </a:pPr>
            <a:endParaRPr lang="en-US" altLang="zh-CN" sz="2066" dirty="0" smtClean="0">
              <a:solidFill>
                <a:srgbClr val="003366"/>
              </a:solidFill>
              <a:latin typeface="Times New Roman" pitchFamily="18" charset="0"/>
              <a:cs typeface="Times New Roman" pitchFamily="18" charset="0"/>
            </a:endParaRPr>
          </a:p>
          <a:p>
            <a:pPr>
              <a:lnSpc>
                <a:spcPts val="2400"/>
              </a:lnSpc>
              <a:tabLst>
                <a:tab pos="266700" algn="l"/>
                <a:tab pos="457200" algn="l"/>
                <a:tab pos="698500" algn="l"/>
                <a:tab pos="1041400" algn="l"/>
              </a:tabLst>
            </a:pP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Que</a:t>
            </a:r>
            <a:r>
              <a:rPr lang="en-US" altLang="zh-CN" sz="2066" dirty="0" smtClean="0">
                <a:solidFill>
                  <a:srgbClr val="003366"/>
                </a:solidFill>
                <a:latin typeface="Times New Roman" pitchFamily="18" charset="0"/>
                <a:cs typeface="Times New Roman" pitchFamily="18" charset="0"/>
              </a:rPr>
              <a:t> par </a:t>
            </a:r>
            <a:r>
              <a:rPr lang="en-US" altLang="zh-CN" sz="2066" dirty="0" err="1" smtClean="0">
                <a:solidFill>
                  <a:srgbClr val="003366"/>
                </a:solidFill>
                <a:latin typeface="Times New Roman" pitchFamily="18" charset="0"/>
                <a:cs typeface="Times New Roman" pitchFamily="18" charset="0"/>
              </a:rPr>
              <a:t>conséquent</a:t>
            </a:r>
            <a:r>
              <a:rPr lang="en-US" altLang="zh-CN" dirty="0" smtClean="0">
                <a:latin typeface="Times New Roman" pitchFamily="18" charset="0"/>
                <a:cs typeface="Times New Roman" pitchFamily="18" charset="0"/>
              </a:rPr>
              <a:t>  </a:t>
            </a:r>
            <a:r>
              <a:rPr lang="en-US" altLang="zh-CN" sz="2000" dirty="0" err="1" smtClean="0">
                <a:solidFill>
                  <a:srgbClr val="FF0000"/>
                </a:solidFill>
                <a:latin typeface="Times New Roman" pitchFamily="18" charset="0"/>
                <a:cs typeface="Times New Roman" pitchFamily="18" charset="0"/>
              </a:rPr>
              <a:t>il</a:t>
            </a:r>
            <a:r>
              <a:rPr lang="en-US" altLang="zh-CN" sz="2000" dirty="0" smtClean="0">
                <a:latin typeface="Times New Roman" pitchFamily="18" charset="0"/>
                <a:cs typeface="Times New Roman" pitchFamily="18" charset="0"/>
              </a:rPr>
              <a:t> </a:t>
            </a:r>
            <a:r>
              <a:rPr lang="en-US" altLang="zh-CN" sz="2000" dirty="0" err="1" smtClean="0">
                <a:solidFill>
                  <a:srgbClr val="FF0000"/>
                </a:solidFill>
                <a:latin typeface="Times New Roman" pitchFamily="18" charset="0"/>
                <a:cs typeface="Times New Roman" pitchFamily="18" charset="0"/>
              </a:rPr>
              <a:t>existe</a:t>
            </a:r>
            <a:r>
              <a:rPr lang="en-US" altLang="zh-CN" sz="2000" dirty="0" smtClean="0">
                <a:latin typeface="Times New Roman" pitchFamily="18" charset="0"/>
                <a:cs typeface="Times New Roman" pitchFamily="18" charset="0"/>
              </a:rPr>
              <a:t> </a:t>
            </a:r>
            <a:r>
              <a:rPr lang="en-US" altLang="zh-CN" sz="2000" dirty="0" err="1" smtClean="0">
                <a:solidFill>
                  <a:srgbClr val="FF0000"/>
                </a:solidFill>
                <a:latin typeface="Times New Roman" pitchFamily="18" charset="0"/>
                <a:cs typeface="Times New Roman" pitchFamily="18" charset="0"/>
              </a:rPr>
              <a:t>une</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base</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d’états</a:t>
            </a:r>
            <a:r>
              <a:rPr lang="en-US" altLang="zh-CN" sz="2000" dirty="0" smtClean="0">
                <a:latin typeface="Times New Roman" pitchFamily="18" charset="0"/>
                <a:cs typeface="Times New Roman" pitchFamily="18" charset="0"/>
              </a:rPr>
              <a:t> </a:t>
            </a:r>
            <a:r>
              <a:rPr lang="en-US" altLang="zh-CN" sz="2000" dirty="0" err="1" smtClean="0">
                <a:solidFill>
                  <a:srgbClr val="FF0000"/>
                </a:solidFill>
                <a:latin typeface="Times New Roman" pitchFamily="18" charset="0"/>
                <a:cs typeface="Times New Roman" pitchFamily="18" charset="0"/>
              </a:rPr>
              <a:t>propres</a:t>
            </a:r>
            <a:r>
              <a:rPr lang="en-US" altLang="zh-CN" sz="2000" dirty="0" smtClean="0">
                <a:latin typeface="Times New Roman" pitchFamily="18" charset="0"/>
                <a:cs typeface="Times New Roman" pitchFamily="18" charset="0"/>
              </a:rPr>
              <a:t> </a:t>
            </a:r>
            <a:r>
              <a:rPr lang="en-US" altLang="zh-CN" sz="2000" dirty="0" err="1" smtClean="0">
                <a:solidFill>
                  <a:srgbClr val="FF0000"/>
                </a:solidFill>
                <a:latin typeface="Times New Roman" pitchFamily="18" charset="0"/>
                <a:cs typeface="Times New Roman" pitchFamily="18" charset="0"/>
              </a:rPr>
              <a:t>communs</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à</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A</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et</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B</a:t>
            </a:r>
            <a:r>
              <a:rPr lang="en-US" altLang="zh-CN" dirty="0" smtClean="0">
                <a:solidFill>
                  <a:srgbClr val="000000"/>
                </a:solidFill>
                <a:latin typeface="Times New Roman" pitchFamily="18" charset="0"/>
                <a:cs typeface="Times New Roman" pitchFamily="18" charset="0"/>
              </a:rPr>
              <a:t>.</a:t>
            </a:r>
          </a:p>
          <a:p>
            <a:pPr>
              <a:lnSpc>
                <a:spcPts val="2400"/>
              </a:lnSpc>
              <a:tabLst>
                <a:tab pos="266700" algn="l"/>
                <a:tab pos="457200" algn="l"/>
                <a:tab pos="698500" algn="l"/>
                <a:tab pos="1041400" algn="l"/>
              </a:tabLst>
            </a:pPr>
            <a:endParaRPr lang="en-US" altLang="zh-CN" dirty="0" smtClean="0">
              <a:solidFill>
                <a:srgbClr val="000000"/>
              </a:solidFill>
              <a:latin typeface="Times New Roman" pitchFamily="18" charset="0"/>
              <a:cs typeface="Times New Roman" pitchFamily="18" charset="0"/>
            </a:endParaRPr>
          </a:p>
          <a:p>
            <a:pPr>
              <a:lnSpc>
                <a:spcPts val="1600"/>
              </a:lnSpc>
              <a:tabLst>
                <a:tab pos="723900" algn="l"/>
              </a:tabLst>
            </a:pPr>
            <a:r>
              <a:rPr lang="en-US" altLang="zh-CN" sz="2000" dirty="0" smtClean="0">
                <a:solidFill>
                  <a:srgbClr val="6500FF"/>
                </a:solidFill>
                <a:latin typeface="Times New Roman" pitchFamily="18" charset="0"/>
                <a:cs typeface="Times New Roman" pitchFamily="18" charset="0"/>
              </a:rPr>
              <a:t>Conclusion</a:t>
            </a:r>
            <a:r>
              <a:rPr lang="en-US" altLang="zh-CN" sz="2000" dirty="0" smtClean="0">
                <a:latin typeface="Times New Roman" pitchFamily="18" charset="0"/>
                <a:cs typeface="Times New Roman" pitchFamily="18" charset="0"/>
              </a:rPr>
              <a:t> </a:t>
            </a:r>
            <a:r>
              <a:rPr lang="en-US" altLang="zh-CN" sz="2000" dirty="0" smtClean="0">
                <a:solidFill>
                  <a:srgbClr val="6500FF"/>
                </a:solidFill>
                <a:latin typeface="Times New Roman" pitchFamily="18" charset="0"/>
                <a:cs typeface="Times New Roman" pitchFamily="18" charset="0"/>
              </a:rPr>
              <a:t>:</a:t>
            </a:r>
            <a:endParaRPr lang="en-US" altLang="zh-CN" dirty="0" smtClean="0"/>
          </a:p>
          <a:p>
            <a:pPr algn="just">
              <a:lnSpc>
                <a:spcPts val="2400"/>
              </a:lnSpc>
              <a:tabLst>
                <a:tab pos="723900" algn="l"/>
              </a:tabLst>
            </a:pPr>
            <a:r>
              <a:rPr lang="en-US" altLang="zh-CN" sz="2066" dirty="0" smtClean="0">
                <a:solidFill>
                  <a:srgbClr val="003366"/>
                </a:solidFill>
                <a:latin typeface="Times New Roman" pitchFamily="18" charset="0"/>
                <a:cs typeface="Times New Roman" pitchFamily="18" charset="0"/>
              </a:rPr>
              <a:t>La </a:t>
            </a:r>
            <a:r>
              <a:rPr lang="en-US" altLang="zh-CN" sz="2066" dirty="0" err="1" smtClean="0">
                <a:solidFill>
                  <a:srgbClr val="003366"/>
                </a:solidFill>
                <a:latin typeface="Times New Roman" pitchFamily="18" charset="0"/>
                <a:cs typeface="Times New Roman" pitchFamily="18" charset="0"/>
              </a:rPr>
              <a:t>mesure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simultanée</a:t>
            </a:r>
            <a:r>
              <a:rPr lang="en-US" altLang="zh-CN" sz="2066" dirty="0" smtClean="0">
                <a:solidFill>
                  <a:srgbClr val="003366"/>
                </a:solidFill>
                <a:latin typeface="Times New Roman" pitchFamily="18" charset="0"/>
                <a:cs typeface="Times New Roman" pitchFamily="18" charset="0"/>
              </a:rPr>
              <a:t> de </a:t>
            </a:r>
            <a:r>
              <a:rPr lang="en-US" altLang="zh-CN" sz="2066" dirty="0" err="1" smtClean="0">
                <a:solidFill>
                  <a:srgbClr val="003366"/>
                </a:solidFill>
                <a:latin typeface="Times New Roman" pitchFamily="18" charset="0"/>
                <a:cs typeface="Times New Roman" pitchFamily="18" charset="0"/>
              </a:rPr>
              <a:t>deux</a:t>
            </a:r>
            <a:r>
              <a:rPr lang="en-US" altLang="zh-CN" sz="2066" dirty="0" smtClean="0">
                <a:solidFill>
                  <a:srgbClr val="003366"/>
                </a:solidFill>
                <a:latin typeface="Times New Roman" pitchFamily="18" charset="0"/>
                <a:cs typeface="Times New Roman" pitchFamily="18" charset="0"/>
              </a:rPr>
              <a:t> grandeurs physiques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possible </a:t>
            </a:r>
            <a:r>
              <a:rPr lang="en-US" altLang="zh-CN" sz="2066" dirty="0" err="1" smtClean="0">
                <a:solidFill>
                  <a:srgbClr val="003366"/>
                </a:solidFill>
                <a:latin typeface="Times New Roman" pitchFamily="18" charset="0"/>
                <a:cs typeface="Times New Roman" pitchFamily="18" charset="0"/>
              </a:rPr>
              <a:t>si</a:t>
            </a:r>
            <a:r>
              <a:rPr lang="en-US" altLang="zh-CN" sz="2066" dirty="0" smtClean="0">
                <a:solidFill>
                  <a:srgbClr val="003366"/>
                </a:solidFill>
                <a:latin typeface="Times New Roman" pitchFamily="18" charset="0"/>
                <a:cs typeface="Times New Roman" pitchFamily="18" charset="0"/>
              </a:rPr>
              <a:t> et </a:t>
            </a:r>
            <a:r>
              <a:rPr lang="en-US" altLang="zh-CN" sz="2066" dirty="0" err="1" smtClean="0">
                <a:solidFill>
                  <a:srgbClr val="003366"/>
                </a:solidFill>
                <a:latin typeface="Times New Roman" pitchFamily="18" charset="0"/>
                <a:cs typeface="Times New Roman" pitchFamily="18" charset="0"/>
              </a:rPr>
              <a:t>seulement</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si</a:t>
            </a:r>
            <a:r>
              <a:rPr lang="en-US" altLang="zh-CN" sz="2066" dirty="0" smtClean="0">
                <a:solidFill>
                  <a:srgbClr val="003366"/>
                </a:solidFill>
                <a:latin typeface="Times New Roman" pitchFamily="18" charset="0"/>
                <a:cs typeface="Times New Roman" pitchFamily="18" charset="0"/>
              </a:rPr>
              <a:t>  les observables </a:t>
            </a:r>
            <a:r>
              <a:rPr lang="en-US" altLang="zh-CN" sz="2066" dirty="0" err="1" smtClean="0">
                <a:solidFill>
                  <a:srgbClr val="003366"/>
                </a:solidFill>
                <a:latin typeface="Times New Roman" pitchFamily="18" charset="0"/>
                <a:cs typeface="Times New Roman" pitchFamily="18" charset="0"/>
              </a:rPr>
              <a:t>commutent</a:t>
            </a:r>
            <a:r>
              <a:rPr lang="en-US" altLang="zh-CN" sz="2066" dirty="0" smtClean="0">
                <a:solidFill>
                  <a:srgbClr val="003366"/>
                </a:solidFill>
                <a:latin typeface="Times New Roman" pitchFamily="18" charset="0"/>
                <a:cs typeface="Times New Roman" pitchFamily="18" charset="0"/>
              </a:rPr>
              <a:t> (grandeurs physiques </a:t>
            </a:r>
            <a:r>
              <a:rPr lang="en-US" altLang="zh-CN" sz="2000" dirty="0" smtClean="0">
                <a:solidFill>
                  <a:srgbClr val="FF0000"/>
                </a:solidFill>
                <a:latin typeface="Times New Roman" pitchFamily="18" charset="0"/>
                <a:cs typeface="Times New Roman" pitchFamily="18" charset="0"/>
              </a:rPr>
              <a:t>compatibles</a:t>
            </a:r>
            <a:r>
              <a:rPr lang="en-US" altLang="zh-CN" dirty="0" smtClean="0">
                <a:solidFill>
                  <a:srgbClr val="000000"/>
                </a:solidFill>
                <a:latin typeface="Times New Roman" pitchFamily="18" charset="0"/>
                <a:cs typeface="Times New Roman" pitchFamily="18" charset="0"/>
              </a:rPr>
              <a:t>).</a:t>
            </a:r>
          </a:p>
        </p:txBody>
      </p:sp>
      <p:sp>
        <p:nvSpPr>
          <p:cNvPr id="5" name="Rectangle 4"/>
          <p:cNvSpPr/>
          <p:nvPr/>
        </p:nvSpPr>
        <p:spPr>
          <a:xfrm>
            <a:off x="571472" y="4143380"/>
            <a:ext cx="8286808" cy="2182649"/>
          </a:xfrm>
          <a:prstGeom prst="rect">
            <a:avLst/>
          </a:prstGeom>
        </p:spPr>
        <p:txBody>
          <a:bodyPr wrap="square">
            <a:spAutoFit/>
          </a:bodyPr>
          <a:lstStyle/>
          <a:p>
            <a:pPr>
              <a:lnSpc>
                <a:spcPts val="2100"/>
              </a:lnSpc>
              <a:tabLst>
                <a:tab pos="723900" algn="l"/>
              </a:tabLst>
            </a:pPr>
            <a:r>
              <a:rPr lang="en-US" altLang="zh-CN" sz="2000" dirty="0" err="1" smtClean="0">
                <a:solidFill>
                  <a:srgbClr val="6500FF"/>
                </a:solidFill>
                <a:latin typeface="Times New Roman" pitchFamily="18" charset="0"/>
                <a:cs typeface="Times New Roman" pitchFamily="18" charset="0"/>
              </a:rPr>
              <a:t>Que</a:t>
            </a:r>
            <a:r>
              <a:rPr lang="en-US" altLang="zh-CN" sz="2000" dirty="0" smtClean="0">
                <a:solidFill>
                  <a:srgbClr val="6500FF"/>
                </a:solidFill>
                <a:latin typeface="Times New Roman" pitchFamily="18" charset="0"/>
                <a:cs typeface="Times New Roman" pitchFamily="18" charset="0"/>
              </a:rPr>
              <a:t> se </a:t>
            </a:r>
            <a:r>
              <a:rPr lang="en-US" altLang="zh-CN" sz="2000" dirty="0" err="1" smtClean="0">
                <a:solidFill>
                  <a:srgbClr val="6500FF"/>
                </a:solidFill>
                <a:latin typeface="Times New Roman" pitchFamily="18" charset="0"/>
                <a:cs typeface="Times New Roman" pitchFamily="18" charset="0"/>
              </a:rPr>
              <a:t>passe</a:t>
            </a:r>
            <a:r>
              <a:rPr lang="en-US" altLang="zh-CN" sz="2000" dirty="0" smtClean="0">
                <a:solidFill>
                  <a:srgbClr val="6500FF"/>
                </a:solidFill>
                <a:latin typeface="Times New Roman" pitchFamily="18" charset="0"/>
                <a:cs typeface="Times New Roman" pitchFamily="18" charset="0"/>
              </a:rPr>
              <a:t>-t-</a:t>
            </a:r>
            <a:r>
              <a:rPr lang="en-US" altLang="zh-CN" sz="2000" dirty="0" err="1" smtClean="0">
                <a:solidFill>
                  <a:srgbClr val="6500FF"/>
                </a:solidFill>
                <a:latin typeface="Times New Roman" pitchFamily="18" charset="0"/>
                <a:cs typeface="Times New Roman" pitchFamily="18" charset="0"/>
              </a:rPr>
              <a:t>il</a:t>
            </a:r>
            <a:r>
              <a:rPr lang="en-US" altLang="zh-CN" sz="2000" dirty="0" smtClean="0">
                <a:solidFill>
                  <a:srgbClr val="6500FF"/>
                </a:solidFill>
                <a:latin typeface="Times New Roman" pitchFamily="18" charset="0"/>
                <a:cs typeface="Times New Roman" pitchFamily="18" charset="0"/>
              </a:rPr>
              <a:t> pour des grandeurs incompatibles ?</a:t>
            </a:r>
          </a:p>
          <a:p>
            <a:pPr>
              <a:lnSpc>
                <a:spcPts val="2100"/>
              </a:lnSpc>
              <a:tabLst>
                <a:tab pos="723900" algn="l"/>
              </a:tabLst>
            </a:pPr>
            <a:endParaRPr lang="en-US" altLang="zh-CN" sz="2000" dirty="0" smtClean="0">
              <a:solidFill>
                <a:srgbClr val="6500FF"/>
              </a:solidFill>
              <a:latin typeface="Times New Roman" pitchFamily="18" charset="0"/>
              <a:cs typeface="Times New Roman" pitchFamily="18" charset="0"/>
            </a:endParaRPr>
          </a:p>
          <a:p>
            <a:pPr algn="just">
              <a:lnSpc>
                <a:spcPts val="1600"/>
              </a:lnSpc>
              <a:tabLst>
                <a:tab pos="266700" algn="l"/>
              </a:tabLst>
            </a:pPr>
            <a:r>
              <a:rPr lang="en-US" altLang="zh-CN" sz="2066" dirty="0" smtClean="0">
                <a:solidFill>
                  <a:srgbClr val="003366"/>
                </a:solidFill>
                <a:latin typeface="Times New Roman" pitchFamily="18" charset="0"/>
                <a:cs typeface="Times New Roman" pitchFamily="18" charset="0"/>
              </a:rPr>
              <a:t>La  </a:t>
            </a:r>
            <a:r>
              <a:rPr lang="en-US" altLang="zh-CN" sz="2066" dirty="0" err="1" smtClean="0">
                <a:solidFill>
                  <a:srgbClr val="003366"/>
                </a:solidFill>
                <a:latin typeface="Times New Roman" pitchFamily="18" charset="0"/>
                <a:cs typeface="Times New Roman" pitchFamily="18" charset="0"/>
              </a:rPr>
              <a:t>mesure</a:t>
            </a:r>
            <a:r>
              <a:rPr lang="en-US" altLang="zh-CN" sz="2066" dirty="0" smtClean="0">
                <a:solidFill>
                  <a:srgbClr val="003366"/>
                </a:solidFill>
                <a:latin typeface="Times New Roman" pitchFamily="18" charset="0"/>
                <a:cs typeface="Times New Roman" pitchFamily="18" charset="0"/>
              </a:rPr>
              <a:t>  </a:t>
            </a:r>
            <a:r>
              <a:rPr lang="en-US" altLang="zh-CN" sz="2000" dirty="0" err="1" smtClean="0">
                <a:solidFill>
                  <a:srgbClr val="FF0000"/>
                </a:solidFill>
                <a:latin typeface="Times New Roman" pitchFamily="18" charset="0"/>
                <a:cs typeface="Times New Roman" pitchFamily="18" charset="0"/>
              </a:rPr>
              <a:t>simultanée</a:t>
            </a:r>
            <a:r>
              <a:rPr lang="en-US" altLang="zh-CN" sz="2000"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de A et  B  </a:t>
            </a:r>
            <a:r>
              <a:rPr lang="en-US" altLang="zh-CN" sz="2066" dirty="0" err="1" smtClean="0">
                <a:solidFill>
                  <a:srgbClr val="003366"/>
                </a:solidFill>
                <a:latin typeface="Times New Roman" pitchFamily="18" charset="0"/>
                <a:cs typeface="Times New Roman" pitchFamily="18" charset="0"/>
              </a:rPr>
              <a:t>n’est</a:t>
            </a:r>
            <a:r>
              <a:rPr lang="en-US" altLang="zh-CN" sz="2066" dirty="0" smtClean="0">
                <a:solidFill>
                  <a:srgbClr val="003366"/>
                </a:solidFill>
                <a:latin typeface="Times New Roman" pitchFamily="18" charset="0"/>
                <a:cs typeface="Times New Roman" pitchFamily="18" charset="0"/>
              </a:rPr>
              <a:t>  pas  possible  (</a:t>
            </a:r>
            <a:r>
              <a:rPr lang="en-US" altLang="zh-CN" sz="2066" dirty="0" err="1" smtClean="0">
                <a:solidFill>
                  <a:srgbClr val="003366"/>
                </a:solidFill>
                <a:latin typeface="Times New Roman" pitchFamily="18" charset="0"/>
                <a:cs typeface="Times New Roman" pitchFamily="18" charset="0"/>
              </a:rPr>
              <a:t>il</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inutile  de  </a:t>
            </a:r>
            <a:r>
              <a:rPr lang="en-US" altLang="zh-CN" sz="2066" dirty="0" err="1" smtClean="0">
                <a:solidFill>
                  <a:srgbClr val="003366"/>
                </a:solidFill>
                <a:latin typeface="Times New Roman" pitchFamily="18" charset="0"/>
                <a:cs typeface="Times New Roman" pitchFamily="18" charset="0"/>
              </a:rPr>
              <a:t>chercher</a:t>
            </a:r>
            <a:r>
              <a:rPr lang="en-US" altLang="zh-CN" sz="2066" dirty="0" smtClean="0">
                <a:solidFill>
                  <a:srgbClr val="003366"/>
                </a:solidFill>
                <a:latin typeface="Times New Roman" pitchFamily="18" charset="0"/>
                <a:cs typeface="Times New Roman" pitchFamily="18" charset="0"/>
              </a:rPr>
              <a:t>  à </a:t>
            </a:r>
            <a:r>
              <a:rPr lang="en-US" altLang="zh-CN" sz="2066" dirty="0" err="1" smtClean="0">
                <a:solidFill>
                  <a:srgbClr val="003366"/>
                </a:solidFill>
                <a:latin typeface="Times New Roman" pitchFamily="18" charset="0"/>
                <a:cs typeface="Times New Roman" pitchFamily="18" charset="0"/>
              </a:rPr>
              <a:t>inventer</a:t>
            </a:r>
            <a:r>
              <a:rPr lang="en-US" altLang="zh-CN" sz="2066" dirty="0" smtClean="0">
                <a:solidFill>
                  <a:srgbClr val="003366"/>
                </a:solidFill>
                <a:latin typeface="Times New Roman" pitchFamily="18" charset="0"/>
                <a:cs typeface="Times New Roman" pitchFamily="18" charset="0"/>
              </a:rPr>
              <a:t> un </a:t>
            </a:r>
            <a:r>
              <a:rPr lang="en-US" altLang="zh-CN" sz="2066" dirty="0" err="1" smtClean="0">
                <a:solidFill>
                  <a:srgbClr val="003366"/>
                </a:solidFill>
                <a:latin typeface="Times New Roman" pitchFamily="18" charset="0"/>
                <a:cs typeface="Times New Roman" pitchFamily="18" charset="0"/>
              </a:rPr>
              <a:t>appareil</a:t>
            </a:r>
            <a:r>
              <a:rPr lang="en-US" altLang="zh-CN" sz="2066" dirty="0" smtClean="0">
                <a:solidFill>
                  <a:srgbClr val="003366"/>
                </a:solidFill>
                <a:latin typeface="Times New Roman" pitchFamily="18" charset="0"/>
                <a:cs typeface="Times New Roman" pitchFamily="18" charset="0"/>
              </a:rPr>
              <a:t> …)</a:t>
            </a:r>
          </a:p>
          <a:p>
            <a:pPr>
              <a:lnSpc>
                <a:spcPts val="1000"/>
              </a:lnSpc>
            </a:pPr>
            <a:endParaRPr lang="en-US" altLang="zh-CN" sz="2000" dirty="0" smtClean="0"/>
          </a:p>
          <a:p>
            <a:pPr>
              <a:lnSpc>
                <a:spcPts val="1000"/>
              </a:lnSpc>
            </a:pPr>
            <a:endParaRPr lang="en-US" altLang="zh-CN" sz="2000" dirty="0" smtClean="0"/>
          </a:p>
          <a:p>
            <a:pPr algn="just">
              <a:lnSpc>
                <a:spcPts val="2400"/>
              </a:lnSpc>
              <a:tabLst>
                <a:tab pos="266700" algn="l"/>
              </a:tabLst>
            </a:pPr>
            <a:r>
              <a:rPr lang="en-US" altLang="zh-CN" sz="2066" dirty="0" err="1" smtClean="0">
                <a:solidFill>
                  <a:srgbClr val="003366"/>
                </a:solidFill>
                <a:latin typeface="Times New Roman" pitchFamily="18" charset="0"/>
                <a:cs typeface="Times New Roman" pitchFamily="18" charset="0"/>
              </a:rPr>
              <a:t>L’incompatibilité</a:t>
            </a:r>
            <a:r>
              <a:rPr lang="en-US" altLang="zh-CN" sz="2066" dirty="0" smtClean="0">
                <a:solidFill>
                  <a:srgbClr val="003366"/>
                </a:solidFill>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se</a:t>
            </a:r>
            <a:r>
              <a:rPr lang="en-US" altLang="zh-CN" sz="2000" dirty="0" smtClean="0">
                <a:latin typeface="Times New Roman" pitchFamily="18" charset="0"/>
                <a:cs typeface="Times New Roman" pitchFamily="18" charset="0"/>
              </a:rPr>
              <a:t>    </a:t>
            </a:r>
            <a:r>
              <a:rPr lang="en-US" altLang="zh-CN" sz="2000" dirty="0" err="1" smtClean="0">
                <a:solidFill>
                  <a:srgbClr val="FF0000"/>
                </a:solidFill>
                <a:latin typeface="Times New Roman" pitchFamily="18" charset="0"/>
                <a:cs typeface="Times New Roman" pitchFamily="18" charset="0"/>
              </a:rPr>
              <a:t>traduit</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par</a:t>
            </a:r>
            <a:r>
              <a:rPr lang="en-US" altLang="zh-CN" sz="2000" dirty="0" smtClean="0">
                <a:latin typeface="Times New Roman" pitchFamily="18" charset="0"/>
                <a:cs typeface="Times New Roman" pitchFamily="18" charset="0"/>
              </a:rPr>
              <a:t>    </a:t>
            </a:r>
            <a:r>
              <a:rPr lang="en-US" altLang="zh-CN" sz="2000" dirty="0" err="1" smtClean="0">
                <a:solidFill>
                  <a:srgbClr val="FF0000"/>
                </a:solidFill>
                <a:latin typeface="Times New Roman" pitchFamily="18" charset="0"/>
                <a:cs typeface="Times New Roman" pitchFamily="18" charset="0"/>
              </a:rPr>
              <a:t>l’existence</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de la</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relation</a:t>
            </a:r>
            <a:r>
              <a:rPr lang="en-US" altLang="zh-CN" sz="2000" dirty="0" smtClean="0">
                <a:latin typeface="Times New Roman" pitchFamily="18" charset="0"/>
                <a:cs typeface="Times New Roman" pitchFamily="18" charset="0"/>
              </a:rPr>
              <a:t>    </a:t>
            </a:r>
            <a:r>
              <a:rPr lang="en-US" altLang="zh-CN" sz="2000" dirty="0" err="1" smtClean="0">
                <a:solidFill>
                  <a:srgbClr val="FF0000"/>
                </a:solidFill>
                <a:latin typeface="Times New Roman" pitchFamily="18" charset="0"/>
                <a:cs typeface="Times New Roman" pitchFamily="18" charset="0"/>
              </a:rPr>
              <a:t>d’incertitude</a:t>
            </a:r>
            <a:r>
              <a:rPr lang="en-US" altLang="zh-CN" sz="2000" dirty="0" smtClean="0">
                <a:latin typeface="Times New Roman" pitchFamily="18" charset="0"/>
                <a:cs typeface="Times New Roman" pitchFamily="18" charset="0"/>
              </a:rPr>
              <a:t>    </a:t>
            </a:r>
            <a:r>
              <a:rPr lang="en-US" altLang="zh-CN" sz="2000" dirty="0" smtClean="0">
                <a:solidFill>
                  <a:srgbClr val="FF0000"/>
                </a:solidFill>
                <a:latin typeface="Times New Roman" pitchFamily="18" charset="0"/>
                <a:cs typeface="Times New Roman" pitchFamily="18" charset="0"/>
              </a:rPr>
              <a:t>de Heisenberg</a:t>
            </a:r>
            <a:r>
              <a:rPr lang="en-US" altLang="zh-CN" sz="2000"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pour A et B.</a:t>
            </a:r>
          </a:p>
          <a:p>
            <a:pPr>
              <a:lnSpc>
                <a:spcPts val="2100"/>
              </a:lnSpc>
              <a:tabLst>
                <a:tab pos="723900" algn="l"/>
              </a:tabLst>
            </a:pPr>
            <a:endParaRPr lang="en-US" altLang="zh-CN" sz="2000" dirty="0" smtClean="0">
              <a:solidFill>
                <a:srgbClr val="000000"/>
              </a:solidFill>
              <a:latin typeface="Times New Roman" pitchFamily="18" charset="0"/>
              <a:cs typeface="Times New Roman" pitchFamily="18" charset="0"/>
            </a:endParaRPr>
          </a:p>
        </p:txBody>
      </p:sp>
      <p:sp>
        <p:nvSpPr>
          <p:cNvPr id="6" name="Rectangle 5"/>
          <p:cNvSpPr/>
          <p:nvPr/>
        </p:nvSpPr>
        <p:spPr>
          <a:xfrm>
            <a:off x="7643834" y="1428736"/>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7" name="Rectangle 6"/>
          <p:cNvSpPr/>
          <p:nvPr/>
        </p:nvSpPr>
        <p:spPr>
          <a:xfrm>
            <a:off x="7000892" y="1447372"/>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8" name="Rectangle 7"/>
          <p:cNvSpPr/>
          <p:nvPr/>
        </p:nvSpPr>
        <p:spPr>
          <a:xfrm>
            <a:off x="4214810" y="557214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9" name="Rectangle 8"/>
          <p:cNvSpPr/>
          <p:nvPr/>
        </p:nvSpPr>
        <p:spPr>
          <a:xfrm>
            <a:off x="4738320" y="5572140"/>
            <a:ext cx="333746" cy="338554"/>
          </a:xfrm>
          <a:prstGeom prst="rect">
            <a:avLst/>
          </a:prstGeom>
        </p:spPr>
        <p:txBody>
          <a:bodyPr wrap="none">
            <a:spAutoFit/>
          </a:bodyPr>
          <a:lstStyle/>
          <a:p>
            <a:r>
              <a:rPr lang="en-US" altLang="zh-CN" sz="1600" dirty="0" smtClean="0">
                <a:solidFill>
                  <a:srgbClr val="003366"/>
                </a:solidFill>
                <a:latin typeface="Tahoma" pitchFamily="18" charset="0"/>
                <a:cs typeface="Tahoma" pitchFamily="18" charset="0"/>
              </a:rPr>
              <a:t>^</a:t>
            </a:r>
            <a:endParaRPr lang="fr-FR" sz="1600" dirty="0"/>
          </a:p>
        </p:txBody>
      </p:sp>
      <p:sp>
        <p:nvSpPr>
          <p:cNvPr id="10" name="Rectangle 9"/>
          <p:cNvSpPr/>
          <p:nvPr/>
        </p:nvSpPr>
        <p:spPr>
          <a:xfrm>
            <a:off x="7929586" y="2304628"/>
            <a:ext cx="333746" cy="338554"/>
          </a:xfrm>
          <a:prstGeom prst="rect">
            <a:avLst/>
          </a:prstGeom>
        </p:spPr>
        <p:txBody>
          <a:bodyPr wrap="none">
            <a:spAutoFit/>
          </a:bodyPr>
          <a:lstStyle/>
          <a:p>
            <a:r>
              <a:rPr lang="en-US" altLang="zh-CN" sz="1600" dirty="0" smtClean="0">
                <a:solidFill>
                  <a:srgbClr val="FF0000"/>
                </a:solidFill>
                <a:latin typeface="Tahoma" pitchFamily="18" charset="0"/>
                <a:cs typeface="Tahoma" pitchFamily="18" charset="0"/>
              </a:rPr>
              <a:t>^</a:t>
            </a:r>
            <a:endParaRPr lang="fr-FR" sz="1600" dirty="0">
              <a:solidFill>
                <a:srgbClr val="FF0000"/>
              </a:solidFill>
            </a:endParaRPr>
          </a:p>
        </p:txBody>
      </p:sp>
      <p:sp>
        <p:nvSpPr>
          <p:cNvPr id="11" name="Rectangle 10"/>
          <p:cNvSpPr/>
          <p:nvPr/>
        </p:nvSpPr>
        <p:spPr>
          <a:xfrm>
            <a:off x="8453096" y="2304628"/>
            <a:ext cx="333746" cy="338554"/>
          </a:xfrm>
          <a:prstGeom prst="rect">
            <a:avLst/>
          </a:prstGeom>
        </p:spPr>
        <p:txBody>
          <a:bodyPr wrap="none">
            <a:spAutoFit/>
          </a:bodyPr>
          <a:lstStyle/>
          <a:p>
            <a:r>
              <a:rPr lang="en-US" altLang="zh-CN" sz="1600" dirty="0" smtClean="0">
                <a:solidFill>
                  <a:srgbClr val="FF0000"/>
                </a:solidFill>
                <a:latin typeface="Tahoma" pitchFamily="18" charset="0"/>
                <a:cs typeface="Tahoma" pitchFamily="18" charset="0"/>
              </a:rPr>
              <a:t>^</a:t>
            </a:r>
            <a:endParaRPr lang="fr-FR" sz="16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141577" y="2463599"/>
            <a:ext cx="533400" cy="612647"/>
          </a:xfrm>
          <a:custGeom>
            <a:avLst/>
            <a:gdLst>
              <a:gd name="connsiteX0" fmla="*/ 266700 w 533400"/>
              <a:gd name="connsiteY0" fmla="*/ 0 h 612647"/>
              <a:gd name="connsiteX1" fmla="*/ 0 w 533400"/>
              <a:gd name="connsiteY1" fmla="*/ 306323 h 612647"/>
              <a:gd name="connsiteX2" fmla="*/ 266700 w 533400"/>
              <a:gd name="connsiteY2" fmla="*/ 612647 h 612647"/>
              <a:gd name="connsiteX3" fmla="*/ 533400 w 533400"/>
              <a:gd name="connsiteY3" fmla="*/ 306323 h 612647"/>
              <a:gd name="connsiteX4" fmla="*/ 266700 w 533400"/>
              <a:gd name="connsiteY4" fmla="*/ 0 h 6126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33400" h="612647">
                <a:moveTo>
                  <a:pt x="266700" y="0"/>
                </a:moveTo>
                <a:cubicBezTo>
                  <a:pt x="119634" y="0"/>
                  <a:pt x="0" y="137159"/>
                  <a:pt x="0" y="306323"/>
                </a:cubicBezTo>
                <a:cubicBezTo>
                  <a:pt x="0" y="475488"/>
                  <a:pt x="119634" y="612647"/>
                  <a:pt x="266700" y="612647"/>
                </a:cubicBezTo>
                <a:cubicBezTo>
                  <a:pt x="414528" y="612647"/>
                  <a:pt x="533400" y="475488"/>
                  <a:pt x="533400" y="306323"/>
                </a:cubicBezTo>
                <a:cubicBezTo>
                  <a:pt x="533400" y="137159"/>
                  <a:pt x="414528" y="0"/>
                  <a:pt x="266700" y="0"/>
                </a:cubicBez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5910166" y="2054405"/>
            <a:ext cx="609600" cy="1377695"/>
          </a:xfrm>
          <a:custGeom>
            <a:avLst/>
            <a:gdLst>
              <a:gd name="connsiteX0" fmla="*/ 304800 w 609600"/>
              <a:gd name="connsiteY0" fmla="*/ 0 h 1377695"/>
              <a:gd name="connsiteX1" fmla="*/ 0 w 609600"/>
              <a:gd name="connsiteY1" fmla="*/ 688847 h 1377695"/>
              <a:gd name="connsiteX2" fmla="*/ 304800 w 609600"/>
              <a:gd name="connsiteY2" fmla="*/ 1377695 h 1377695"/>
              <a:gd name="connsiteX3" fmla="*/ 609600 w 609600"/>
              <a:gd name="connsiteY3" fmla="*/ 688847 h 1377695"/>
              <a:gd name="connsiteX4" fmla="*/ 304800 w 609600"/>
              <a:gd name="connsiteY4" fmla="*/ 0 h 13776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 h="1377695">
                <a:moveTo>
                  <a:pt x="304800" y="0"/>
                </a:moveTo>
                <a:cubicBezTo>
                  <a:pt x="136397" y="0"/>
                  <a:pt x="0" y="307847"/>
                  <a:pt x="0" y="688847"/>
                </a:cubicBezTo>
                <a:cubicBezTo>
                  <a:pt x="0" y="1069085"/>
                  <a:pt x="136397" y="1377695"/>
                  <a:pt x="304800" y="1377695"/>
                </a:cubicBezTo>
                <a:cubicBezTo>
                  <a:pt x="473202" y="1377695"/>
                  <a:pt x="609600" y="1069085"/>
                  <a:pt x="609600" y="688847"/>
                </a:cubicBezTo>
                <a:cubicBezTo>
                  <a:pt x="609600" y="307847"/>
                  <a:pt x="473202" y="0"/>
                  <a:pt x="304800" y="0"/>
                </a:cubicBez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667363" y="2145844"/>
            <a:ext cx="533400" cy="1303782"/>
          </a:xfrm>
          <a:custGeom>
            <a:avLst/>
            <a:gdLst>
              <a:gd name="connsiteX0" fmla="*/ 266700 w 533400"/>
              <a:gd name="connsiteY0" fmla="*/ 0 h 1303782"/>
              <a:gd name="connsiteX1" fmla="*/ 0 w 533400"/>
              <a:gd name="connsiteY1" fmla="*/ 652272 h 1303782"/>
              <a:gd name="connsiteX2" fmla="*/ 266700 w 533400"/>
              <a:gd name="connsiteY2" fmla="*/ 1303782 h 1303782"/>
              <a:gd name="connsiteX3" fmla="*/ 533400 w 533400"/>
              <a:gd name="connsiteY3" fmla="*/ 652272 h 1303782"/>
              <a:gd name="connsiteX4" fmla="*/ 266700 w 533400"/>
              <a:gd name="connsiteY4" fmla="*/ 0 h 13037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33400" h="1303782">
                <a:moveTo>
                  <a:pt x="266700" y="0"/>
                </a:moveTo>
                <a:cubicBezTo>
                  <a:pt x="118872" y="0"/>
                  <a:pt x="0" y="291846"/>
                  <a:pt x="0" y="652272"/>
                </a:cubicBezTo>
                <a:cubicBezTo>
                  <a:pt x="0" y="1011936"/>
                  <a:pt x="118872" y="1303782"/>
                  <a:pt x="266700" y="1303782"/>
                </a:cubicBezTo>
                <a:cubicBezTo>
                  <a:pt x="413766" y="1303782"/>
                  <a:pt x="533400" y="1011936"/>
                  <a:pt x="533400" y="652272"/>
                </a:cubicBezTo>
                <a:cubicBezTo>
                  <a:pt x="533400" y="291846"/>
                  <a:pt x="413766" y="0"/>
                  <a:pt x="266700" y="0"/>
                </a:cubicBez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66553" y="2060246"/>
            <a:ext cx="2932683" cy="188721"/>
          </a:xfrm>
          <a:custGeom>
            <a:avLst/>
            <a:gdLst>
              <a:gd name="connsiteX0" fmla="*/ 6350 w 2932683"/>
              <a:gd name="connsiteY0" fmla="*/ 182372 h 188721"/>
              <a:gd name="connsiteX1" fmla="*/ 2926334 w 2932683"/>
              <a:gd name="connsiteY1" fmla="*/ 6350 h 188721"/>
            </a:gdLst>
            <a:ahLst/>
            <a:cxnLst>
              <a:cxn ang="0">
                <a:pos x="connsiteX0" y="connsiteY0"/>
              </a:cxn>
              <a:cxn ang="1">
                <a:pos x="connsiteX1" y="connsiteY1"/>
              </a:cxn>
            </a:cxnLst>
            <a:rect l="l" t="t" r="r" b="b"/>
            <a:pathLst>
              <a:path w="2932683" h="188721">
                <a:moveTo>
                  <a:pt x="6350" y="182372"/>
                </a:moveTo>
                <a:lnTo>
                  <a:pt x="2926334" y="6350"/>
                </a:lnTo>
              </a:path>
            </a:pathLst>
          </a:custGeom>
          <a:ln w="12700">
            <a:solidFill>
              <a:srgbClr val="010101">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3330555" y="1884225"/>
            <a:ext cx="3670287" cy="805180"/>
          </a:xfrm>
          <a:custGeom>
            <a:avLst/>
            <a:gdLst>
              <a:gd name="connsiteX0" fmla="*/ 6350 w 3670287"/>
              <a:gd name="connsiteY0" fmla="*/ 798829 h 805180"/>
              <a:gd name="connsiteX1" fmla="*/ 3663937 w 3670287"/>
              <a:gd name="connsiteY1" fmla="*/ 6350 h 805180"/>
            </a:gdLst>
            <a:ahLst/>
            <a:cxnLst>
              <a:cxn ang="0">
                <a:pos x="connsiteX0" y="connsiteY0"/>
              </a:cxn>
              <a:cxn ang="1">
                <a:pos x="connsiteX1" y="connsiteY1"/>
              </a:cxn>
            </a:cxnLst>
            <a:rect l="l" t="t" r="r" b="b"/>
            <a:pathLst>
              <a:path w="3670287" h="805180">
                <a:moveTo>
                  <a:pt x="6350" y="798829"/>
                </a:moveTo>
                <a:lnTo>
                  <a:pt x="3663937" y="6350"/>
                </a:lnTo>
              </a:path>
            </a:pathLst>
          </a:custGeom>
          <a:ln w="12700">
            <a:solidFill>
              <a:srgbClr val="010101">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3293979" y="2892350"/>
            <a:ext cx="3626091" cy="674877"/>
          </a:xfrm>
          <a:custGeom>
            <a:avLst/>
            <a:gdLst>
              <a:gd name="connsiteX0" fmla="*/ 6350 w 3626091"/>
              <a:gd name="connsiteY0" fmla="*/ 6350 h 674877"/>
              <a:gd name="connsiteX1" fmla="*/ 3619741 w 3626091"/>
              <a:gd name="connsiteY1" fmla="*/ 668528 h 674877"/>
            </a:gdLst>
            <a:ahLst/>
            <a:cxnLst>
              <a:cxn ang="0">
                <a:pos x="connsiteX0" y="connsiteY0"/>
              </a:cxn>
              <a:cxn ang="1">
                <a:pos x="connsiteX1" y="connsiteY1"/>
              </a:cxn>
            </a:cxnLst>
            <a:rect l="l" t="t" r="r" b="b"/>
            <a:pathLst>
              <a:path w="3626091" h="674877">
                <a:moveTo>
                  <a:pt x="6350" y="6350"/>
                </a:moveTo>
                <a:lnTo>
                  <a:pt x="3619741" y="668528"/>
                </a:lnTo>
              </a:path>
            </a:pathLst>
          </a:custGeom>
          <a:ln w="12700">
            <a:solidFill>
              <a:srgbClr val="010101">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425684" y="4114471"/>
            <a:ext cx="3263646" cy="541782"/>
          </a:xfrm>
          <a:custGeom>
            <a:avLst/>
            <a:gdLst>
              <a:gd name="connsiteX0" fmla="*/ 9525 w 3263646"/>
              <a:gd name="connsiteY0" fmla="*/ 9525 h 541782"/>
              <a:gd name="connsiteX1" fmla="*/ 9525 w 3263646"/>
              <a:gd name="connsiteY1" fmla="*/ 532257 h 541782"/>
              <a:gd name="connsiteX2" fmla="*/ 3254121 w 3263646"/>
              <a:gd name="connsiteY2" fmla="*/ 532257 h 541782"/>
              <a:gd name="connsiteX3" fmla="*/ 3254121 w 3263646"/>
              <a:gd name="connsiteY3" fmla="*/ 9525 h 541782"/>
              <a:gd name="connsiteX4" fmla="*/ 9525 w 3263646"/>
              <a:gd name="connsiteY4" fmla="*/ 9525 h 5417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63646" h="541782">
                <a:moveTo>
                  <a:pt x="9525" y="9525"/>
                </a:moveTo>
                <a:lnTo>
                  <a:pt x="9525" y="532257"/>
                </a:lnTo>
                <a:lnTo>
                  <a:pt x="3254121" y="532257"/>
                </a:lnTo>
                <a:lnTo>
                  <a:pt x="3254121" y="9525"/>
                </a:lnTo>
                <a:lnTo>
                  <a:pt x="9525" y="9525"/>
                </a:lnTo>
              </a:path>
            </a:pathLst>
          </a:custGeom>
          <a:solidFill>
            <a:srgbClr val="000000">
              <a:alpha val="0"/>
            </a:srgbClr>
          </a:solidFill>
          <a:ln w="12700">
            <a:solidFill>
              <a:srgbClr val="3467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3"/>
          <p:cNvPicPr>
            <a:picLocks noChangeAspect="1" noChangeArrowheads="1"/>
          </p:cNvPicPr>
          <p:nvPr/>
        </p:nvPicPr>
        <p:blipFill>
          <a:blip r:embed="rId2"/>
          <a:srcRect/>
          <a:stretch>
            <a:fillRect/>
          </a:stretch>
        </p:blipFill>
        <p:spPr bwMode="auto">
          <a:xfrm>
            <a:off x="6215094" y="4062529"/>
            <a:ext cx="1930400" cy="838200"/>
          </a:xfrm>
          <a:prstGeom prst="rect">
            <a:avLst/>
          </a:prstGeom>
          <a:noFill/>
        </p:spPr>
      </p:pic>
      <p:pic>
        <p:nvPicPr>
          <p:cNvPr id="13" name="Picture 3"/>
          <p:cNvPicPr>
            <a:picLocks noChangeAspect="1" noChangeArrowheads="1"/>
          </p:cNvPicPr>
          <p:nvPr/>
        </p:nvPicPr>
        <p:blipFill>
          <a:blip r:embed="rId3"/>
          <a:srcRect/>
          <a:stretch>
            <a:fillRect/>
          </a:stretch>
        </p:blipFill>
        <p:spPr bwMode="auto">
          <a:xfrm>
            <a:off x="8323294" y="4087929"/>
            <a:ext cx="114300" cy="800100"/>
          </a:xfrm>
          <a:prstGeom prst="rect">
            <a:avLst/>
          </a:prstGeom>
          <a:noFill/>
        </p:spPr>
      </p:pic>
      <p:sp>
        <p:nvSpPr>
          <p:cNvPr id="14" name="TextBox 1"/>
          <p:cNvSpPr txBox="1"/>
          <p:nvPr/>
        </p:nvSpPr>
        <p:spPr>
          <a:xfrm>
            <a:off x="525494" y="4354629"/>
            <a:ext cx="1206500" cy="203200"/>
          </a:xfrm>
          <a:prstGeom prst="rect">
            <a:avLst/>
          </a:prstGeom>
          <a:noFill/>
        </p:spPr>
        <p:txBody>
          <a:bodyPr wrap="none" lIns="0" tIns="0" rIns="0" rtlCol="0">
            <a:spAutoFit/>
          </a:bodyPr>
          <a:lstStyle/>
          <a:p>
            <a:pPr>
              <a:lnSpc>
                <a:spcPts val="1600"/>
              </a:lnSpc>
              <a:tabLst/>
            </a:pPr>
            <a:r>
              <a:rPr lang="en-US" altLang="zh-CN" sz="1800" dirty="0" smtClean="0">
                <a:solidFill>
                  <a:srgbClr val="FF3300"/>
                </a:solidFill>
                <a:latin typeface="Times New Roman" pitchFamily="18" charset="0"/>
                <a:cs typeface="Times New Roman" pitchFamily="18" charset="0"/>
              </a:rPr>
              <a:t>Localisation</a:t>
            </a:r>
          </a:p>
        </p:txBody>
      </p:sp>
      <p:sp>
        <p:nvSpPr>
          <p:cNvPr id="16" name="TextBox 1"/>
          <p:cNvSpPr txBox="1"/>
          <p:nvPr/>
        </p:nvSpPr>
        <p:spPr>
          <a:xfrm>
            <a:off x="2582894" y="4354629"/>
            <a:ext cx="977900" cy="203200"/>
          </a:xfrm>
          <a:prstGeom prst="rect">
            <a:avLst/>
          </a:prstGeom>
          <a:noFill/>
        </p:spPr>
        <p:txBody>
          <a:bodyPr wrap="none" lIns="0" tIns="0" rIns="0" rtlCol="0">
            <a:spAutoFit/>
          </a:bodyPr>
          <a:lstStyle/>
          <a:p>
            <a:pPr>
              <a:lnSpc>
                <a:spcPts val="1600"/>
              </a:lnSpc>
              <a:tabLst/>
            </a:pPr>
            <a:r>
              <a:rPr lang="en-US" altLang="zh-CN" sz="1800" dirty="0" smtClean="0">
                <a:solidFill>
                  <a:srgbClr val="FF3300"/>
                </a:solidFill>
                <a:latin typeface="Times New Roman" pitchFamily="18" charset="0"/>
                <a:cs typeface="Times New Roman" pitchFamily="18" charset="0"/>
              </a:rPr>
              <a:t>diffraction</a:t>
            </a:r>
          </a:p>
        </p:txBody>
      </p:sp>
      <p:sp>
        <p:nvSpPr>
          <p:cNvPr id="17" name="TextBox 1"/>
          <p:cNvSpPr txBox="1"/>
          <p:nvPr/>
        </p:nvSpPr>
        <p:spPr>
          <a:xfrm>
            <a:off x="8429652" y="4164129"/>
            <a:ext cx="471283" cy="507831"/>
          </a:xfrm>
          <a:prstGeom prst="rect">
            <a:avLst/>
          </a:prstGeom>
          <a:noFill/>
        </p:spPr>
        <p:txBody>
          <a:bodyPr wrap="none" lIns="0" tIns="0" rIns="0" rtlCol="0">
            <a:spAutoFit/>
          </a:bodyPr>
          <a:lstStyle/>
          <a:p>
            <a:pPr>
              <a:lnSpc>
                <a:spcPts val="3600"/>
              </a:lnSpc>
              <a:tabLst/>
            </a:pPr>
            <a:r>
              <a:rPr lang="en-US" altLang="zh-CN" sz="2667" dirty="0" smtClean="0">
                <a:solidFill>
                  <a:srgbClr val="000000"/>
                </a:solidFill>
                <a:latin typeface="Tahoma"/>
                <a:ea typeface="Tahoma"/>
                <a:cs typeface="Tahoma"/>
              </a:rPr>
              <a:t>∆</a:t>
            </a:r>
            <a:r>
              <a:rPr lang="en-US" altLang="zh-CN" sz="2667" i="1" dirty="0" err="1" smtClean="0">
                <a:solidFill>
                  <a:srgbClr val="000000"/>
                </a:solidFill>
                <a:latin typeface="Times New Roman" pitchFamily="18" charset="0"/>
                <a:cs typeface="Times New Roman" pitchFamily="18" charset="0"/>
              </a:rPr>
              <a:t>p</a:t>
            </a:r>
            <a:r>
              <a:rPr lang="en-US" altLang="zh-CN" sz="1556" i="1" dirty="0" err="1" smtClean="0">
                <a:solidFill>
                  <a:srgbClr val="000000"/>
                </a:solidFill>
                <a:latin typeface="Times New Roman" pitchFamily="18" charset="0"/>
                <a:cs typeface="Times New Roman" pitchFamily="18" charset="0"/>
              </a:rPr>
              <a:t>x</a:t>
            </a:r>
            <a:endParaRPr lang="en-US" altLang="zh-CN" sz="1556" i="1" dirty="0" smtClean="0">
              <a:solidFill>
                <a:srgbClr val="000000"/>
              </a:solidFill>
              <a:latin typeface="Times New Roman" pitchFamily="18" charset="0"/>
              <a:cs typeface="Times New Roman" pitchFamily="18" charset="0"/>
            </a:endParaRPr>
          </a:p>
        </p:txBody>
      </p:sp>
      <p:sp>
        <p:nvSpPr>
          <p:cNvPr id="18" name="Freeform 3"/>
          <p:cNvSpPr/>
          <p:nvPr/>
        </p:nvSpPr>
        <p:spPr>
          <a:xfrm>
            <a:off x="285720" y="3429000"/>
            <a:ext cx="2938779" cy="101854"/>
          </a:xfrm>
          <a:custGeom>
            <a:avLst/>
            <a:gdLst>
              <a:gd name="connsiteX0" fmla="*/ 6350 w 2938779"/>
              <a:gd name="connsiteY0" fmla="*/ 6350 h 101854"/>
              <a:gd name="connsiteX1" fmla="*/ 2932429 w 2938779"/>
              <a:gd name="connsiteY1" fmla="*/ 95503 h 101854"/>
            </a:gdLst>
            <a:ahLst/>
            <a:cxnLst>
              <a:cxn ang="0">
                <a:pos x="connsiteX0" y="connsiteY0"/>
              </a:cxn>
              <a:cxn ang="1">
                <a:pos x="connsiteX1" y="connsiteY1"/>
              </a:cxn>
            </a:cxnLst>
            <a:rect l="l" t="t" r="r" b="b"/>
            <a:pathLst>
              <a:path w="2938779" h="101854">
                <a:moveTo>
                  <a:pt x="6350" y="6350"/>
                </a:moveTo>
                <a:lnTo>
                  <a:pt x="2932429" y="95503"/>
                </a:lnTo>
              </a:path>
            </a:pathLst>
          </a:custGeom>
          <a:ln w="12700">
            <a:solidFill>
              <a:srgbClr val="010101">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TextBox 1"/>
          <p:cNvSpPr txBox="1"/>
          <p:nvPr/>
        </p:nvSpPr>
        <p:spPr>
          <a:xfrm>
            <a:off x="2627461" y="3607054"/>
            <a:ext cx="152400" cy="241300"/>
          </a:xfrm>
          <a:prstGeom prst="rect">
            <a:avLst/>
          </a:prstGeom>
          <a:noFill/>
        </p:spPr>
        <p:txBody>
          <a:bodyPr wrap="none" lIns="0" tIns="0" rIns="0" rtlCol="0">
            <a:spAutoFit/>
          </a:bodyPr>
          <a:lstStyle/>
          <a:p>
            <a:pPr>
              <a:lnSpc>
                <a:spcPts val="1900"/>
              </a:lnSpc>
              <a:tabLst/>
            </a:pPr>
            <a:r>
              <a:rPr lang="en-US" altLang="zh-CN" sz="1800" dirty="0" smtClean="0">
                <a:solidFill>
                  <a:srgbClr val="000000"/>
                </a:solidFill>
                <a:latin typeface="Times New Roman" pitchFamily="18" charset="0"/>
                <a:cs typeface="Times New Roman" pitchFamily="18" charset="0"/>
              </a:rPr>
              <a:t>t</a:t>
            </a:r>
            <a:r>
              <a:rPr lang="en-US" altLang="zh-CN" sz="1200" dirty="0" smtClean="0">
                <a:solidFill>
                  <a:srgbClr val="000000"/>
                </a:solidFill>
                <a:latin typeface="Times New Roman" pitchFamily="18" charset="0"/>
                <a:cs typeface="Times New Roman" pitchFamily="18" charset="0"/>
              </a:rPr>
              <a:t>1</a:t>
            </a:r>
          </a:p>
        </p:txBody>
      </p:sp>
      <p:sp>
        <p:nvSpPr>
          <p:cNvPr id="20" name="Freeform 3"/>
          <p:cNvSpPr/>
          <p:nvPr/>
        </p:nvSpPr>
        <p:spPr>
          <a:xfrm>
            <a:off x="3355958" y="1714488"/>
            <a:ext cx="50800" cy="938275"/>
          </a:xfrm>
          <a:custGeom>
            <a:avLst/>
            <a:gdLst>
              <a:gd name="connsiteX0" fmla="*/ 12700 w 50800"/>
              <a:gd name="connsiteY0" fmla="*/ 12700 h 938275"/>
              <a:gd name="connsiteX1" fmla="*/ 14223 w 50800"/>
              <a:gd name="connsiteY1" fmla="*/ 925576 h 938275"/>
            </a:gdLst>
            <a:ahLst/>
            <a:cxnLst>
              <a:cxn ang="0">
                <a:pos x="connsiteX0" y="connsiteY0"/>
              </a:cxn>
              <a:cxn ang="1">
                <a:pos x="connsiteX1" y="connsiteY1"/>
              </a:cxn>
            </a:cxnLst>
            <a:rect l="l" t="t" r="r" b="b"/>
            <a:pathLst>
              <a:path w="50800" h="938275">
                <a:moveTo>
                  <a:pt x="12700" y="12700"/>
                </a:moveTo>
                <a:lnTo>
                  <a:pt x="14223" y="925576"/>
                </a:lnTo>
              </a:path>
            </a:pathLst>
          </a:custGeom>
          <a:ln w="25400">
            <a:solidFill>
              <a:srgbClr val="0101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3355958" y="2932164"/>
            <a:ext cx="50800" cy="1014475"/>
          </a:xfrm>
          <a:custGeom>
            <a:avLst/>
            <a:gdLst>
              <a:gd name="connsiteX0" fmla="*/ 12700 w 50800"/>
              <a:gd name="connsiteY0" fmla="*/ 12700 h 1014475"/>
              <a:gd name="connsiteX1" fmla="*/ 14223 w 50800"/>
              <a:gd name="connsiteY1" fmla="*/ 1001776 h 1014475"/>
            </a:gdLst>
            <a:ahLst/>
            <a:cxnLst>
              <a:cxn ang="0">
                <a:pos x="connsiteX0" y="connsiteY0"/>
              </a:cxn>
              <a:cxn ang="1">
                <a:pos x="connsiteX1" y="connsiteY1"/>
              </a:cxn>
            </a:cxnLst>
            <a:rect l="l" t="t" r="r" b="b"/>
            <a:pathLst>
              <a:path w="50800" h="1014475">
                <a:moveTo>
                  <a:pt x="12700" y="12700"/>
                </a:moveTo>
                <a:lnTo>
                  <a:pt x="14223" y="1001776"/>
                </a:lnTo>
              </a:path>
            </a:pathLst>
          </a:custGeom>
          <a:ln w="25400">
            <a:solidFill>
              <a:srgbClr val="0101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2530458" y="2108188"/>
            <a:ext cx="533400" cy="1368552"/>
          </a:xfrm>
          <a:custGeom>
            <a:avLst/>
            <a:gdLst>
              <a:gd name="connsiteX0" fmla="*/ 266700 w 533400"/>
              <a:gd name="connsiteY0" fmla="*/ 0 h 1368552"/>
              <a:gd name="connsiteX1" fmla="*/ 0 w 533400"/>
              <a:gd name="connsiteY1" fmla="*/ 684276 h 1368552"/>
              <a:gd name="connsiteX2" fmla="*/ 266700 w 533400"/>
              <a:gd name="connsiteY2" fmla="*/ 1368552 h 1368552"/>
              <a:gd name="connsiteX3" fmla="*/ 533400 w 533400"/>
              <a:gd name="connsiteY3" fmla="*/ 684276 h 1368552"/>
              <a:gd name="connsiteX4" fmla="*/ 266700 w 533400"/>
              <a:gd name="connsiteY4" fmla="*/ 0 h 13685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33400" h="1368552">
                <a:moveTo>
                  <a:pt x="266700" y="0"/>
                </a:moveTo>
                <a:cubicBezTo>
                  <a:pt x="119634" y="0"/>
                  <a:pt x="0" y="306323"/>
                  <a:pt x="0" y="684276"/>
                </a:cubicBezTo>
                <a:cubicBezTo>
                  <a:pt x="0" y="1062228"/>
                  <a:pt x="119634" y="1368552"/>
                  <a:pt x="266700" y="1368552"/>
                </a:cubicBezTo>
                <a:cubicBezTo>
                  <a:pt x="414528" y="1368552"/>
                  <a:pt x="533400" y="1062228"/>
                  <a:pt x="533400" y="684276"/>
                </a:cubicBezTo>
                <a:cubicBezTo>
                  <a:pt x="533400" y="306323"/>
                  <a:pt x="414528" y="0"/>
                  <a:pt x="266700" y="0"/>
                </a:cubicBez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2143108" y="2786114"/>
            <a:ext cx="5198109" cy="25400"/>
          </a:xfrm>
          <a:custGeom>
            <a:avLst/>
            <a:gdLst>
              <a:gd name="connsiteX0" fmla="*/ 6350 w 5198109"/>
              <a:gd name="connsiteY0" fmla="*/ 6350 h 25400"/>
              <a:gd name="connsiteX1" fmla="*/ 5191760 w 5198109"/>
              <a:gd name="connsiteY1" fmla="*/ 7873 h 25400"/>
            </a:gdLst>
            <a:ahLst/>
            <a:cxnLst>
              <a:cxn ang="0">
                <a:pos x="connsiteX0" y="connsiteY0"/>
              </a:cxn>
              <a:cxn ang="1">
                <a:pos x="connsiteX1" y="connsiteY1"/>
              </a:cxn>
            </a:cxnLst>
            <a:rect l="l" t="t" r="r" b="b"/>
            <a:pathLst>
              <a:path w="5198109" h="25400">
                <a:moveTo>
                  <a:pt x="6350" y="6350"/>
                </a:moveTo>
                <a:lnTo>
                  <a:pt x="5191760" y="7873"/>
                </a:lnTo>
              </a:path>
            </a:pathLst>
          </a:custGeom>
          <a:ln w="12700">
            <a:solidFill>
              <a:srgbClr val="0101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7052269" y="1785926"/>
            <a:ext cx="25400" cy="1001775"/>
          </a:xfrm>
          <a:custGeom>
            <a:avLst/>
            <a:gdLst>
              <a:gd name="connsiteX0" fmla="*/ 6350 w 25400"/>
              <a:gd name="connsiteY0" fmla="*/ 995426 h 1001775"/>
              <a:gd name="connsiteX1" fmla="*/ 7873 w 25400"/>
              <a:gd name="connsiteY1" fmla="*/ 6350 h 1001775"/>
            </a:gdLst>
            <a:ahLst/>
            <a:cxnLst>
              <a:cxn ang="0">
                <a:pos x="connsiteX0" y="connsiteY0"/>
              </a:cxn>
              <a:cxn ang="1">
                <a:pos x="connsiteX1" y="connsiteY1"/>
              </a:cxn>
            </a:cxnLst>
            <a:rect l="l" t="t" r="r" b="b"/>
            <a:pathLst>
              <a:path w="25400" h="1001775">
                <a:moveTo>
                  <a:pt x="6350" y="995426"/>
                </a:moveTo>
                <a:lnTo>
                  <a:pt x="7873" y="6350"/>
                </a:lnTo>
              </a:path>
            </a:pathLst>
          </a:custGeom>
          <a:ln w="12700">
            <a:solidFill>
              <a:srgbClr val="0101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6747469" y="2775002"/>
            <a:ext cx="317500" cy="925575"/>
          </a:xfrm>
          <a:custGeom>
            <a:avLst/>
            <a:gdLst>
              <a:gd name="connsiteX0" fmla="*/ 311150 w 317500"/>
              <a:gd name="connsiteY0" fmla="*/ 6350 h 925575"/>
              <a:gd name="connsiteX1" fmla="*/ 6350 w 317500"/>
              <a:gd name="connsiteY1" fmla="*/ 919226 h 925575"/>
            </a:gdLst>
            <a:ahLst/>
            <a:cxnLst>
              <a:cxn ang="0">
                <a:pos x="connsiteX0" y="connsiteY0"/>
              </a:cxn>
              <a:cxn ang="1">
                <a:pos x="connsiteX1" y="connsiteY1"/>
              </a:cxn>
            </a:cxnLst>
            <a:rect l="l" t="t" r="r" b="b"/>
            <a:pathLst>
              <a:path w="317500" h="925575">
                <a:moveTo>
                  <a:pt x="311150" y="6350"/>
                </a:moveTo>
                <a:lnTo>
                  <a:pt x="6350" y="919226"/>
                </a:lnTo>
              </a:path>
            </a:pathLst>
          </a:custGeom>
          <a:ln w="12700">
            <a:solidFill>
              <a:srgbClr val="0101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Freeform 3"/>
          <p:cNvSpPr/>
          <p:nvPr/>
        </p:nvSpPr>
        <p:spPr>
          <a:xfrm>
            <a:off x="4943227" y="2279194"/>
            <a:ext cx="609600" cy="938784"/>
          </a:xfrm>
          <a:custGeom>
            <a:avLst/>
            <a:gdLst>
              <a:gd name="connsiteX0" fmla="*/ 304800 w 609600"/>
              <a:gd name="connsiteY0" fmla="*/ 0 h 938784"/>
              <a:gd name="connsiteX1" fmla="*/ 0 w 609600"/>
              <a:gd name="connsiteY1" fmla="*/ 469392 h 938784"/>
              <a:gd name="connsiteX2" fmla="*/ 304800 w 609600"/>
              <a:gd name="connsiteY2" fmla="*/ 938784 h 938784"/>
              <a:gd name="connsiteX3" fmla="*/ 609600 w 609600"/>
              <a:gd name="connsiteY3" fmla="*/ 469392 h 938784"/>
              <a:gd name="connsiteX4" fmla="*/ 304800 w 609600"/>
              <a:gd name="connsiteY4" fmla="*/ 0 h 93878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0" h="938784">
                <a:moveTo>
                  <a:pt x="304800" y="0"/>
                </a:moveTo>
                <a:cubicBezTo>
                  <a:pt x="137160" y="0"/>
                  <a:pt x="0" y="210312"/>
                  <a:pt x="0" y="469392"/>
                </a:cubicBezTo>
                <a:cubicBezTo>
                  <a:pt x="0" y="728472"/>
                  <a:pt x="137160" y="938784"/>
                  <a:pt x="304800" y="938784"/>
                </a:cubicBezTo>
                <a:cubicBezTo>
                  <a:pt x="473202" y="938784"/>
                  <a:pt x="609600" y="728472"/>
                  <a:pt x="609600" y="469392"/>
                </a:cubicBezTo>
                <a:cubicBezTo>
                  <a:pt x="609600" y="210312"/>
                  <a:pt x="473202" y="0"/>
                  <a:pt x="304800" y="0"/>
                </a:cubicBez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1"/>
          <p:cNvSpPr txBox="1"/>
          <p:nvPr/>
        </p:nvSpPr>
        <p:spPr>
          <a:xfrm>
            <a:off x="3714744" y="3110029"/>
            <a:ext cx="152400" cy="241300"/>
          </a:xfrm>
          <a:prstGeom prst="rect">
            <a:avLst/>
          </a:prstGeom>
          <a:noFill/>
        </p:spPr>
        <p:txBody>
          <a:bodyPr wrap="none" lIns="0" tIns="0" rIns="0" rtlCol="0">
            <a:spAutoFit/>
          </a:bodyPr>
          <a:lstStyle/>
          <a:p>
            <a:pPr>
              <a:lnSpc>
                <a:spcPts val="1900"/>
              </a:lnSpc>
              <a:tabLst/>
            </a:pPr>
            <a:r>
              <a:rPr lang="en-US" altLang="zh-CN" sz="1800" dirty="0" smtClean="0">
                <a:solidFill>
                  <a:srgbClr val="000000"/>
                </a:solidFill>
                <a:latin typeface="Times New Roman" pitchFamily="18" charset="0"/>
                <a:cs typeface="Times New Roman" pitchFamily="18" charset="0"/>
              </a:rPr>
              <a:t>t</a:t>
            </a:r>
            <a:r>
              <a:rPr lang="en-US" altLang="zh-CN" sz="1200" dirty="0" smtClean="0">
                <a:solidFill>
                  <a:srgbClr val="000000"/>
                </a:solidFill>
                <a:latin typeface="Times New Roman" pitchFamily="18" charset="0"/>
                <a:cs typeface="Times New Roman" pitchFamily="18" charset="0"/>
              </a:rPr>
              <a:t>2</a:t>
            </a:r>
          </a:p>
        </p:txBody>
      </p:sp>
      <p:sp>
        <p:nvSpPr>
          <p:cNvPr id="37" name="TextBox 1"/>
          <p:cNvSpPr txBox="1"/>
          <p:nvPr/>
        </p:nvSpPr>
        <p:spPr>
          <a:xfrm>
            <a:off x="4349744" y="3110029"/>
            <a:ext cx="152400" cy="241300"/>
          </a:xfrm>
          <a:prstGeom prst="rect">
            <a:avLst/>
          </a:prstGeom>
          <a:noFill/>
        </p:spPr>
        <p:txBody>
          <a:bodyPr wrap="none" lIns="0" tIns="0" rIns="0" rtlCol="0">
            <a:spAutoFit/>
          </a:bodyPr>
          <a:lstStyle/>
          <a:p>
            <a:pPr>
              <a:lnSpc>
                <a:spcPts val="1900"/>
              </a:lnSpc>
              <a:tabLst/>
            </a:pPr>
            <a:r>
              <a:rPr lang="en-US" altLang="zh-CN" sz="1800" dirty="0" smtClean="0">
                <a:solidFill>
                  <a:srgbClr val="000000"/>
                </a:solidFill>
                <a:latin typeface="Times New Roman" pitchFamily="18" charset="0"/>
                <a:cs typeface="Times New Roman" pitchFamily="18" charset="0"/>
              </a:rPr>
              <a:t>t</a:t>
            </a:r>
            <a:r>
              <a:rPr lang="en-US" altLang="zh-CN" sz="1200" dirty="0" smtClean="0">
                <a:solidFill>
                  <a:srgbClr val="000000"/>
                </a:solidFill>
                <a:latin typeface="Times New Roman" pitchFamily="18" charset="0"/>
                <a:cs typeface="Times New Roman" pitchFamily="18" charset="0"/>
              </a:rPr>
              <a:t>3</a:t>
            </a:r>
          </a:p>
        </p:txBody>
      </p:sp>
      <p:sp>
        <p:nvSpPr>
          <p:cNvPr id="38" name="TextBox 1"/>
          <p:cNvSpPr txBox="1"/>
          <p:nvPr/>
        </p:nvSpPr>
        <p:spPr>
          <a:xfrm>
            <a:off x="5149844" y="3198929"/>
            <a:ext cx="152400" cy="241300"/>
          </a:xfrm>
          <a:prstGeom prst="rect">
            <a:avLst/>
          </a:prstGeom>
          <a:noFill/>
        </p:spPr>
        <p:txBody>
          <a:bodyPr wrap="none" lIns="0" tIns="0" rIns="0" rtlCol="0">
            <a:spAutoFit/>
          </a:bodyPr>
          <a:lstStyle/>
          <a:p>
            <a:pPr>
              <a:lnSpc>
                <a:spcPts val="1900"/>
              </a:lnSpc>
              <a:tabLst/>
            </a:pPr>
            <a:r>
              <a:rPr lang="en-US" altLang="zh-CN" sz="1800" dirty="0" smtClean="0">
                <a:solidFill>
                  <a:srgbClr val="000000"/>
                </a:solidFill>
                <a:latin typeface="Times New Roman" pitchFamily="18" charset="0"/>
                <a:cs typeface="Times New Roman" pitchFamily="18" charset="0"/>
              </a:rPr>
              <a:t>t</a:t>
            </a:r>
            <a:r>
              <a:rPr lang="en-US" altLang="zh-CN" sz="1200" dirty="0" smtClean="0">
                <a:solidFill>
                  <a:srgbClr val="000000"/>
                </a:solidFill>
                <a:latin typeface="Times New Roman" pitchFamily="18" charset="0"/>
                <a:cs typeface="Times New Roman" pitchFamily="18" charset="0"/>
              </a:rPr>
              <a:t>4</a:t>
            </a:r>
          </a:p>
        </p:txBody>
      </p:sp>
      <p:sp>
        <p:nvSpPr>
          <p:cNvPr id="39" name="TextBox 1"/>
          <p:cNvSpPr txBox="1"/>
          <p:nvPr/>
        </p:nvSpPr>
        <p:spPr>
          <a:xfrm>
            <a:off x="6381744" y="3579929"/>
            <a:ext cx="152400" cy="241300"/>
          </a:xfrm>
          <a:prstGeom prst="rect">
            <a:avLst/>
          </a:prstGeom>
          <a:noFill/>
        </p:spPr>
        <p:txBody>
          <a:bodyPr wrap="none" lIns="0" tIns="0" rIns="0" rtlCol="0">
            <a:spAutoFit/>
          </a:bodyPr>
          <a:lstStyle/>
          <a:p>
            <a:pPr>
              <a:lnSpc>
                <a:spcPts val="1900"/>
              </a:lnSpc>
              <a:tabLst/>
            </a:pPr>
            <a:r>
              <a:rPr lang="en-US" altLang="zh-CN" sz="1800" dirty="0" smtClean="0">
                <a:solidFill>
                  <a:srgbClr val="000000"/>
                </a:solidFill>
                <a:latin typeface="Times New Roman" pitchFamily="18" charset="0"/>
                <a:cs typeface="Times New Roman" pitchFamily="18" charset="0"/>
              </a:rPr>
              <a:t>t</a:t>
            </a:r>
            <a:r>
              <a:rPr lang="en-US" altLang="zh-CN" sz="1200" dirty="0" smtClean="0">
                <a:solidFill>
                  <a:srgbClr val="000000"/>
                </a:solidFill>
                <a:latin typeface="Times New Roman" pitchFamily="18" charset="0"/>
                <a:cs typeface="Times New Roman" pitchFamily="18" charset="0"/>
              </a:rPr>
              <a:t>5</a:t>
            </a:r>
          </a:p>
        </p:txBody>
      </p:sp>
      <p:sp>
        <p:nvSpPr>
          <p:cNvPr id="40" name="Freeform 3"/>
          <p:cNvSpPr/>
          <p:nvPr/>
        </p:nvSpPr>
        <p:spPr>
          <a:xfrm>
            <a:off x="3143240" y="2643182"/>
            <a:ext cx="534923" cy="262128"/>
          </a:xfrm>
          <a:custGeom>
            <a:avLst/>
            <a:gdLst>
              <a:gd name="connsiteX0" fmla="*/ 267461 w 534923"/>
              <a:gd name="connsiteY0" fmla="*/ 0 h 262128"/>
              <a:gd name="connsiteX1" fmla="*/ 0 w 534923"/>
              <a:gd name="connsiteY1" fmla="*/ 131064 h 262128"/>
              <a:gd name="connsiteX2" fmla="*/ 267461 w 534923"/>
              <a:gd name="connsiteY2" fmla="*/ 262127 h 262128"/>
              <a:gd name="connsiteX3" fmla="*/ 534923 w 534923"/>
              <a:gd name="connsiteY3" fmla="*/ 131064 h 262128"/>
              <a:gd name="connsiteX4" fmla="*/ 267461 w 534923"/>
              <a:gd name="connsiteY4" fmla="*/ 0 h 2621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34923" h="262128">
                <a:moveTo>
                  <a:pt x="267461" y="0"/>
                </a:moveTo>
                <a:cubicBezTo>
                  <a:pt x="120396" y="0"/>
                  <a:pt x="0" y="58673"/>
                  <a:pt x="0" y="131064"/>
                </a:cubicBezTo>
                <a:cubicBezTo>
                  <a:pt x="0" y="203453"/>
                  <a:pt x="120396" y="262127"/>
                  <a:pt x="267461" y="262127"/>
                </a:cubicBezTo>
                <a:cubicBezTo>
                  <a:pt x="415290" y="262127"/>
                  <a:pt x="534923" y="203453"/>
                  <a:pt x="534923" y="131064"/>
                </a:cubicBezTo>
                <a:cubicBezTo>
                  <a:pt x="534923" y="58673"/>
                  <a:pt x="415290" y="0"/>
                  <a:pt x="267461" y="0"/>
                </a:cubicBezTo>
              </a:path>
            </a:pathLst>
          </a:custGeom>
          <a:solidFill>
            <a:srgbClr val="C0C0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3"/>
          <p:cNvPicPr>
            <a:picLocks noChangeAspect="1" noChangeArrowheads="1"/>
          </p:cNvPicPr>
          <p:nvPr/>
        </p:nvPicPr>
        <p:blipFill>
          <a:blip r:embed="rId4"/>
          <a:srcRect/>
          <a:stretch>
            <a:fillRect/>
          </a:stretch>
        </p:blipFill>
        <p:spPr bwMode="auto">
          <a:xfrm>
            <a:off x="3314692" y="2619372"/>
            <a:ext cx="114300" cy="381000"/>
          </a:xfrm>
          <a:prstGeom prst="rect">
            <a:avLst/>
          </a:prstGeom>
          <a:noFill/>
        </p:spPr>
      </p:pic>
      <p:sp>
        <p:nvSpPr>
          <p:cNvPr id="42" name="TextBox 1"/>
          <p:cNvSpPr txBox="1"/>
          <p:nvPr/>
        </p:nvSpPr>
        <p:spPr>
          <a:xfrm>
            <a:off x="1857356" y="3571876"/>
            <a:ext cx="152400" cy="241300"/>
          </a:xfrm>
          <a:prstGeom prst="rect">
            <a:avLst/>
          </a:prstGeom>
          <a:noFill/>
        </p:spPr>
        <p:txBody>
          <a:bodyPr wrap="none" lIns="0" tIns="0" rIns="0" rtlCol="0">
            <a:spAutoFit/>
          </a:bodyPr>
          <a:lstStyle/>
          <a:p>
            <a:pPr>
              <a:lnSpc>
                <a:spcPts val="1900"/>
              </a:lnSpc>
              <a:tabLst/>
            </a:pPr>
            <a:r>
              <a:rPr lang="en-US" altLang="zh-CN" sz="1800" dirty="0" smtClean="0">
                <a:solidFill>
                  <a:srgbClr val="000000"/>
                </a:solidFill>
                <a:latin typeface="Times New Roman" pitchFamily="18" charset="0"/>
                <a:cs typeface="Times New Roman" pitchFamily="18" charset="0"/>
              </a:rPr>
              <a:t>t</a:t>
            </a:r>
            <a:r>
              <a:rPr lang="en-US" altLang="zh-CN" sz="1200" dirty="0" smtClean="0">
                <a:solidFill>
                  <a:srgbClr val="000000"/>
                </a:solidFill>
                <a:latin typeface="Times New Roman" pitchFamily="18" charset="0"/>
                <a:cs typeface="Times New Roman" pitchFamily="18" charset="0"/>
              </a:rPr>
              <a:t>0</a:t>
            </a:r>
          </a:p>
        </p:txBody>
      </p:sp>
      <p:sp>
        <p:nvSpPr>
          <p:cNvPr id="43" name="Rectangle 42"/>
          <p:cNvSpPr/>
          <p:nvPr/>
        </p:nvSpPr>
        <p:spPr>
          <a:xfrm>
            <a:off x="500034" y="285728"/>
            <a:ext cx="8286808" cy="3604833"/>
          </a:xfrm>
          <a:prstGeom prst="rect">
            <a:avLst/>
          </a:prstGeom>
        </p:spPr>
        <p:txBody>
          <a:bodyPr wrap="square">
            <a:spAutoFit/>
          </a:bodyPr>
          <a:lstStyle/>
          <a:p>
            <a:pPr>
              <a:lnSpc>
                <a:spcPts val="1600"/>
              </a:lnSpc>
              <a:tabLst>
                <a:tab pos="266700" algn="l"/>
                <a:tab pos="2882900" algn="l"/>
                <a:tab pos="6680200" algn="l"/>
                <a:tab pos="6769100" algn="l"/>
              </a:tabLst>
            </a:pPr>
            <a:r>
              <a:rPr lang="en-US" altLang="zh-CN" sz="2066" dirty="0" smtClean="0">
                <a:solidFill>
                  <a:srgbClr val="FF0000"/>
                </a:solidFill>
                <a:latin typeface="Times New Roman" pitchFamily="18" charset="0"/>
                <a:cs typeface="Times New Roman" pitchFamily="18" charset="0"/>
              </a:rPr>
              <a:t>                      </a:t>
            </a:r>
            <a:r>
              <a:rPr lang="en-US" altLang="zh-CN" sz="2066" u="sng" dirty="0" err="1" smtClean="0">
                <a:solidFill>
                  <a:srgbClr val="FF0000"/>
                </a:solidFill>
                <a:latin typeface="Times New Roman" pitchFamily="18" charset="0"/>
                <a:cs typeface="Times New Roman" pitchFamily="18" charset="0"/>
              </a:rPr>
              <a:t>Phénomène</a:t>
            </a:r>
            <a:r>
              <a:rPr lang="en-US" altLang="zh-CN" sz="2066" u="sng" dirty="0" smtClean="0">
                <a:solidFill>
                  <a:srgbClr val="FF0000"/>
                </a:solidFill>
                <a:latin typeface="Times New Roman" pitchFamily="18" charset="0"/>
                <a:cs typeface="Times New Roman" pitchFamily="18" charset="0"/>
              </a:rPr>
              <a:t>  de  diffraction  par  </a:t>
            </a:r>
            <a:r>
              <a:rPr lang="en-US" altLang="zh-CN" sz="2066" u="sng" dirty="0" err="1" smtClean="0">
                <a:solidFill>
                  <a:srgbClr val="FF0000"/>
                </a:solidFill>
                <a:latin typeface="Times New Roman" pitchFamily="18" charset="0"/>
                <a:cs typeface="Times New Roman" pitchFamily="18" charset="0"/>
              </a:rPr>
              <a:t>une</a:t>
            </a:r>
            <a:r>
              <a:rPr lang="en-US" altLang="zh-CN" sz="2066" u="sng" dirty="0" smtClean="0">
                <a:solidFill>
                  <a:srgbClr val="FF0000"/>
                </a:solidFill>
                <a:latin typeface="Times New Roman" pitchFamily="18" charset="0"/>
                <a:cs typeface="Times New Roman" pitchFamily="18" charset="0"/>
              </a:rPr>
              <a:t>  </a:t>
            </a:r>
            <a:r>
              <a:rPr lang="en-US" altLang="zh-CN" sz="2066" u="sng" dirty="0" err="1" smtClean="0">
                <a:solidFill>
                  <a:srgbClr val="FF0000"/>
                </a:solidFill>
                <a:latin typeface="Times New Roman" pitchFamily="18" charset="0"/>
                <a:cs typeface="Times New Roman" pitchFamily="18" charset="0"/>
              </a:rPr>
              <a:t>fente</a:t>
            </a:r>
            <a:r>
              <a:rPr lang="en-US" altLang="zh-CN" sz="2066" u="sng" dirty="0" smtClean="0">
                <a:solidFill>
                  <a:srgbClr val="FF0000"/>
                </a:solidFill>
                <a:latin typeface="Times New Roman" pitchFamily="18" charset="0"/>
                <a:cs typeface="Times New Roman" pitchFamily="18" charset="0"/>
              </a:rPr>
              <a:t>  :</a:t>
            </a:r>
          </a:p>
          <a:p>
            <a:pPr>
              <a:lnSpc>
                <a:spcPts val="1000"/>
              </a:lnSpc>
            </a:pPr>
            <a:endParaRPr lang="en-US" altLang="zh-CN" sz="2066" dirty="0" smtClean="0">
              <a:solidFill>
                <a:srgbClr val="003366"/>
              </a:solidFill>
              <a:latin typeface="Times New Roman" pitchFamily="18" charset="0"/>
              <a:cs typeface="Times New Roman" pitchFamily="18" charset="0"/>
            </a:endParaRPr>
          </a:p>
          <a:p>
            <a:pPr>
              <a:tabLst>
                <a:tab pos="266700" algn="l"/>
                <a:tab pos="2882900" algn="l"/>
                <a:tab pos="6680200" algn="l"/>
                <a:tab pos="6769100" algn="l"/>
              </a:tabLst>
            </a:pPr>
            <a:r>
              <a:rPr lang="en-US" altLang="zh-CN" sz="2066" dirty="0" smtClean="0">
                <a:solidFill>
                  <a:srgbClr val="003366"/>
                </a:solidFill>
                <a:latin typeface="Times New Roman" pitchFamily="18" charset="0"/>
                <a:cs typeface="Times New Roman" pitchFamily="18" charset="0"/>
              </a:rPr>
              <a:t>forcer le passage par </a:t>
            </a:r>
            <a:r>
              <a:rPr lang="en-US" altLang="zh-CN" sz="2066" dirty="0" err="1" smtClean="0">
                <a:solidFill>
                  <a:srgbClr val="003366"/>
                </a:solidFill>
                <a:latin typeface="Times New Roman" pitchFamily="18" charset="0"/>
                <a:cs typeface="Times New Roman" pitchFamily="18" charset="0"/>
              </a:rPr>
              <a:t>une</a:t>
            </a:r>
            <a:r>
              <a:rPr lang="en-US" altLang="zh-CN" sz="2066" dirty="0" smtClean="0">
                <a:solidFill>
                  <a:srgbClr val="003366"/>
                </a:solidFill>
                <a:latin typeface="Times New Roman" pitchFamily="18" charset="0"/>
                <a:cs typeface="Times New Roman" pitchFamily="18" charset="0"/>
              </a:rPr>
              <a:t> zone </a:t>
            </a:r>
            <a:r>
              <a:rPr lang="en-US" altLang="zh-CN" sz="2066" dirty="0" err="1" smtClean="0">
                <a:solidFill>
                  <a:srgbClr val="003366"/>
                </a:solidFill>
                <a:latin typeface="Times New Roman" pitchFamily="18" charset="0"/>
                <a:cs typeface="Times New Roman" pitchFamily="18" charset="0"/>
              </a:rPr>
              <a:t>spatiale</a:t>
            </a:r>
            <a:r>
              <a:rPr lang="en-US" altLang="zh-CN" sz="2066" dirty="0" smtClean="0">
                <a:solidFill>
                  <a:srgbClr val="003366"/>
                </a:solidFill>
                <a:latin typeface="Times New Roman" pitchFamily="18" charset="0"/>
                <a:cs typeface="Times New Roman" pitchFamily="18" charset="0"/>
              </a:rPr>
              <a:t> de petite </a:t>
            </a:r>
            <a:r>
              <a:rPr lang="en-US" altLang="zh-CN" sz="2066" dirty="0" err="1" smtClean="0">
                <a:solidFill>
                  <a:srgbClr val="003366"/>
                </a:solidFill>
                <a:latin typeface="Times New Roman" pitchFamily="18" charset="0"/>
                <a:cs typeface="Times New Roman" pitchFamily="18" charset="0"/>
              </a:rPr>
              <a:t>taille</a:t>
            </a:r>
            <a:r>
              <a:rPr lang="en-US" altLang="zh-CN" sz="2066" dirty="0" smtClean="0">
                <a:solidFill>
                  <a:srgbClr val="003366"/>
                </a:solidFill>
                <a:latin typeface="Times New Roman" pitchFamily="18" charset="0"/>
                <a:cs typeface="Times New Roman" pitchFamily="18" charset="0"/>
              </a:rPr>
              <a:t> (</a:t>
            </a:r>
            <a:r>
              <a:rPr lang="en-US" altLang="zh-CN" sz="2066" dirty="0" smtClean="0">
                <a:solidFill>
                  <a:srgbClr val="FF0000"/>
                </a:solidFill>
                <a:latin typeface="Times New Roman" pitchFamily="18" charset="0"/>
                <a:cs typeface="Times New Roman" pitchFamily="18" charset="0"/>
              </a:rPr>
              <a:t>gain de </a:t>
            </a:r>
            <a:r>
              <a:rPr lang="en-US" altLang="zh-CN" sz="2066" dirty="0" err="1" smtClean="0">
                <a:solidFill>
                  <a:srgbClr val="FF0000"/>
                </a:solidFill>
                <a:latin typeface="Times New Roman" pitchFamily="18" charset="0"/>
                <a:cs typeface="Times New Roman" pitchFamily="18" charset="0"/>
              </a:rPr>
              <a:t>connaissance</a:t>
            </a:r>
            <a:r>
              <a:rPr lang="en-US" altLang="zh-CN" sz="2066" dirty="0" smtClean="0">
                <a:solidFill>
                  <a:srgbClr val="FF0000"/>
                </a:solidFill>
                <a:latin typeface="Times New Roman" pitchFamily="18" charset="0"/>
                <a:cs typeface="Times New Roman" pitchFamily="18" charset="0"/>
              </a:rPr>
              <a:t> de la  position</a:t>
            </a:r>
            <a:r>
              <a:rPr lang="en-US" altLang="zh-CN" sz="2066" dirty="0" smtClean="0">
                <a:solidFill>
                  <a:srgbClr val="003366"/>
                </a:solidFill>
                <a:latin typeface="Times New Roman" pitchFamily="18" charset="0"/>
                <a:cs typeface="Times New Roman" pitchFamily="18" charset="0"/>
              </a:rPr>
              <a:t>) se </a:t>
            </a:r>
            <a:r>
              <a:rPr lang="en-US" altLang="zh-CN" sz="2066" dirty="0" err="1" smtClean="0">
                <a:solidFill>
                  <a:srgbClr val="003366"/>
                </a:solidFill>
                <a:latin typeface="Times New Roman" pitchFamily="18" charset="0"/>
                <a:cs typeface="Times New Roman" pitchFamily="18" charset="0"/>
              </a:rPr>
              <a:t>traduit</a:t>
            </a:r>
            <a:r>
              <a:rPr lang="en-US" altLang="zh-CN" sz="2066" dirty="0" smtClean="0">
                <a:solidFill>
                  <a:srgbClr val="003366"/>
                </a:solidFill>
                <a:latin typeface="Times New Roman" pitchFamily="18" charset="0"/>
                <a:cs typeface="Times New Roman" pitchFamily="18" charset="0"/>
              </a:rPr>
              <a:t> par </a:t>
            </a:r>
            <a:r>
              <a:rPr lang="en-US" altLang="zh-CN" sz="2066" dirty="0" err="1" smtClean="0">
                <a:solidFill>
                  <a:srgbClr val="003366"/>
                </a:solidFill>
                <a:latin typeface="Times New Roman" pitchFamily="18" charset="0"/>
                <a:cs typeface="Times New Roman" pitchFamily="18" charset="0"/>
              </a:rPr>
              <a:t>une</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perte</a:t>
            </a:r>
            <a:r>
              <a:rPr lang="en-US" altLang="zh-CN" sz="2066" dirty="0" smtClean="0">
                <a:solidFill>
                  <a:srgbClr val="003366"/>
                </a:solidFill>
                <a:latin typeface="Times New Roman" pitchFamily="18" charset="0"/>
                <a:cs typeface="Times New Roman" pitchFamily="18" charset="0"/>
              </a:rPr>
              <a:t> de </a:t>
            </a:r>
            <a:r>
              <a:rPr lang="en-US" altLang="zh-CN" sz="2066" dirty="0" err="1" smtClean="0">
                <a:solidFill>
                  <a:srgbClr val="003366"/>
                </a:solidFill>
                <a:latin typeface="Times New Roman" pitchFamily="18" charset="0"/>
                <a:cs typeface="Times New Roman" pitchFamily="18" charset="0"/>
              </a:rPr>
              <a:t>connaissance</a:t>
            </a:r>
            <a:r>
              <a:rPr lang="en-US" altLang="zh-CN" sz="2066" dirty="0" smtClean="0">
                <a:solidFill>
                  <a:srgbClr val="003366"/>
                </a:solidFill>
                <a:latin typeface="Times New Roman" pitchFamily="18" charset="0"/>
                <a:cs typeface="Times New Roman" pitchFamily="18" charset="0"/>
              </a:rPr>
              <a:t> de </a:t>
            </a:r>
            <a:r>
              <a:rPr lang="en-US" altLang="zh-CN" sz="2066" dirty="0" err="1" smtClean="0">
                <a:solidFill>
                  <a:srgbClr val="FF0000"/>
                </a:solidFill>
                <a:latin typeface="Times New Roman" pitchFamily="18" charset="0"/>
                <a:cs typeface="Times New Roman" pitchFamily="18" charset="0"/>
              </a:rPr>
              <a:t>l'impulsion</a:t>
            </a:r>
            <a:endParaRPr lang="en-US" altLang="zh-CN" sz="2066" dirty="0" smtClean="0">
              <a:solidFill>
                <a:srgbClr val="FF0000"/>
              </a:solidFill>
              <a:latin typeface="Times New Roman" pitchFamily="18" charset="0"/>
              <a:cs typeface="Times New Roman" pitchFamily="18" charset="0"/>
            </a:endParaRPr>
          </a:p>
          <a:p>
            <a:pPr>
              <a:tabLst>
                <a:tab pos="266700" algn="l"/>
                <a:tab pos="2882900" algn="l"/>
                <a:tab pos="6680200" algn="l"/>
                <a:tab pos="6769100" algn="l"/>
              </a:tabLst>
            </a:pPr>
            <a:endParaRPr lang="en-US" altLang="zh-CN" sz="2066" dirty="0" smtClean="0">
              <a:solidFill>
                <a:srgbClr val="FF0000"/>
              </a:solidFill>
              <a:latin typeface="Times New Roman" pitchFamily="18" charset="0"/>
              <a:cs typeface="Times New Roman" pitchFamily="18" charset="0"/>
            </a:endParaRPr>
          </a:p>
          <a:p>
            <a:pPr>
              <a:tabLst>
                <a:tab pos="266700" algn="l"/>
                <a:tab pos="2882900" algn="l"/>
                <a:tab pos="6680200" algn="l"/>
                <a:tab pos="6769100" algn="l"/>
              </a:tabLst>
            </a:pPr>
            <a:r>
              <a:rPr lang="en-US" altLang="zh-CN" sz="2066" dirty="0" smtClean="0">
                <a:solidFill>
                  <a:srgbClr val="FF0000"/>
                </a:solidFill>
                <a:latin typeface="Times New Roman" pitchFamily="18" charset="0"/>
                <a:cs typeface="Times New Roman" pitchFamily="18" charset="0"/>
              </a:rPr>
              <a:t>            </a:t>
            </a:r>
            <a:r>
              <a:rPr lang="fr-FR" altLang="zh-CN" sz="2066" dirty="0" smtClean="0">
                <a:solidFill>
                  <a:srgbClr val="FF0000"/>
                </a:solidFill>
                <a:latin typeface="Times New Roman" pitchFamily="18" charset="0"/>
                <a:cs typeface="Times New Roman" pitchFamily="18" charset="0"/>
              </a:rPr>
              <a:t>                                                                                         </a:t>
            </a:r>
            <a:r>
              <a:rPr lang="fr-FR" altLang="zh-CN" sz="2000" dirty="0" smtClean="0">
                <a:latin typeface="Times New Roman" pitchFamily="18" charset="0"/>
                <a:cs typeface="Times New Roman" pitchFamily="18" charset="0"/>
              </a:rPr>
              <a:t>x</a:t>
            </a:r>
            <a:endParaRPr lang="en-US" altLang="zh-CN" sz="2066" dirty="0" smtClean="0">
              <a:latin typeface="Times New Roman" pitchFamily="18" charset="0"/>
              <a:cs typeface="Times New Roman" pitchFamily="18" charset="0"/>
            </a:endParaRPr>
          </a:p>
          <a:p>
            <a:pPr>
              <a:tabLst>
                <a:tab pos="266700" algn="l"/>
                <a:tab pos="2882900" algn="l"/>
                <a:tab pos="6680200" algn="l"/>
                <a:tab pos="6769100" algn="l"/>
              </a:tabLst>
            </a:pPr>
            <a:endParaRPr lang="en-US" altLang="zh-CN" sz="2066" dirty="0" smtClean="0">
              <a:latin typeface="Times New Roman" pitchFamily="18" charset="0"/>
              <a:cs typeface="Times New Roman" pitchFamily="18" charset="0"/>
            </a:endParaRPr>
          </a:p>
          <a:p>
            <a:pPr>
              <a:tabLst>
                <a:tab pos="266700" algn="l"/>
                <a:tab pos="2882900" algn="l"/>
                <a:tab pos="6680200" algn="l"/>
                <a:tab pos="6769100" algn="l"/>
              </a:tabLst>
            </a:pPr>
            <a:endParaRPr lang="en-US" altLang="zh-CN" sz="2066" dirty="0" smtClean="0">
              <a:latin typeface="Times New Roman" pitchFamily="18" charset="0"/>
              <a:cs typeface="Times New Roman" pitchFamily="18" charset="0"/>
            </a:endParaRPr>
          </a:p>
          <a:p>
            <a:pPr>
              <a:tabLst>
                <a:tab pos="266700" algn="l"/>
                <a:tab pos="2882900" algn="l"/>
                <a:tab pos="6680200" algn="l"/>
                <a:tab pos="6769100" algn="l"/>
              </a:tabLst>
            </a:pPr>
            <a:r>
              <a:rPr lang="en-US" altLang="zh-CN" sz="2066"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z</a:t>
            </a:r>
            <a:endParaRPr lang="en-US" altLang="zh-CN" sz="2066" dirty="0" smtClean="0">
              <a:latin typeface="Times New Roman" pitchFamily="18" charset="0"/>
              <a:cs typeface="Times New Roman" pitchFamily="18" charset="0"/>
            </a:endParaRPr>
          </a:p>
          <a:p>
            <a:pPr>
              <a:tabLst>
                <a:tab pos="266700" algn="l"/>
                <a:tab pos="2882900" algn="l"/>
                <a:tab pos="6680200" algn="l"/>
                <a:tab pos="6769100" algn="l"/>
              </a:tabLst>
            </a:pPr>
            <a:endParaRPr lang="en-US" altLang="zh-CN" sz="2066" dirty="0" smtClean="0">
              <a:latin typeface="Times New Roman" pitchFamily="18" charset="0"/>
              <a:cs typeface="Times New Roman" pitchFamily="18" charset="0"/>
            </a:endParaRPr>
          </a:p>
          <a:p>
            <a:pPr>
              <a:tabLst>
                <a:tab pos="266700" algn="l"/>
                <a:tab pos="2882900" algn="l"/>
                <a:tab pos="6680200" algn="l"/>
                <a:tab pos="6769100" algn="l"/>
              </a:tabLst>
            </a:pPr>
            <a:endParaRPr lang="en-US" altLang="zh-CN" sz="2066" dirty="0" smtClean="0">
              <a:latin typeface="Times New Roman" pitchFamily="18" charset="0"/>
              <a:cs typeface="Times New Roman" pitchFamily="18" charset="0"/>
            </a:endParaRPr>
          </a:p>
          <a:p>
            <a:pPr>
              <a:tabLst>
                <a:tab pos="266700" algn="l"/>
                <a:tab pos="2882900" algn="l"/>
                <a:tab pos="6680200" algn="l"/>
                <a:tab pos="6769100" algn="l"/>
              </a:tabLst>
            </a:pPr>
            <a:r>
              <a:rPr lang="en-US" altLang="zh-CN" sz="2066"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y</a:t>
            </a:r>
            <a:endParaRPr lang="en-US" altLang="zh-CN" sz="2066" dirty="0" smtClean="0">
              <a:latin typeface="Times New Roman" pitchFamily="18" charset="0"/>
              <a:cs typeface="Times New Roman" pitchFamily="18" charset="0"/>
            </a:endParaRPr>
          </a:p>
        </p:txBody>
      </p:sp>
      <p:sp>
        <p:nvSpPr>
          <p:cNvPr id="44" name="Flèche droite 43"/>
          <p:cNvSpPr/>
          <p:nvPr/>
        </p:nvSpPr>
        <p:spPr>
          <a:xfrm>
            <a:off x="1857356" y="4429132"/>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3357554" y="2273850"/>
            <a:ext cx="74411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 =</a:t>
            </a:r>
            <a:r>
              <a:rPr lang="en-US" altLang="zh-CN" dirty="0" smtClean="0">
                <a:solidFill>
                  <a:srgbClr val="FF0000"/>
                </a:solidFill>
                <a:latin typeface="Tahoma"/>
                <a:ea typeface="Tahoma"/>
                <a:cs typeface="Tahoma"/>
              </a:rPr>
              <a:t>∆</a:t>
            </a:r>
            <a:r>
              <a:rPr lang="en-US" altLang="zh-CN" dirty="0" smtClean="0">
                <a:solidFill>
                  <a:srgbClr val="FF0000"/>
                </a:solidFill>
                <a:latin typeface="Times New Roman" pitchFamily="18" charset="0"/>
                <a:cs typeface="Times New Roman" pitchFamily="18" charset="0"/>
              </a:rPr>
              <a:t>x</a:t>
            </a:r>
            <a:endParaRPr lang="fr-FR" dirty="0">
              <a:solidFill>
                <a:srgbClr val="FF0000"/>
              </a:solidFill>
            </a:endParaRPr>
          </a:p>
        </p:txBody>
      </p:sp>
      <p:sp>
        <p:nvSpPr>
          <p:cNvPr id="46" name="Rectangle 45"/>
          <p:cNvSpPr/>
          <p:nvPr/>
        </p:nvSpPr>
        <p:spPr>
          <a:xfrm>
            <a:off x="7572396" y="4214818"/>
            <a:ext cx="319318" cy="400110"/>
          </a:xfrm>
          <a:prstGeom prst="rect">
            <a:avLst/>
          </a:prstGeom>
        </p:spPr>
        <p:txBody>
          <a:bodyPr wrap="none">
            <a:spAutoFit/>
          </a:bodyPr>
          <a:lstStyle/>
          <a:p>
            <a:r>
              <a:rPr lang="el-GR" altLang="zh-CN" sz="2000" dirty="0" smtClean="0">
                <a:solidFill>
                  <a:srgbClr val="003366"/>
                </a:solidFill>
                <a:latin typeface="Times New Roman" pitchFamily="18" charset="0"/>
                <a:cs typeface="Times New Roman" pitchFamily="18" charset="0"/>
              </a:rPr>
              <a:t>α</a:t>
            </a:r>
            <a:endParaRPr lang="fr-FR" sz="2000" dirty="0"/>
          </a:p>
        </p:txBody>
      </p:sp>
      <p:sp>
        <p:nvSpPr>
          <p:cNvPr id="291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91841"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757056" y="4572009"/>
            <a:ext cx="125750" cy="42862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357166"/>
            <a:ext cx="8501122" cy="728148"/>
          </a:xfrm>
          <a:prstGeom prst="rect">
            <a:avLst/>
          </a:prstGeom>
        </p:spPr>
        <p:txBody>
          <a:bodyPr wrap="square">
            <a:spAutoFit/>
          </a:bodyPr>
          <a:lstStyle/>
          <a:p>
            <a:pPr algn="just">
              <a:tabLst>
                <a:tab pos="266700" algn="l"/>
              </a:tabLst>
            </a:pPr>
            <a:r>
              <a:rPr lang="en-US" altLang="zh-CN" sz="2000" b="1" dirty="0" smtClean="0">
                <a:solidFill>
                  <a:srgbClr val="FF3300"/>
                </a:solidFill>
                <a:latin typeface="Times New Roman" pitchFamily="18" charset="0"/>
                <a:cs typeface="Times New Roman" pitchFamily="18" charset="0"/>
              </a:rPr>
              <a:t>La</a:t>
            </a:r>
            <a:r>
              <a:rPr lang="en-US" altLang="zh-CN" sz="2000" dirty="0" smtClean="0">
                <a:latin typeface="Times New Roman" pitchFamily="18" charset="0"/>
                <a:cs typeface="Times New Roman" pitchFamily="18" charset="0"/>
              </a:rPr>
              <a:t> </a:t>
            </a:r>
            <a:r>
              <a:rPr lang="en-US" altLang="zh-CN" sz="2000" b="1" dirty="0" smtClean="0">
                <a:solidFill>
                  <a:srgbClr val="FF3300"/>
                </a:solidFill>
                <a:latin typeface="Times New Roman" pitchFamily="18" charset="0"/>
                <a:cs typeface="Times New Roman" pitchFamily="18" charset="0"/>
              </a:rPr>
              <a:t>notion</a:t>
            </a:r>
            <a:r>
              <a:rPr lang="en-US" altLang="zh-CN" sz="2000" dirty="0" smtClean="0">
                <a:latin typeface="Times New Roman" pitchFamily="18" charset="0"/>
                <a:cs typeface="Times New Roman" pitchFamily="18" charset="0"/>
              </a:rPr>
              <a:t> </a:t>
            </a:r>
            <a:r>
              <a:rPr lang="en-US" altLang="zh-CN" sz="2000" b="1" dirty="0" smtClean="0">
                <a:solidFill>
                  <a:srgbClr val="FF3300"/>
                </a:solidFill>
                <a:latin typeface="Times New Roman" pitchFamily="18" charset="0"/>
                <a:cs typeface="Times New Roman" pitchFamily="18" charset="0"/>
              </a:rPr>
              <a:t>de</a:t>
            </a:r>
            <a:r>
              <a:rPr lang="en-US" altLang="zh-CN" sz="2000" dirty="0" smtClean="0">
                <a:latin typeface="Times New Roman" pitchFamily="18" charset="0"/>
                <a:cs typeface="Times New Roman" pitchFamily="18" charset="0"/>
              </a:rPr>
              <a:t> </a:t>
            </a:r>
            <a:r>
              <a:rPr lang="en-US" altLang="zh-CN" sz="2000" b="1" dirty="0" err="1" smtClean="0">
                <a:solidFill>
                  <a:srgbClr val="FF3300"/>
                </a:solidFill>
                <a:latin typeface="Times New Roman" pitchFamily="18" charset="0"/>
                <a:cs typeface="Times New Roman" pitchFamily="18" charset="0"/>
              </a:rPr>
              <a:t>trajectoire</a:t>
            </a:r>
            <a:r>
              <a:rPr lang="en-US" altLang="zh-CN" sz="2000" dirty="0" smtClean="0">
                <a:latin typeface="Times New Roman" pitchFamily="18" charset="0"/>
                <a:cs typeface="Times New Roman" pitchFamily="18" charset="0"/>
              </a:rPr>
              <a:t> </a:t>
            </a:r>
            <a:r>
              <a:rPr lang="en-US" altLang="zh-CN" sz="2000" b="1" dirty="0" err="1" smtClean="0">
                <a:solidFill>
                  <a:srgbClr val="FF3300"/>
                </a:solidFill>
                <a:latin typeface="Times New Roman" pitchFamily="18" charset="0"/>
                <a:cs typeface="Times New Roman" pitchFamily="18" charset="0"/>
              </a:rPr>
              <a:t>perd</a:t>
            </a:r>
            <a:r>
              <a:rPr lang="en-US" altLang="zh-CN" sz="2000" dirty="0" smtClean="0">
                <a:latin typeface="Times New Roman" pitchFamily="18" charset="0"/>
                <a:cs typeface="Times New Roman" pitchFamily="18" charset="0"/>
              </a:rPr>
              <a:t> </a:t>
            </a:r>
            <a:r>
              <a:rPr lang="en-US" altLang="zh-CN" sz="2000" b="1" dirty="0" smtClean="0">
                <a:solidFill>
                  <a:srgbClr val="FF3300"/>
                </a:solidFill>
                <a:latin typeface="Times New Roman" pitchFamily="18" charset="0"/>
                <a:cs typeface="Times New Roman" pitchFamily="18" charset="0"/>
              </a:rPr>
              <a:t>son</a:t>
            </a:r>
            <a:r>
              <a:rPr lang="en-US" altLang="zh-CN" sz="2000" dirty="0" smtClean="0">
                <a:latin typeface="Times New Roman" pitchFamily="18" charset="0"/>
                <a:cs typeface="Times New Roman" pitchFamily="18" charset="0"/>
              </a:rPr>
              <a:t> </a:t>
            </a:r>
            <a:r>
              <a:rPr lang="en-US" altLang="zh-CN" sz="2000" b="1" dirty="0" err="1" smtClean="0">
                <a:solidFill>
                  <a:srgbClr val="FF3300"/>
                </a:solidFill>
                <a:latin typeface="Times New Roman" pitchFamily="18" charset="0"/>
                <a:cs typeface="Times New Roman" pitchFamily="18" charset="0"/>
              </a:rPr>
              <a:t>sens</a:t>
            </a:r>
            <a:r>
              <a:rPr lang="en-US" altLang="zh-CN" dirty="0" smtClean="0">
                <a:solidFill>
                  <a:srgbClr val="000000"/>
                </a:solidFill>
                <a:latin typeface="Times New Roman" pitchFamily="18" charset="0"/>
                <a:cs typeface="Times New Roman" pitchFamily="18" charset="0"/>
              </a:rPr>
              <a:t>,</a:t>
            </a:r>
            <a:r>
              <a:rPr lang="en-US" altLang="zh-CN" dirty="0" smtClean="0">
                <a:latin typeface="Times New Roman" pitchFamily="18" charset="0"/>
                <a:cs typeface="Times New Roman" pitchFamily="18" charset="0"/>
              </a:rPr>
              <a:t> </a:t>
            </a:r>
            <a:r>
              <a:rPr lang="en-US" altLang="zh-CN" sz="2066" dirty="0" smtClean="0">
                <a:solidFill>
                  <a:srgbClr val="003366"/>
                </a:solidFill>
                <a:latin typeface="Times New Roman" pitchFamily="18" charset="0"/>
                <a:cs typeface="Times New Roman" pitchFamily="18" charset="0"/>
              </a:rPr>
              <a:t>car </a:t>
            </a:r>
            <a:r>
              <a:rPr lang="en-US" altLang="zh-CN" sz="2066" dirty="0" err="1" smtClean="0">
                <a:solidFill>
                  <a:srgbClr val="003366"/>
                </a:solidFill>
                <a:latin typeface="Times New Roman" pitchFamily="18" charset="0"/>
                <a:cs typeface="Times New Roman" pitchFamily="18" charset="0"/>
              </a:rPr>
              <a:t>il</a:t>
            </a:r>
            <a:r>
              <a:rPr lang="en-US" altLang="zh-CN" sz="2066" dirty="0" smtClean="0">
                <a:solidFill>
                  <a:srgbClr val="003366"/>
                </a:solidFill>
                <a:latin typeface="Times New Roman" pitchFamily="18" charset="0"/>
                <a:cs typeface="Times New Roman" pitchFamily="18" charset="0"/>
              </a:rPr>
              <a:t> </a:t>
            </a:r>
            <a:r>
              <a:rPr lang="en-US" altLang="zh-CN" sz="2066" dirty="0" err="1" smtClean="0">
                <a:solidFill>
                  <a:srgbClr val="003366"/>
                </a:solidFill>
                <a:latin typeface="Times New Roman" pitchFamily="18" charset="0"/>
                <a:cs typeface="Times New Roman" pitchFamily="18" charset="0"/>
              </a:rPr>
              <a:t>est</a:t>
            </a:r>
            <a:r>
              <a:rPr lang="en-US" altLang="zh-CN" sz="2066" dirty="0" smtClean="0">
                <a:solidFill>
                  <a:srgbClr val="003366"/>
                </a:solidFill>
                <a:latin typeface="Times New Roman" pitchFamily="18" charset="0"/>
                <a:cs typeface="Times New Roman" pitchFamily="18" charset="0"/>
              </a:rPr>
              <a:t> impossible de la </a:t>
            </a:r>
            <a:r>
              <a:rPr lang="en-US" altLang="zh-CN" sz="2066" dirty="0" err="1" smtClean="0">
                <a:solidFill>
                  <a:srgbClr val="003366"/>
                </a:solidFill>
                <a:latin typeface="Times New Roman" pitchFamily="18" charset="0"/>
                <a:cs typeface="Times New Roman" pitchFamily="18" charset="0"/>
              </a:rPr>
              <a:t>déterminer</a:t>
            </a:r>
            <a:endParaRPr lang="en-US" altLang="zh-CN" sz="2066" dirty="0" smtClean="0">
              <a:solidFill>
                <a:srgbClr val="003366"/>
              </a:solidFill>
              <a:latin typeface="Times New Roman" pitchFamily="18" charset="0"/>
              <a:cs typeface="Times New Roman" pitchFamily="18" charset="0"/>
            </a:endParaRPr>
          </a:p>
          <a:p>
            <a:pPr>
              <a:tabLst>
                <a:tab pos="266700" algn="l"/>
              </a:tabLst>
            </a:pPr>
            <a:r>
              <a:rPr lang="en-US" altLang="zh-CN" sz="2066" dirty="0" err="1" smtClean="0">
                <a:solidFill>
                  <a:srgbClr val="003366"/>
                </a:solidFill>
                <a:latin typeface="Times New Roman" pitchFamily="18" charset="0"/>
                <a:cs typeface="Times New Roman" pitchFamily="18" charset="0"/>
              </a:rPr>
              <a:t>expérimentalement</a:t>
            </a:r>
            <a:r>
              <a:rPr lang="en-US" altLang="zh-CN" sz="2066" dirty="0" smtClean="0">
                <a:solidFill>
                  <a:srgbClr val="003366"/>
                </a:solidFill>
                <a:latin typeface="Times New Roman" pitchFamily="18" charset="0"/>
                <a:cs typeface="Times New Roman" pitchFamily="18" charset="0"/>
              </a:rPr>
              <a:t> sans la transformer </a:t>
            </a:r>
            <a:r>
              <a:rPr lang="en-US" altLang="zh-CN" sz="2066" dirty="0" err="1" smtClean="0">
                <a:solidFill>
                  <a:srgbClr val="003366"/>
                </a:solidFill>
                <a:latin typeface="Times New Roman" pitchFamily="18" charset="0"/>
                <a:cs typeface="Times New Roman" pitchFamily="18" charset="0"/>
              </a:rPr>
              <a:t>complètement</a:t>
            </a:r>
            <a:r>
              <a:rPr lang="en-US" altLang="zh-CN" sz="2066" dirty="0" smtClean="0">
                <a:solidFill>
                  <a:srgbClr val="003366"/>
                </a:solidFill>
                <a:latin typeface="Times New Roman" pitchFamily="18" charset="0"/>
                <a:cs typeface="Times New Roman" pitchFamily="18" charset="0"/>
              </a:rPr>
              <a:t> et </a:t>
            </a:r>
            <a:r>
              <a:rPr lang="en-US" altLang="zh-CN" sz="2066" dirty="0" err="1" smtClean="0">
                <a:solidFill>
                  <a:srgbClr val="003366"/>
                </a:solidFill>
                <a:latin typeface="Times New Roman" pitchFamily="18" charset="0"/>
                <a:cs typeface="Times New Roman" pitchFamily="18" charset="0"/>
              </a:rPr>
              <a:t>aléatoirement</a:t>
            </a:r>
            <a:r>
              <a:rPr lang="en-US" altLang="zh-CN" sz="2066" dirty="0" smtClean="0">
                <a:solidFill>
                  <a:srgbClr val="003366"/>
                </a:solidFill>
                <a:latin typeface="Times New Roman" pitchFamily="18" charset="0"/>
                <a:cs typeface="Times New Roman" pitchFamily="18" charset="0"/>
              </a:rPr>
              <a:t>.</a:t>
            </a:r>
          </a:p>
        </p:txBody>
      </p:sp>
      <p:pic>
        <p:nvPicPr>
          <p:cNvPr id="7" name="Picture 3"/>
          <p:cNvPicPr>
            <a:picLocks noChangeAspect="1" noChangeArrowheads="1"/>
          </p:cNvPicPr>
          <p:nvPr/>
        </p:nvPicPr>
        <p:blipFill>
          <a:blip r:embed="rId2"/>
          <a:srcRect/>
          <a:stretch>
            <a:fillRect/>
          </a:stretch>
        </p:blipFill>
        <p:spPr bwMode="auto">
          <a:xfrm>
            <a:off x="2049454" y="2203444"/>
            <a:ext cx="1308100" cy="368300"/>
          </a:xfrm>
          <a:prstGeom prst="rect">
            <a:avLst/>
          </a:prstGeom>
          <a:noFill/>
        </p:spPr>
      </p:pic>
      <p:pic>
        <p:nvPicPr>
          <p:cNvPr id="8" name="Picture 3"/>
          <p:cNvPicPr>
            <a:picLocks noChangeAspect="1" noChangeArrowheads="1"/>
          </p:cNvPicPr>
          <p:nvPr/>
        </p:nvPicPr>
        <p:blipFill>
          <a:blip r:embed="rId3"/>
          <a:srcRect/>
          <a:stretch>
            <a:fillRect/>
          </a:stretch>
        </p:blipFill>
        <p:spPr bwMode="auto">
          <a:xfrm>
            <a:off x="3419872" y="2083420"/>
            <a:ext cx="3937000" cy="2425700"/>
          </a:xfrm>
          <a:prstGeom prst="rect">
            <a:avLst/>
          </a:prstGeom>
          <a:noFill/>
        </p:spPr>
      </p:pic>
      <p:sp>
        <p:nvSpPr>
          <p:cNvPr id="9" name="Freeform 3"/>
          <p:cNvSpPr/>
          <p:nvPr/>
        </p:nvSpPr>
        <p:spPr>
          <a:xfrm>
            <a:off x="1928794" y="2071678"/>
            <a:ext cx="1560829" cy="606206"/>
          </a:xfrm>
          <a:custGeom>
            <a:avLst/>
            <a:gdLst>
              <a:gd name="connsiteX0" fmla="*/ 127000 w 1560829"/>
              <a:gd name="connsiteY0" fmla="*/ 479206 h 606206"/>
              <a:gd name="connsiteX1" fmla="*/ 371602 w 1560829"/>
              <a:gd name="connsiteY1" fmla="*/ 299374 h 606206"/>
              <a:gd name="connsiteX2" fmla="*/ 668782 w 1560829"/>
              <a:gd name="connsiteY2" fmla="*/ 182026 h 606206"/>
              <a:gd name="connsiteX3" fmla="*/ 1073403 w 1560829"/>
              <a:gd name="connsiteY3" fmla="*/ 127924 h 606206"/>
              <a:gd name="connsiteX4" fmla="*/ 1433829 w 1560829"/>
              <a:gd name="connsiteY4" fmla="*/ 150784 h 6062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60829" h="606206">
                <a:moveTo>
                  <a:pt x="127000" y="479206"/>
                </a:moveTo>
                <a:cubicBezTo>
                  <a:pt x="203200" y="413674"/>
                  <a:pt x="280923" y="348904"/>
                  <a:pt x="371602" y="299374"/>
                </a:cubicBezTo>
                <a:cubicBezTo>
                  <a:pt x="462279" y="250606"/>
                  <a:pt x="551434" y="210982"/>
                  <a:pt x="668782" y="182026"/>
                </a:cubicBezTo>
                <a:cubicBezTo>
                  <a:pt x="786129" y="153832"/>
                  <a:pt x="946150" y="133258"/>
                  <a:pt x="1073403" y="127924"/>
                </a:cubicBezTo>
                <a:cubicBezTo>
                  <a:pt x="1200658" y="123352"/>
                  <a:pt x="1316482" y="136306"/>
                  <a:pt x="1433829" y="150784"/>
                </a:cubicBezTo>
              </a:path>
            </a:pathLst>
          </a:custGeom>
          <a:ln w="254000">
            <a:solidFill>
              <a:srgbClr val="0199C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1"/>
          <p:cNvSpPr txBox="1"/>
          <p:nvPr/>
        </p:nvSpPr>
        <p:spPr>
          <a:xfrm>
            <a:off x="-396552" y="4587892"/>
            <a:ext cx="7758534" cy="956672"/>
          </a:xfrm>
          <a:prstGeom prst="rect">
            <a:avLst/>
          </a:prstGeom>
          <a:noFill/>
        </p:spPr>
        <p:txBody>
          <a:bodyPr wrap="none" lIns="0" tIns="0" rIns="0" rtlCol="0">
            <a:spAutoFit/>
          </a:bodyPr>
          <a:lstStyle/>
          <a:p>
            <a:pPr>
              <a:lnSpc>
                <a:spcPts val="1600"/>
              </a:lnSpc>
              <a:tabLst>
                <a:tab pos="4775200" algn="l"/>
              </a:tabLst>
            </a:pPr>
            <a:r>
              <a:rPr lang="en-US" altLang="zh-CN" dirty="0" smtClean="0"/>
              <a:t>	                </a:t>
            </a:r>
            <a:r>
              <a:rPr lang="en-US" altLang="zh-CN" sz="1800" dirty="0" err="1" smtClean="0">
                <a:solidFill>
                  <a:srgbClr val="FF3300"/>
                </a:solidFill>
                <a:latin typeface="Times New Roman" pitchFamily="18" charset="0"/>
                <a:cs typeface="Times New Roman" pitchFamily="18" charset="0"/>
              </a:rPr>
              <a:t>Mesures</a:t>
            </a:r>
            <a:r>
              <a:rPr lang="en-US" altLang="zh-CN" sz="1800" dirty="0" smtClean="0">
                <a:latin typeface="Times New Roman" pitchFamily="18" charset="0"/>
                <a:cs typeface="Times New Roman" pitchFamily="18" charset="0"/>
              </a:rPr>
              <a:t> </a:t>
            </a:r>
            <a:r>
              <a:rPr lang="en-US" altLang="zh-CN" sz="1800" smtClean="0">
                <a:solidFill>
                  <a:srgbClr val="FF3300"/>
                </a:solidFill>
                <a:latin typeface="Times New Roman" pitchFamily="18" charset="0"/>
                <a:cs typeface="Times New Roman" pitchFamily="18" charset="0"/>
              </a:rPr>
              <a:t>de</a:t>
            </a:r>
            <a:r>
              <a:rPr lang="en-US" altLang="zh-CN" sz="1800" smtClean="0">
                <a:latin typeface="Times New Roman" pitchFamily="18" charset="0"/>
                <a:cs typeface="Times New Roman" pitchFamily="18" charset="0"/>
              </a:rPr>
              <a:t> </a:t>
            </a:r>
            <a:r>
              <a:rPr lang="en-US" altLang="zh-CN" sz="1800" smtClean="0">
                <a:solidFill>
                  <a:srgbClr val="FF3300"/>
                </a:solidFill>
                <a:latin typeface="Times New Roman" pitchFamily="18" charset="0"/>
                <a:cs typeface="Times New Roman" pitchFamily="18" charset="0"/>
              </a:rPr>
              <a:t>position    </a:t>
            </a:r>
            <a:endParaRPr lang="en-US" altLang="zh-CN" sz="1800" dirty="0" smtClean="0">
              <a:solidFill>
                <a:srgbClr val="FF3300"/>
              </a:solidFill>
              <a:latin typeface="Times New Roman" pitchFamily="18" charset="0"/>
              <a:cs typeface="Times New Roman" pitchFamily="18" charset="0"/>
            </a:endParaRP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500"/>
              </a:lnSpc>
              <a:tabLst>
                <a:tab pos="4775200" algn="l"/>
              </a:tabLst>
            </a:pPr>
            <a:r>
              <a:rPr lang="en-US" altLang="zh-CN" sz="2066" dirty="0" smtClean="0">
                <a:solidFill>
                  <a:srgbClr val="003366"/>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500166" y="285728"/>
            <a:ext cx="5793574" cy="613694"/>
          </a:xfrm>
          <a:prstGeom prst="rect">
            <a:avLst/>
          </a:prstGeom>
          <a:noFill/>
          <a:ln w="9525">
            <a:noFill/>
            <a:miter lim="800000"/>
            <a:headEnd/>
            <a:tailEnd/>
          </a:ln>
          <a:effectLst/>
        </p:spPr>
        <p:txBody>
          <a:bodyPr wrap="none">
            <a:spAutoFit/>
          </a:bodyPr>
          <a:lstStyle/>
          <a:p>
            <a:r>
              <a:rPr lang="fr-FR" altLang="zh-CN" sz="3388" b="1" i="1" dirty="0">
                <a:solidFill>
                  <a:srgbClr val="B28700"/>
                </a:solidFill>
                <a:latin typeface="Times New Roman" pitchFamily="18" charset="0"/>
                <a:cs typeface="Times New Roman" pitchFamily="18" charset="0"/>
              </a:rPr>
              <a:t>Base discrète et base continue :</a:t>
            </a:r>
          </a:p>
        </p:txBody>
      </p:sp>
      <p:sp>
        <p:nvSpPr>
          <p:cNvPr id="120835" name="Text Box 3"/>
          <p:cNvSpPr txBox="1">
            <a:spLocks noChangeArrowheads="1"/>
          </p:cNvSpPr>
          <p:nvPr/>
        </p:nvSpPr>
        <p:spPr bwMode="auto">
          <a:xfrm>
            <a:off x="428597" y="1081088"/>
            <a:ext cx="8258204" cy="1311275"/>
          </a:xfrm>
          <a:prstGeom prst="rect">
            <a:avLst/>
          </a:prstGeom>
          <a:noFill/>
          <a:ln w="9525">
            <a:noFill/>
            <a:miter lim="800000"/>
            <a:headEnd/>
            <a:tailEnd/>
          </a:ln>
          <a:effectLst/>
        </p:spPr>
        <p:txBody>
          <a:bodyPr wrap="square">
            <a:spAutoFit/>
          </a:bodyPr>
          <a:lstStyle/>
          <a:p>
            <a:pPr algn="just"/>
            <a:r>
              <a:rPr lang="fr-FR" sz="2000" dirty="0">
                <a:solidFill>
                  <a:schemeClr val="tx2">
                    <a:lumMod val="75000"/>
                  </a:schemeClr>
                </a:solidFill>
                <a:latin typeface="Times New Roman" pitchFamily="18" charset="0"/>
                <a:cs typeface="Times New Roman" pitchFamily="18" charset="0"/>
              </a:rPr>
              <a:t>Lorsque les états sont quantifiés, on a une base discrète d’états, et on doit utiliser le signe </a:t>
            </a:r>
            <a:r>
              <a:rPr lang="fr-FR" sz="2000" dirty="0" smtClean="0">
                <a:solidFill>
                  <a:schemeClr val="tx2">
                    <a:lumMod val="75000"/>
                  </a:schemeClr>
                </a:solidFill>
                <a:latin typeface="Times New Roman" pitchFamily="18" charset="0"/>
                <a:cs typeface="Times New Roman" pitchFamily="18" charset="0"/>
              </a:rPr>
              <a:t>somme.</a:t>
            </a:r>
            <a:endParaRPr lang="fr-FR" sz="2000" dirty="0">
              <a:solidFill>
                <a:schemeClr val="tx2">
                  <a:lumMod val="75000"/>
                </a:schemeClr>
              </a:solidFill>
              <a:latin typeface="Times New Roman" pitchFamily="18" charset="0"/>
              <a:cs typeface="Times New Roman" pitchFamily="18" charset="0"/>
            </a:endParaRPr>
          </a:p>
          <a:p>
            <a:pPr algn="just"/>
            <a:r>
              <a:rPr lang="fr-FR" sz="2000" dirty="0">
                <a:solidFill>
                  <a:schemeClr val="tx2">
                    <a:lumMod val="75000"/>
                  </a:schemeClr>
                </a:solidFill>
                <a:latin typeface="Times New Roman" pitchFamily="18" charset="0"/>
                <a:cs typeface="Times New Roman" pitchFamily="18" charset="0"/>
              </a:rPr>
              <a:t>Lorsque les états ne sont pas quantifiés, on a une base continue, et on doit utiliser le signe intégral. </a:t>
            </a:r>
          </a:p>
        </p:txBody>
      </p:sp>
      <p:graphicFrame>
        <p:nvGraphicFramePr>
          <p:cNvPr id="12083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3258" name="Equation" r:id="rId4" imgW="114120" imgH="215640" progId="Equation.3">
                  <p:embed/>
                </p:oleObj>
              </mc:Choice>
              <mc:Fallback>
                <p:oleObj name="Equation" r:id="rId4" imgW="11412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7" name="Rectangle 5"/>
          <p:cNvSpPr>
            <a:spLocks noChangeArrowheads="1"/>
          </p:cNvSpPr>
          <p:nvPr/>
        </p:nvSpPr>
        <p:spPr bwMode="auto">
          <a:xfrm>
            <a:off x="990600" y="2743200"/>
            <a:ext cx="7162800" cy="553998"/>
          </a:xfrm>
          <a:prstGeom prst="rect">
            <a:avLst/>
          </a:prstGeom>
          <a:noFill/>
          <a:ln w="9525">
            <a:noFill/>
            <a:miter lim="800000"/>
            <a:headEnd/>
            <a:tailEnd/>
          </a:ln>
          <a:effectLst/>
        </p:spPr>
        <p:txBody>
          <a:bodyPr>
            <a:spAutoFit/>
          </a:bodyPr>
          <a:lstStyle/>
          <a:p>
            <a:r>
              <a:rPr lang="fr-FR" b="1" i="1" dirty="0" smtClean="0"/>
              <a:t>        &lt; </a:t>
            </a:r>
            <a:r>
              <a:rPr lang="fr-FR" b="1" i="1" dirty="0" err="1"/>
              <a:t>u</a:t>
            </a:r>
            <a:r>
              <a:rPr lang="fr-FR" b="1" i="1" baseline="-25000" dirty="0" err="1"/>
              <a:t>i</a:t>
            </a:r>
            <a:r>
              <a:rPr lang="fr-FR" b="1" i="1" dirty="0">
                <a:latin typeface="Symbol" pitchFamily="18" charset="2"/>
              </a:rPr>
              <a:t> </a:t>
            </a:r>
            <a:r>
              <a:rPr lang="fr-FR" b="1" i="1" dirty="0"/>
              <a:t>| </a:t>
            </a:r>
            <a:r>
              <a:rPr lang="fr-FR" b="1" i="1" dirty="0" err="1"/>
              <a:t>u</a:t>
            </a:r>
            <a:r>
              <a:rPr lang="fr-FR" b="1" i="1" baseline="-25000" dirty="0" err="1"/>
              <a:t>j</a:t>
            </a:r>
            <a:r>
              <a:rPr lang="fr-FR" b="1" i="1" dirty="0">
                <a:latin typeface="Symbol" pitchFamily="18" charset="2"/>
              </a:rPr>
              <a:t> </a:t>
            </a:r>
            <a:r>
              <a:rPr lang="fr-FR" b="1" i="1" dirty="0"/>
              <a:t>&gt;=</a:t>
            </a:r>
            <a:r>
              <a:rPr lang="fr-FR" b="1" i="1" dirty="0" err="1">
                <a:latin typeface="Symbol" pitchFamily="18" charset="2"/>
              </a:rPr>
              <a:t>d</a:t>
            </a:r>
            <a:r>
              <a:rPr lang="fr-FR" b="1" i="1" baseline="-25000" dirty="0" err="1"/>
              <a:t>ij</a:t>
            </a:r>
            <a:r>
              <a:rPr lang="fr-FR" b="1" i="1" baseline="-25000" dirty="0"/>
              <a:t>                                         </a:t>
            </a:r>
            <a:r>
              <a:rPr lang="fr-FR" b="1" i="1" baseline="-25000" dirty="0" smtClean="0"/>
              <a:t>                                </a:t>
            </a:r>
            <a:r>
              <a:rPr lang="fr-FR" b="1" i="1" dirty="0" smtClean="0"/>
              <a:t>&lt; </a:t>
            </a:r>
            <a:r>
              <a:rPr lang="fr-FR" b="1" i="1" dirty="0" err="1"/>
              <a:t>w</a:t>
            </a:r>
            <a:r>
              <a:rPr lang="fr-FR" b="1" i="1" baseline="-25000" dirty="0" err="1"/>
              <a:t>a</a:t>
            </a:r>
            <a:r>
              <a:rPr lang="fr-FR" b="1" i="1" dirty="0">
                <a:latin typeface="Symbol" pitchFamily="18" charset="2"/>
              </a:rPr>
              <a:t> </a:t>
            </a:r>
            <a:r>
              <a:rPr lang="fr-FR" b="1" i="1" dirty="0"/>
              <a:t>| </a:t>
            </a:r>
            <a:r>
              <a:rPr lang="fr-FR" b="1" i="1" dirty="0" err="1"/>
              <a:t>w</a:t>
            </a:r>
            <a:r>
              <a:rPr lang="fr-FR" b="1" i="1" baseline="-25000" dirty="0" err="1"/>
              <a:t>b</a:t>
            </a:r>
            <a:r>
              <a:rPr lang="fr-FR" b="1" i="1" dirty="0">
                <a:latin typeface="Symbol" pitchFamily="18" charset="2"/>
              </a:rPr>
              <a:t> </a:t>
            </a:r>
            <a:r>
              <a:rPr lang="fr-FR" b="1" i="1" dirty="0"/>
              <a:t>&gt;=</a:t>
            </a:r>
            <a:r>
              <a:rPr lang="fr-FR" b="1" i="1" dirty="0">
                <a:latin typeface="Symbol" pitchFamily="18" charset="2"/>
              </a:rPr>
              <a:t>d</a:t>
            </a:r>
            <a:r>
              <a:rPr lang="fr-FR" b="1" i="1" dirty="0"/>
              <a:t>(a-b)</a:t>
            </a:r>
            <a:endParaRPr lang="fr-FR" b="1" i="1" baseline="-25000" dirty="0"/>
          </a:p>
          <a:p>
            <a:endParaRPr lang="fr-FR" i="1" baseline="-25000" dirty="0"/>
          </a:p>
        </p:txBody>
      </p:sp>
      <p:graphicFrame>
        <p:nvGraphicFramePr>
          <p:cNvPr id="120838" name="Object 6"/>
          <p:cNvGraphicFramePr>
            <a:graphicFrameLocks noChangeAspect="1"/>
          </p:cNvGraphicFramePr>
          <p:nvPr/>
        </p:nvGraphicFramePr>
        <p:xfrm>
          <a:off x="4941888" y="3536950"/>
          <a:ext cx="2089150" cy="692150"/>
        </p:xfrm>
        <a:graphic>
          <a:graphicData uri="http://schemas.openxmlformats.org/presentationml/2006/ole">
            <mc:AlternateContent xmlns:mc="http://schemas.openxmlformats.org/markup-compatibility/2006">
              <mc:Choice xmlns:v="urn:schemas-microsoft-com:vml" Requires="v">
                <p:oleObj spid="_x0000_s223259" name="Équation" r:id="rId6" imgW="1104840" imgH="279360" progId="Equation.3">
                  <p:embed/>
                </p:oleObj>
              </mc:Choice>
              <mc:Fallback>
                <p:oleObj name="Équation" r:id="rId6" imgW="1104840" imgH="2793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888" y="3536950"/>
                        <a:ext cx="2089150"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9" name="Text Box 7"/>
          <p:cNvSpPr txBox="1">
            <a:spLocks noChangeArrowheads="1"/>
          </p:cNvSpPr>
          <p:nvPr/>
        </p:nvSpPr>
        <p:spPr bwMode="auto">
          <a:xfrm>
            <a:off x="5143504" y="4724400"/>
            <a:ext cx="1940916" cy="461665"/>
          </a:xfrm>
          <a:prstGeom prst="rect">
            <a:avLst/>
          </a:prstGeom>
          <a:noFill/>
          <a:ln w="9525">
            <a:noFill/>
            <a:miter lim="800000"/>
            <a:headEnd/>
            <a:tailEnd/>
          </a:ln>
          <a:effectLst/>
        </p:spPr>
        <p:txBody>
          <a:bodyPr wrap="none">
            <a:spAutoFit/>
          </a:bodyPr>
          <a:lstStyle/>
          <a:p>
            <a:r>
              <a:rPr lang="fr-FR" sz="2400" dirty="0">
                <a:solidFill>
                  <a:srgbClr val="FF0000"/>
                </a:solidFill>
              </a:rPr>
              <a:t>Base continue</a:t>
            </a:r>
          </a:p>
        </p:txBody>
      </p:sp>
      <p:grpSp>
        <p:nvGrpSpPr>
          <p:cNvPr id="2" name="Group 8"/>
          <p:cNvGrpSpPr>
            <a:grpSpLocks/>
          </p:cNvGrpSpPr>
          <p:nvPr/>
        </p:nvGrpSpPr>
        <p:grpSpPr bwMode="auto">
          <a:xfrm>
            <a:off x="1214414" y="2571744"/>
            <a:ext cx="2590800" cy="2595563"/>
            <a:chOff x="912" y="1632"/>
            <a:chExt cx="1632" cy="1635"/>
          </a:xfrm>
        </p:grpSpPr>
        <p:sp>
          <p:nvSpPr>
            <p:cNvPr id="120842" name="Text Box 10"/>
            <p:cNvSpPr txBox="1">
              <a:spLocks noChangeArrowheads="1"/>
            </p:cNvSpPr>
            <p:nvPr/>
          </p:nvSpPr>
          <p:spPr bwMode="auto">
            <a:xfrm>
              <a:off x="1200" y="2976"/>
              <a:ext cx="1155" cy="291"/>
            </a:xfrm>
            <a:prstGeom prst="rect">
              <a:avLst/>
            </a:prstGeom>
            <a:noFill/>
            <a:ln w="9525">
              <a:noFill/>
              <a:miter lim="800000"/>
              <a:headEnd/>
              <a:tailEnd/>
            </a:ln>
            <a:effectLst/>
          </p:spPr>
          <p:txBody>
            <a:bodyPr wrap="none">
              <a:spAutoFit/>
            </a:bodyPr>
            <a:lstStyle/>
            <a:p>
              <a:r>
                <a:rPr lang="fr-FR" sz="2400" dirty="0">
                  <a:solidFill>
                    <a:srgbClr val="FF0000"/>
                  </a:solidFill>
                </a:rPr>
                <a:t>Base discrète</a:t>
              </a:r>
            </a:p>
          </p:txBody>
        </p:sp>
        <p:sp>
          <p:nvSpPr>
            <p:cNvPr id="120843" name="Rectangle 11"/>
            <p:cNvSpPr>
              <a:spLocks noChangeArrowheads="1"/>
            </p:cNvSpPr>
            <p:nvPr/>
          </p:nvSpPr>
          <p:spPr bwMode="auto">
            <a:xfrm>
              <a:off x="912" y="1632"/>
              <a:ext cx="1632" cy="1344"/>
            </a:xfrm>
            <a:prstGeom prst="rect">
              <a:avLst/>
            </a:prstGeom>
            <a:noFill/>
            <a:ln w="9525">
              <a:solidFill>
                <a:srgbClr val="FF0000"/>
              </a:solidFill>
              <a:miter lim="800000"/>
              <a:headEnd/>
              <a:tailEnd/>
            </a:ln>
            <a:effectLst/>
          </p:spPr>
          <p:txBody>
            <a:bodyPr wrap="none" anchor="ctr"/>
            <a:lstStyle/>
            <a:p>
              <a:endParaRPr lang="fr-FR"/>
            </a:p>
          </p:txBody>
        </p:sp>
      </p:grpSp>
      <p:sp>
        <p:nvSpPr>
          <p:cNvPr id="120844" name="Rectangle 12"/>
          <p:cNvSpPr>
            <a:spLocks noChangeArrowheads="1"/>
          </p:cNvSpPr>
          <p:nvPr/>
        </p:nvSpPr>
        <p:spPr bwMode="auto">
          <a:xfrm>
            <a:off x="4648200" y="2590800"/>
            <a:ext cx="2667000" cy="2133600"/>
          </a:xfrm>
          <a:prstGeom prst="rect">
            <a:avLst/>
          </a:prstGeom>
          <a:noFill/>
          <a:ln w="9525">
            <a:solidFill>
              <a:srgbClr val="FF0000"/>
            </a:solidFill>
            <a:miter lim="800000"/>
            <a:headEnd/>
            <a:tailEnd/>
          </a:ln>
          <a:effectLst/>
        </p:spPr>
        <p:txBody>
          <a:bodyPr wrap="none" anchor="ctr"/>
          <a:lstStyle/>
          <a:p>
            <a:endParaRPr lang="fr-FR"/>
          </a:p>
        </p:txBody>
      </p:sp>
      <p:sp>
        <p:nvSpPr>
          <p:cNvPr id="120845" name="Text Box 13"/>
          <p:cNvSpPr txBox="1">
            <a:spLocks noChangeArrowheads="1"/>
          </p:cNvSpPr>
          <p:nvPr/>
        </p:nvSpPr>
        <p:spPr bwMode="auto">
          <a:xfrm>
            <a:off x="500034" y="5867400"/>
            <a:ext cx="7972454" cy="396875"/>
          </a:xfrm>
          <a:prstGeom prst="rect">
            <a:avLst/>
          </a:prstGeom>
          <a:noFill/>
          <a:ln w="9525">
            <a:noFill/>
            <a:miter lim="800000"/>
            <a:headEnd/>
            <a:tailEnd/>
          </a:ln>
          <a:effectLst/>
        </p:spPr>
        <p:txBody>
          <a:bodyPr wrap="square">
            <a:spAutoFit/>
          </a:bodyPr>
          <a:lstStyle/>
          <a:p>
            <a:r>
              <a:rPr lang="fr-FR" sz="2000" dirty="0">
                <a:solidFill>
                  <a:schemeClr val="tx2">
                    <a:lumMod val="75000"/>
                  </a:schemeClr>
                </a:solidFill>
                <a:latin typeface="Times New Roman" pitchFamily="18" charset="0"/>
                <a:cs typeface="Times New Roman" pitchFamily="18" charset="0"/>
              </a:rPr>
              <a:t>Attention, une base discrète peut être de dimension </a:t>
            </a:r>
            <a:r>
              <a:rPr lang="fr-FR" sz="2000" dirty="0" smtClean="0">
                <a:solidFill>
                  <a:schemeClr val="tx2">
                    <a:lumMod val="75000"/>
                  </a:schemeClr>
                </a:solidFill>
                <a:latin typeface="Times New Roman" pitchFamily="18" charset="0"/>
                <a:cs typeface="Times New Roman" pitchFamily="18" charset="0"/>
              </a:rPr>
              <a:t>infinie    </a:t>
            </a:r>
            <a:r>
              <a:rPr lang="fr-FR" sz="2000" dirty="0">
                <a:solidFill>
                  <a:schemeClr val="tx2">
                    <a:lumMod val="75000"/>
                  </a:schemeClr>
                </a:solidFill>
              </a:rPr>
              <a:t>(N=       )!</a:t>
            </a:r>
          </a:p>
        </p:txBody>
      </p:sp>
      <p:graphicFrame>
        <p:nvGraphicFramePr>
          <p:cNvPr id="120846" name="Object 14"/>
          <p:cNvGraphicFramePr>
            <a:graphicFrameLocks noChangeAspect="1"/>
          </p:cNvGraphicFramePr>
          <p:nvPr/>
        </p:nvGraphicFramePr>
        <p:xfrm>
          <a:off x="7115196" y="5929330"/>
          <a:ext cx="457200" cy="285752"/>
        </p:xfrm>
        <a:graphic>
          <a:graphicData uri="http://schemas.openxmlformats.org/presentationml/2006/ole">
            <mc:AlternateContent xmlns:mc="http://schemas.openxmlformats.org/markup-compatibility/2006">
              <mc:Choice xmlns:v="urn:schemas-microsoft-com:vml" Requires="v">
                <p:oleObj spid="_x0000_s223260" name="Equation" r:id="rId8" imgW="152280" imgH="126720" progId="Equation.3">
                  <p:embed/>
                </p:oleObj>
              </mc:Choice>
              <mc:Fallback>
                <p:oleObj name="Equation" r:id="rId8" imgW="152280" imgH="12672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5196" y="5929330"/>
                        <a:ext cx="457200" cy="285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47" name="Line 15"/>
          <p:cNvSpPr>
            <a:spLocks noChangeShapeType="1"/>
          </p:cNvSpPr>
          <p:nvPr/>
        </p:nvSpPr>
        <p:spPr bwMode="auto">
          <a:xfrm flipH="1" flipV="1">
            <a:off x="7391400" y="3048000"/>
            <a:ext cx="457200" cy="304800"/>
          </a:xfrm>
          <a:prstGeom prst="line">
            <a:avLst/>
          </a:prstGeom>
          <a:noFill/>
          <a:ln w="9525">
            <a:solidFill>
              <a:srgbClr val="FF0000"/>
            </a:solidFill>
            <a:round/>
            <a:headEnd/>
            <a:tailEnd type="triangle" w="med" len="med"/>
          </a:ln>
          <a:effectLst/>
        </p:spPr>
        <p:txBody>
          <a:bodyPr wrap="none" anchor="ctr"/>
          <a:lstStyle/>
          <a:p>
            <a:endParaRPr lang="fr-FR"/>
          </a:p>
        </p:txBody>
      </p:sp>
      <p:sp>
        <p:nvSpPr>
          <p:cNvPr id="120848" name="Text Box 16"/>
          <p:cNvSpPr txBox="1">
            <a:spLocks noChangeArrowheads="1"/>
          </p:cNvSpPr>
          <p:nvPr/>
        </p:nvSpPr>
        <p:spPr bwMode="auto">
          <a:xfrm>
            <a:off x="7467600" y="3429000"/>
            <a:ext cx="827088" cy="1006475"/>
          </a:xfrm>
          <a:prstGeom prst="rect">
            <a:avLst/>
          </a:prstGeom>
          <a:noFill/>
          <a:ln w="9525">
            <a:noFill/>
            <a:miter lim="800000"/>
            <a:headEnd/>
            <a:tailEnd/>
          </a:ln>
          <a:effectLst/>
        </p:spPr>
        <p:txBody>
          <a:bodyPr>
            <a:spAutoFit/>
          </a:bodyPr>
          <a:lstStyle/>
          <a:p>
            <a:pPr algn="ctr"/>
            <a:r>
              <a:rPr lang="fr-FR" sz="2000"/>
              <a:t>Delta de Dirac</a:t>
            </a:r>
          </a:p>
        </p:txBody>
      </p:sp>
      <p:graphicFrame>
        <p:nvGraphicFramePr>
          <p:cNvPr id="153606" name="Object 6"/>
          <p:cNvGraphicFramePr>
            <a:graphicFrameLocks noChangeAspect="1"/>
          </p:cNvGraphicFramePr>
          <p:nvPr/>
        </p:nvGraphicFramePr>
        <p:xfrm>
          <a:off x="1571604" y="3500438"/>
          <a:ext cx="1741487" cy="768350"/>
        </p:xfrm>
        <a:graphic>
          <a:graphicData uri="http://schemas.openxmlformats.org/presentationml/2006/ole">
            <mc:AlternateContent xmlns:mc="http://schemas.openxmlformats.org/markup-compatibility/2006">
              <mc:Choice xmlns:v="urn:schemas-microsoft-com:vml" Requires="v">
                <p:oleObj spid="_x0000_s223261" name="Équation" r:id="rId10" imgW="1079280" imgH="431640" progId="Equation.3">
                  <p:embed/>
                </p:oleObj>
              </mc:Choice>
              <mc:Fallback>
                <p:oleObj name="Équation" r:id="rId10" imgW="1079280" imgH="4316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1604" y="3500438"/>
                        <a:ext cx="1741487"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79388" y="5805488"/>
            <a:ext cx="8964612" cy="1052512"/>
          </a:xfrm>
          <a:prstGeom prst="rect">
            <a:avLst/>
          </a:prstGeom>
          <a:solidFill>
            <a:srgbClr val="FFFFCC"/>
          </a:solidFill>
          <a:ln w="9525">
            <a:solidFill>
              <a:schemeClr val="tx1"/>
            </a:solidFill>
            <a:miter lim="800000"/>
            <a:headEnd/>
            <a:tailEnd/>
          </a:ln>
          <a:effectLst/>
        </p:spPr>
        <p:txBody>
          <a:bodyPr wrap="none" anchor="ctr"/>
          <a:lstStyle/>
          <a:p>
            <a:endParaRPr lang="fr-FR"/>
          </a:p>
        </p:txBody>
      </p:sp>
      <p:sp>
        <p:nvSpPr>
          <p:cNvPr id="77828" name="Text Box 4"/>
          <p:cNvSpPr txBox="1">
            <a:spLocks noChangeArrowheads="1"/>
          </p:cNvSpPr>
          <p:nvPr/>
        </p:nvSpPr>
        <p:spPr bwMode="auto">
          <a:xfrm>
            <a:off x="285720" y="712788"/>
            <a:ext cx="8501122" cy="984885"/>
          </a:xfrm>
          <a:prstGeom prst="rect">
            <a:avLst/>
          </a:prstGeom>
          <a:noFill/>
          <a:ln w="9525">
            <a:noFill/>
            <a:miter lim="800000"/>
            <a:headEnd/>
            <a:tailEnd/>
          </a:ln>
          <a:effectLst/>
        </p:spPr>
        <p:txBody>
          <a:bodyPr wrap="square">
            <a:spAutoFit/>
          </a:bodyPr>
          <a:lstStyle/>
          <a:p>
            <a:endParaRPr lang="fr-FR" dirty="0"/>
          </a:p>
          <a:p>
            <a:r>
              <a:rPr lang="fr-FR" dirty="0"/>
              <a:t>	</a:t>
            </a:r>
            <a:r>
              <a:rPr lang="fr-FR" sz="2000" dirty="0">
                <a:solidFill>
                  <a:schemeClr val="tx2">
                    <a:lumMod val="75000"/>
                  </a:schemeClr>
                </a:solidFill>
                <a:latin typeface="Times New Roman" pitchFamily="18" charset="0"/>
                <a:cs typeface="Times New Roman" pitchFamily="18" charset="0"/>
              </a:rPr>
              <a:t>Il existe des grandeurs physiques simples d’un système </a:t>
            </a:r>
            <a:r>
              <a:rPr lang="fr-FR" sz="2000" dirty="0" smtClean="0">
                <a:solidFill>
                  <a:schemeClr val="tx2">
                    <a:lumMod val="75000"/>
                  </a:schemeClr>
                </a:solidFill>
                <a:latin typeface="Times New Roman" pitchFamily="18" charset="0"/>
                <a:cs typeface="Times New Roman" pitchFamily="18" charset="0"/>
              </a:rPr>
              <a:t>physique.  Parmi </a:t>
            </a:r>
            <a:r>
              <a:rPr lang="fr-FR" sz="2000" dirty="0">
                <a:solidFill>
                  <a:schemeClr val="tx2">
                    <a:lumMod val="75000"/>
                  </a:schemeClr>
                </a:solidFill>
                <a:latin typeface="Times New Roman" pitchFamily="18" charset="0"/>
                <a:cs typeface="Times New Roman" pitchFamily="18" charset="0"/>
              </a:rPr>
              <a:t>elles, on peut citer </a:t>
            </a:r>
            <a:r>
              <a:rPr lang="fr-FR" sz="2000" b="1" dirty="0">
                <a:solidFill>
                  <a:schemeClr val="tx2">
                    <a:lumMod val="75000"/>
                  </a:schemeClr>
                </a:solidFill>
                <a:latin typeface="Times New Roman" pitchFamily="18" charset="0"/>
                <a:cs typeface="Times New Roman" pitchFamily="18" charset="0"/>
              </a:rPr>
              <a:t>la position d’une particule et son impulsion</a:t>
            </a:r>
            <a:r>
              <a:rPr lang="fr-FR" sz="2000" dirty="0">
                <a:solidFill>
                  <a:schemeClr val="tx2">
                    <a:lumMod val="75000"/>
                  </a:schemeClr>
                </a:solidFill>
                <a:latin typeface="Times New Roman" pitchFamily="18" charset="0"/>
                <a:cs typeface="Times New Roman" pitchFamily="18" charset="0"/>
              </a:rPr>
              <a:t>.</a:t>
            </a:r>
          </a:p>
        </p:txBody>
      </p:sp>
      <p:graphicFrame>
        <p:nvGraphicFramePr>
          <p:cNvPr id="77829" name="Object 5"/>
          <p:cNvGraphicFramePr>
            <a:graphicFrameLocks noChangeAspect="1"/>
          </p:cNvGraphicFramePr>
          <p:nvPr/>
        </p:nvGraphicFramePr>
        <p:xfrm>
          <a:off x="2238375" y="2060575"/>
          <a:ext cx="3802063" cy="1223963"/>
        </p:xfrm>
        <a:graphic>
          <a:graphicData uri="http://schemas.openxmlformats.org/presentationml/2006/ole">
            <mc:AlternateContent xmlns:mc="http://schemas.openxmlformats.org/markup-compatibility/2006">
              <mc:Choice xmlns:v="urn:schemas-microsoft-com:vml" Requires="v">
                <p:oleObj spid="_x0000_s224270" name="Équation" r:id="rId3" imgW="1892160" imgH="711000" progId="Equation.3">
                  <p:embed/>
                </p:oleObj>
              </mc:Choice>
              <mc:Fallback>
                <p:oleObj name="Équation" r:id="rId3" imgW="1892160" imgH="711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2060575"/>
                        <a:ext cx="3802063" cy="122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0" name="Text Box 6"/>
          <p:cNvSpPr txBox="1">
            <a:spLocks noChangeArrowheads="1"/>
          </p:cNvSpPr>
          <p:nvPr/>
        </p:nvSpPr>
        <p:spPr bwMode="auto">
          <a:xfrm>
            <a:off x="285720" y="3376613"/>
            <a:ext cx="8572560" cy="707886"/>
          </a:xfrm>
          <a:prstGeom prst="rect">
            <a:avLst/>
          </a:prstGeom>
          <a:noFill/>
          <a:ln w="9525">
            <a:noFill/>
            <a:miter lim="800000"/>
            <a:headEnd/>
            <a:tailEnd/>
          </a:ln>
          <a:effectLst/>
        </p:spPr>
        <p:txBody>
          <a:bodyPr wrap="square">
            <a:spAutoFit/>
          </a:bodyPr>
          <a:lstStyle/>
          <a:p>
            <a:pPr algn="just"/>
            <a:r>
              <a:rPr lang="fr-FR" sz="2000" dirty="0" smtClean="0">
                <a:solidFill>
                  <a:schemeClr val="tx2">
                    <a:lumMod val="75000"/>
                  </a:schemeClr>
                </a:solidFill>
                <a:latin typeface="Times New Roman" pitchFamily="18" charset="0"/>
                <a:cs typeface="Times New Roman" pitchFamily="18" charset="0"/>
              </a:rPr>
              <a:t>	A </a:t>
            </a:r>
            <a:r>
              <a:rPr lang="fr-FR" sz="2000" dirty="0">
                <a:solidFill>
                  <a:schemeClr val="tx2">
                    <a:lumMod val="75000"/>
                  </a:schemeClr>
                </a:solidFill>
                <a:latin typeface="Times New Roman" pitchFamily="18" charset="0"/>
                <a:cs typeface="Times New Roman" pitchFamily="18" charset="0"/>
              </a:rPr>
              <a:t>l’évidence des observables vectorielles doivent être associées à ces </a:t>
            </a:r>
            <a:r>
              <a:rPr lang="fr-FR" sz="2000" dirty="0" smtClean="0">
                <a:solidFill>
                  <a:schemeClr val="tx2">
                    <a:lumMod val="75000"/>
                  </a:schemeClr>
                </a:solidFill>
                <a:latin typeface="Times New Roman" pitchFamily="18" charset="0"/>
                <a:cs typeface="Times New Roman" pitchFamily="18" charset="0"/>
              </a:rPr>
              <a:t>deux grandeurs </a:t>
            </a:r>
            <a:r>
              <a:rPr lang="fr-FR" sz="2000" dirty="0">
                <a:solidFill>
                  <a:schemeClr val="tx2">
                    <a:lumMod val="75000"/>
                  </a:schemeClr>
                </a:solidFill>
                <a:latin typeface="Times New Roman" pitchFamily="18" charset="0"/>
                <a:cs typeface="Times New Roman" pitchFamily="18" charset="0"/>
              </a:rPr>
              <a:t>physiques mesurables.</a:t>
            </a:r>
          </a:p>
        </p:txBody>
      </p:sp>
      <p:graphicFrame>
        <p:nvGraphicFramePr>
          <p:cNvPr id="77831" name="Object 7"/>
          <p:cNvGraphicFramePr>
            <a:graphicFrameLocks noChangeAspect="1"/>
          </p:cNvGraphicFramePr>
          <p:nvPr/>
        </p:nvGraphicFramePr>
        <p:xfrm>
          <a:off x="2428875" y="4321175"/>
          <a:ext cx="3854450" cy="1312863"/>
        </p:xfrm>
        <a:graphic>
          <a:graphicData uri="http://schemas.openxmlformats.org/presentationml/2006/ole">
            <mc:AlternateContent xmlns:mc="http://schemas.openxmlformats.org/markup-compatibility/2006">
              <mc:Choice xmlns:v="urn:schemas-microsoft-com:vml" Requires="v">
                <p:oleObj spid="_x0000_s224271" name="Équation" r:id="rId5" imgW="1917360" imgH="761760" progId="Equation.3">
                  <p:embed/>
                </p:oleObj>
              </mc:Choice>
              <mc:Fallback>
                <p:oleObj name="Équation" r:id="rId5" imgW="1917360" imgH="7617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75" y="4321175"/>
                        <a:ext cx="3854450" cy="1312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2" name="Text Box 8"/>
          <p:cNvSpPr txBox="1">
            <a:spLocks noChangeArrowheads="1"/>
          </p:cNvSpPr>
          <p:nvPr/>
        </p:nvSpPr>
        <p:spPr bwMode="auto">
          <a:xfrm>
            <a:off x="184150" y="5949950"/>
            <a:ext cx="8853706" cy="707886"/>
          </a:xfrm>
          <a:prstGeom prst="rect">
            <a:avLst/>
          </a:prstGeom>
          <a:noFill/>
          <a:ln w="9525">
            <a:noFill/>
            <a:miter lim="800000"/>
            <a:headEnd/>
            <a:tailEnd/>
          </a:ln>
          <a:effectLst/>
        </p:spPr>
        <p:txBody>
          <a:bodyPr wrap="none">
            <a:spAutoFit/>
          </a:bodyPr>
          <a:lstStyle/>
          <a:p>
            <a:r>
              <a:rPr lang="fr-FR" sz="2000" dirty="0" smtClean="0">
                <a:solidFill>
                  <a:schemeClr val="tx2">
                    <a:lumMod val="75000"/>
                  </a:schemeClr>
                </a:solidFill>
                <a:latin typeface="Times New Roman" pitchFamily="18" charset="0"/>
                <a:cs typeface="Times New Roman" pitchFamily="18" charset="0"/>
              </a:rPr>
              <a:t>	Les </a:t>
            </a:r>
            <a:r>
              <a:rPr lang="fr-FR" sz="2000" dirty="0">
                <a:solidFill>
                  <a:schemeClr val="tx2">
                    <a:lumMod val="75000"/>
                  </a:schemeClr>
                </a:solidFill>
                <a:latin typeface="Times New Roman" pitchFamily="18" charset="0"/>
                <a:cs typeface="Times New Roman" pitchFamily="18" charset="0"/>
              </a:rPr>
              <a:t>vecteurs propres de ces deux observables doivent donc pouvoir fournir </a:t>
            </a:r>
            <a:endParaRPr lang="fr-FR" sz="2000" dirty="0" smtClean="0">
              <a:solidFill>
                <a:schemeClr val="tx2">
                  <a:lumMod val="75000"/>
                </a:schemeClr>
              </a:solidFill>
              <a:latin typeface="Times New Roman" pitchFamily="18" charset="0"/>
              <a:cs typeface="Times New Roman" pitchFamily="18" charset="0"/>
            </a:endParaRPr>
          </a:p>
          <a:p>
            <a:r>
              <a:rPr lang="fr-FR" sz="2000" dirty="0" smtClean="0">
                <a:solidFill>
                  <a:schemeClr val="tx2">
                    <a:lumMod val="75000"/>
                  </a:schemeClr>
                </a:solidFill>
                <a:latin typeface="Times New Roman" pitchFamily="18" charset="0"/>
                <a:cs typeface="Times New Roman" pitchFamily="18" charset="0"/>
              </a:rPr>
              <a:t>des bases de </a:t>
            </a:r>
            <a:r>
              <a:rPr lang="fr-FR" sz="2000" dirty="0">
                <a:solidFill>
                  <a:schemeClr val="tx2">
                    <a:lumMod val="75000"/>
                  </a:schemeClr>
                </a:solidFill>
                <a:latin typeface="Times New Roman" pitchFamily="18" charset="0"/>
                <a:cs typeface="Times New Roman" pitchFamily="18" charset="0"/>
              </a:rPr>
              <a:t>l’espace des états E. </a:t>
            </a:r>
          </a:p>
        </p:txBody>
      </p:sp>
      <p:sp>
        <p:nvSpPr>
          <p:cNvPr id="9" name="Text Box 2"/>
          <p:cNvSpPr txBox="1">
            <a:spLocks noChangeArrowheads="1"/>
          </p:cNvSpPr>
          <p:nvPr/>
        </p:nvSpPr>
        <p:spPr bwMode="auto">
          <a:xfrm>
            <a:off x="2313044" y="142852"/>
            <a:ext cx="4046301" cy="613694"/>
          </a:xfrm>
          <a:prstGeom prst="rect">
            <a:avLst/>
          </a:prstGeom>
          <a:noFill/>
          <a:ln w="9525">
            <a:noFill/>
            <a:miter lim="800000"/>
            <a:headEnd/>
            <a:tailEnd/>
          </a:ln>
          <a:effectLst/>
        </p:spPr>
        <p:txBody>
          <a:bodyPr wrap="none">
            <a:spAutoFit/>
          </a:bodyPr>
          <a:lstStyle/>
          <a:p>
            <a:r>
              <a:rPr lang="fr-FR" altLang="zh-CN" sz="3388" b="1" i="1" dirty="0" smtClean="0">
                <a:solidFill>
                  <a:srgbClr val="B28700"/>
                </a:solidFill>
                <a:latin typeface="Times New Roman" pitchFamily="18" charset="0"/>
                <a:cs typeface="Times New Roman" pitchFamily="18" charset="0"/>
              </a:rPr>
              <a:t>Les opérateurs Q et P</a:t>
            </a:r>
            <a:endParaRPr lang="fr-FR" altLang="zh-CN" sz="3388" b="1" i="1" dirty="0">
              <a:solidFill>
                <a:srgbClr val="B28700"/>
              </a:solidFill>
              <a:latin typeface="Times New Roman" pitchFamily="18" charset="0"/>
              <a:cs typeface="Times New Roman" pitchFamily="18" charset="0"/>
            </a:endParaRPr>
          </a:p>
        </p:txBody>
      </p:sp>
      <p:sp>
        <p:nvSpPr>
          <p:cNvPr id="2242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24260"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000232" y="2428868"/>
            <a:ext cx="157153" cy="357166"/>
          </a:xfrm>
          <a:prstGeom prst="rect">
            <a:avLst/>
          </a:prstGeom>
          <a:noFill/>
        </p:spPr>
      </p:pic>
      <p:sp>
        <p:nvSpPr>
          <p:cNvPr id="22426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24262" name="Picture 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071670" y="4714884"/>
            <a:ext cx="192143" cy="428628"/>
          </a:xfrm>
          <a:prstGeom prst="rect">
            <a:avLst/>
          </a:prstGeom>
          <a:noFill/>
        </p:spPr>
      </p:pic>
      <p:sp>
        <p:nvSpPr>
          <p:cNvPr id="16" name="Rectangle 15"/>
          <p:cNvSpPr/>
          <p:nvPr/>
        </p:nvSpPr>
        <p:spPr>
          <a:xfrm>
            <a:off x="2063752" y="4559866"/>
            <a:ext cx="293670" cy="369332"/>
          </a:xfrm>
          <a:prstGeom prst="rect">
            <a:avLst/>
          </a:prstGeom>
        </p:spPr>
        <p:txBody>
          <a:bodyPr wrap="none">
            <a:spAutoFit/>
          </a:bodyPr>
          <a:lstStyle/>
          <a:p>
            <a:r>
              <a:rPr lang="fr-FR" dirty="0" smtClean="0">
                <a:solidFill>
                  <a:schemeClr val="tx2">
                    <a:lumMod val="75000"/>
                  </a:schemeClr>
                </a:solidFill>
                <a:latin typeface="Times New Roman" pitchFamily="18" charset="0"/>
                <a:cs typeface="Times New Roman" pitchFamily="18" charset="0"/>
              </a:rPr>
              <a:t>^</a:t>
            </a:r>
            <a:endParaRPr lang="fr-FR" dirty="0"/>
          </a:p>
        </p:txBody>
      </p:sp>
      <p:sp>
        <p:nvSpPr>
          <p:cNvPr id="14" name="Rectangle 13"/>
          <p:cNvSpPr/>
          <p:nvPr/>
        </p:nvSpPr>
        <p:spPr>
          <a:xfrm>
            <a:off x="5143504" y="0"/>
            <a:ext cx="393056" cy="523220"/>
          </a:xfrm>
          <a:prstGeom prst="rect">
            <a:avLst/>
          </a:prstGeom>
        </p:spPr>
        <p:txBody>
          <a:bodyPr wrap="none">
            <a:spAutoFit/>
          </a:bodyPr>
          <a:lstStyle/>
          <a:p>
            <a:r>
              <a:rPr lang="en-US" altLang="zh-CN" sz="2800" b="1" dirty="0" smtClean="0">
                <a:solidFill>
                  <a:srgbClr val="B28700"/>
                </a:solidFill>
                <a:latin typeface="Times New Roman" pitchFamily="18" charset="0"/>
                <a:cs typeface="Times New Roman" pitchFamily="18" charset="0"/>
              </a:rPr>
              <a:t>^</a:t>
            </a:r>
            <a:endParaRPr lang="fr-FR" sz="2800" dirty="0"/>
          </a:p>
        </p:txBody>
      </p:sp>
      <p:sp>
        <p:nvSpPr>
          <p:cNvPr id="15" name="Rectangle 14"/>
          <p:cNvSpPr/>
          <p:nvPr/>
        </p:nvSpPr>
        <p:spPr>
          <a:xfrm>
            <a:off x="6000760" y="0"/>
            <a:ext cx="393056" cy="523220"/>
          </a:xfrm>
          <a:prstGeom prst="rect">
            <a:avLst/>
          </a:prstGeom>
        </p:spPr>
        <p:txBody>
          <a:bodyPr wrap="none">
            <a:spAutoFit/>
          </a:bodyPr>
          <a:lstStyle/>
          <a:p>
            <a:r>
              <a:rPr lang="en-US" altLang="zh-CN" sz="2800" b="1" dirty="0" smtClean="0">
                <a:solidFill>
                  <a:srgbClr val="B28700"/>
                </a:solidFill>
                <a:latin typeface="Times New Roman" pitchFamily="18" charset="0"/>
                <a:cs typeface="Times New Roman" pitchFamily="18" charset="0"/>
              </a:rPr>
              <a:t>^</a:t>
            </a:r>
            <a:endParaRPr lang="fr-F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1425575" y="836613"/>
          <a:ext cx="4132263" cy="1501775"/>
        </p:xfrm>
        <a:graphic>
          <a:graphicData uri="http://schemas.openxmlformats.org/presentationml/2006/ole">
            <mc:AlternateContent xmlns:mc="http://schemas.openxmlformats.org/markup-compatibility/2006">
              <mc:Choice xmlns:v="urn:schemas-microsoft-com:vml" Requires="v">
                <p:oleObj spid="_x0000_s225312" name="Equation" r:id="rId3" imgW="2145960" imgH="825480" progId="Equation.3">
                  <p:embed/>
                </p:oleObj>
              </mc:Choice>
              <mc:Fallback>
                <p:oleObj name="Equation" r:id="rId3" imgW="2145960" imgH="825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836613"/>
                        <a:ext cx="4132263" cy="150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1" name="Text Box 3"/>
          <p:cNvSpPr txBox="1">
            <a:spLocks noChangeArrowheads="1"/>
          </p:cNvSpPr>
          <p:nvPr/>
        </p:nvSpPr>
        <p:spPr bwMode="auto">
          <a:xfrm>
            <a:off x="879475" y="280988"/>
            <a:ext cx="2803973" cy="400110"/>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latin typeface="Times New Roman" pitchFamily="18" charset="0"/>
                <a:cs typeface="Times New Roman" pitchFamily="18" charset="0"/>
              </a:rPr>
              <a:t>Nous devons donc avoir :</a:t>
            </a:r>
          </a:p>
        </p:txBody>
      </p:sp>
      <p:sp>
        <p:nvSpPr>
          <p:cNvPr id="78852" name="Text Box 4"/>
          <p:cNvSpPr txBox="1">
            <a:spLocks noChangeArrowheads="1"/>
          </p:cNvSpPr>
          <p:nvPr/>
        </p:nvSpPr>
        <p:spPr bwMode="auto">
          <a:xfrm>
            <a:off x="879475" y="2800350"/>
            <a:ext cx="5718232" cy="400110"/>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latin typeface="Times New Roman" pitchFamily="18" charset="0"/>
                <a:cs typeface="Times New Roman" pitchFamily="18" charset="0"/>
              </a:rPr>
              <a:t>Le problème est que nous ne connaissons pas les kets </a:t>
            </a:r>
          </a:p>
        </p:txBody>
      </p:sp>
      <p:graphicFrame>
        <p:nvGraphicFramePr>
          <p:cNvPr id="78853" name="Object 5"/>
          <p:cNvGraphicFramePr>
            <a:graphicFrameLocks noChangeAspect="1"/>
          </p:cNvGraphicFramePr>
          <p:nvPr/>
        </p:nvGraphicFramePr>
        <p:xfrm>
          <a:off x="6588125" y="2781300"/>
          <a:ext cx="1152525" cy="341313"/>
        </p:xfrm>
        <a:graphic>
          <a:graphicData uri="http://schemas.openxmlformats.org/presentationml/2006/ole">
            <mc:AlternateContent xmlns:mc="http://schemas.openxmlformats.org/markup-compatibility/2006">
              <mc:Choice xmlns:v="urn:schemas-microsoft-com:vml" Requires="v">
                <p:oleObj spid="_x0000_s225313" name="Equation" r:id="rId5" imgW="698400" imgH="253800" progId="Equation.3">
                  <p:embed/>
                </p:oleObj>
              </mc:Choice>
              <mc:Fallback>
                <p:oleObj name="Equation" r:id="rId5" imgW="69840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2781300"/>
                        <a:ext cx="1152525"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4" name="Text Box 6"/>
          <p:cNvSpPr txBox="1">
            <a:spLocks noChangeArrowheads="1"/>
          </p:cNvSpPr>
          <p:nvPr/>
        </p:nvSpPr>
        <p:spPr bwMode="auto">
          <a:xfrm>
            <a:off x="1165227" y="3179763"/>
            <a:ext cx="7764491" cy="400110"/>
          </a:xfrm>
          <a:prstGeom prst="rect">
            <a:avLst/>
          </a:prstGeom>
          <a:noFill/>
          <a:ln w="9525">
            <a:noFill/>
            <a:miter lim="800000"/>
            <a:headEnd/>
            <a:tailEnd/>
          </a:ln>
          <a:effectLst/>
        </p:spPr>
        <p:txBody>
          <a:bodyPr wrap="square">
            <a:spAutoFit/>
          </a:bodyPr>
          <a:lstStyle/>
          <a:p>
            <a:r>
              <a:rPr lang="fr-FR" sz="2000" dirty="0" smtClean="0">
                <a:solidFill>
                  <a:srgbClr val="FF0000"/>
                </a:solidFill>
                <a:latin typeface="Times New Roman" pitchFamily="18" charset="0"/>
                <a:cs typeface="Times New Roman" pitchFamily="18" charset="0"/>
              </a:rPr>
              <a:t>Ces </a:t>
            </a:r>
            <a:r>
              <a:rPr lang="fr-FR" sz="2000" dirty="0">
                <a:solidFill>
                  <a:srgbClr val="FF0000"/>
                </a:solidFill>
                <a:latin typeface="Times New Roman" pitchFamily="18" charset="0"/>
                <a:cs typeface="Times New Roman" pitchFamily="18" charset="0"/>
              </a:rPr>
              <a:t>kets n’appartiennent pas à </a:t>
            </a:r>
            <a:r>
              <a:rPr lang="fr-FR" dirty="0">
                <a:solidFill>
                  <a:srgbClr val="FF0000"/>
                </a:solidFill>
                <a:latin typeface="Lucida Calligraphy" pitchFamily="66" charset="0"/>
              </a:rPr>
              <a:t>E </a:t>
            </a:r>
            <a:r>
              <a:rPr lang="fr-FR" u="sng" dirty="0">
                <a:solidFill>
                  <a:srgbClr val="FF0000"/>
                </a:solidFill>
                <a:latin typeface="Lucida Calligraphy" pitchFamily="66" charset="0"/>
              </a:rPr>
              <a:t>mais ils existent</a:t>
            </a:r>
            <a:endParaRPr lang="fr-FR" u="sng" dirty="0">
              <a:solidFill>
                <a:srgbClr val="FF0000"/>
              </a:solidFill>
            </a:endParaRPr>
          </a:p>
        </p:txBody>
      </p:sp>
      <p:sp>
        <p:nvSpPr>
          <p:cNvPr id="78855" name="Text Box 7"/>
          <p:cNvSpPr txBox="1">
            <a:spLocks noChangeArrowheads="1"/>
          </p:cNvSpPr>
          <p:nvPr/>
        </p:nvSpPr>
        <p:spPr bwMode="auto">
          <a:xfrm>
            <a:off x="808038" y="3808413"/>
            <a:ext cx="3502882" cy="400110"/>
          </a:xfrm>
          <a:prstGeom prst="rect">
            <a:avLst/>
          </a:prstGeom>
          <a:noFill/>
          <a:ln w="9525">
            <a:noFill/>
            <a:miter lim="800000"/>
            <a:headEnd/>
            <a:tailEnd/>
          </a:ln>
          <a:effectLst/>
        </p:spPr>
        <p:txBody>
          <a:bodyPr wrap="none">
            <a:spAutoFit/>
          </a:bodyPr>
          <a:lstStyle/>
          <a:p>
            <a:r>
              <a:rPr lang="fr-FR" sz="2000" b="1" u="sng" dirty="0" smtClean="0">
                <a:solidFill>
                  <a:schemeClr val="tx2">
                    <a:lumMod val="75000"/>
                  </a:schemeClr>
                </a:solidFill>
              </a:rPr>
              <a:t>Les </a:t>
            </a:r>
            <a:r>
              <a:rPr lang="fr-FR" sz="2000" b="1" u="sng" dirty="0">
                <a:solidFill>
                  <a:schemeClr val="tx2">
                    <a:lumMod val="75000"/>
                  </a:schemeClr>
                </a:solidFill>
              </a:rPr>
              <a:t>bases  </a:t>
            </a:r>
            <a:r>
              <a:rPr lang="fr-FR" sz="2000" b="1" u="sng" dirty="0" smtClean="0">
                <a:solidFill>
                  <a:schemeClr val="tx2">
                    <a:lumMod val="75000"/>
                  </a:schemeClr>
                </a:solidFill>
              </a:rPr>
              <a:t>                                    </a:t>
            </a:r>
            <a:r>
              <a:rPr lang="fr-FR" sz="2000" b="1" u="sng" dirty="0">
                <a:solidFill>
                  <a:schemeClr val="tx2">
                    <a:lumMod val="75000"/>
                  </a:schemeClr>
                </a:solidFill>
              </a:rPr>
              <a:t>. </a:t>
            </a:r>
          </a:p>
        </p:txBody>
      </p:sp>
      <p:graphicFrame>
        <p:nvGraphicFramePr>
          <p:cNvPr id="78856" name="Object 8"/>
          <p:cNvGraphicFramePr>
            <a:graphicFrameLocks noChangeAspect="1"/>
          </p:cNvGraphicFramePr>
          <p:nvPr/>
        </p:nvGraphicFramePr>
        <p:xfrm>
          <a:off x="2484438" y="3789363"/>
          <a:ext cx="1366837" cy="371475"/>
        </p:xfrm>
        <a:graphic>
          <a:graphicData uri="http://schemas.openxmlformats.org/presentationml/2006/ole">
            <mc:AlternateContent xmlns:mc="http://schemas.openxmlformats.org/markup-compatibility/2006">
              <mc:Choice xmlns:v="urn:schemas-microsoft-com:vml" Requires="v">
                <p:oleObj spid="_x0000_s225314" name="Equation" r:id="rId7" imgW="787320" imgH="253800" progId="Equation.3">
                  <p:embed/>
                </p:oleObj>
              </mc:Choice>
              <mc:Fallback>
                <p:oleObj name="Equation" r:id="rId7" imgW="787320" imgH="253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3789363"/>
                        <a:ext cx="1366837"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7" name="Text Box 9"/>
          <p:cNvSpPr txBox="1">
            <a:spLocks noChangeArrowheads="1"/>
          </p:cNvSpPr>
          <p:nvPr/>
        </p:nvSpPr>
        <p:spPr bwMode="auto">
          <a:xfrm>
            <a:off x="1239838" y="4529138"/>
            <a:ext cx="2117887" cy="400110"/>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latin typeface="Times New Roman" pitchFamily="18" charset="0"/>
                <a:cs typeface="Times New Roman" pitchFamily="18" charset="0"/>
              </a:rPr>
              <a:t>On devrait écrire : </a:t>
            </a:r>
          </a:p>
        </p:txBody>
      </p:sp>
      <p:graphicFrame>
        <p:nvGraphicFramePr>
          <p:cNvPr id="78858" name="Object 10"/>
          <p:cNvGraphicFramePr>
            <a:graphicFrameLocks noChangeAspect="1"/>
          </p:cNvGraphicFramePr>
          <p:nvPr/>
        </p:nvGraphicFramePr>
        <p:xfrm>
          <a:off x="1547813" y="5013325"/>
          <a:ext cx="1501775" cy="1628775"/>
        </p:xfrm>
        <a:graphic>
          <a:graphicData uri="http://schemas.openxmlformats.org/presentationml/2006/ole">
            <mc:AlternateContent xmlns:mc="http://schemas.openxmlformats.org/markup-compatibility/2006">
              <mc:Choice xmlns:v="urn:schemas-microsoft-com:vml" Requires="v">
                <p:oleObj spid="_x0000_s225315" name="Equation" r:id="rId9" imgW="749160" imgH="812520" progId="Equation.3">
                  <p:embed/>
                </p:oleObj>
              </mc:Choice>
              <mc:Fallback>
                <p:oleObj name="Equation" r:id="rId9" imgW="749160" imgH="81252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5013325"/>
                        <a:ext cx="1501775"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9" name="Text Box 11"/>
          <p:cNvSpPr txBox="1">
            <a:spLocks noChangeArrowheads="1"/>
          </p:cNvSpPr>
          <p:nvPr/>
        </p:nvSpPr>
        <p:spPr bwMode="auto">
          <a:xfrm>
            <a:off x="3962049" y="5537200"/>
            <a:ext cx="824265" cy="400110"/>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latin typeface="Times New Roman" pitchFamily="18" charset="0"/>
                <a:cs typeface="Times New Roman" pitchFamily="18" charset="0"/>
              </a:rPr>
              <a:t>Mais, </a:t>
            </a:r>
          </a:p>
        </p:txBody>
      </p:sp>
      <p:graphicFrame>
        <p:nvGraphicFramePr>
          <p:cNvPr id="78860" name="Object 12"/>
          <p:cNvGraphicFramePr>
            <a:graphicFrameLocks noChangeAspect="1"/>
          </p:cNvGraphicFramePr>
          <p:nvPr/>
        </p:nvGraphicFramePr>
        <p:xfrm>
          <a:off x="5219700" y="5467350"/>
          <a:ext cx="3168650" cy="479425"/>
        </p:xfrm>
        <a:graphic>
          <a:graphicData uri="http://schemas.openxmlformats.org/presentationml/2006/ole">
            <mc:AlternateContent xmlns:mc="http://schemas.openxmlformats.org/markup-compatibility/2006">
              <mc:Choice xmlns:v="urn:schemas-microsoft-com:vml" Requires="v">
                <p:oleObj spid="_x0000_s225316" name="Equation" r:id="rId11" imgW="1587240" imgH="241200" progId="Equation.3">
                  <p:embed/>
                </p:oleObj>
              </mc:Choice>
              <mc:Fallback>
                <p:oleObj name="Equation" r:id="rId11" imgW="158724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700" y="5467350"/>
                        <a:ext cx="316865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55650" y="3860800"/>
            <a:ext cx="7272338" cy="2736850"/>
          </a:xfrm>
          <a:prstGeom prst="rect">
            <a:avLst/>
          </a:prstGeom>
          <a:solidFill>
            <a:srgbClr val="FFFFCC"/>
          </a:solidFill>
          <a:ln w="9525">
            <a:solidFill>
              <a:schemeClr val="tx1"/>
            </a:solidFill>
            <a:miter lim="800000"/>
            <a:headEnd/>
            <a:tailEnd/>
          </a:ln>
          <a:effectLst/>
        </p:spPr>
        <p:txBody>
          <a:bodyPr wrap="none" anchor="ctr"/>
          <a:lstStyle/>
          <a:p>
            <a:endParaRPr lang="fr-FR"/>
          </a:p>
        </p:txBody>
      </p:sp>
      <p:sp>
        <p:nvSpPr>
          <p:cNvPr id="79875" name="Rectangle 3"/>
          <p:cNvSpPr>
            <a:spLocks noChangeArrowheads="1"/>
          </p:cNvSpPr>
          <p:nvPr/>
        </p:nvSpPr>
        <p:spPr bwMode="auto">
          <a:xfrm>
            <a:off x="611188" y="476250"/>
            <a:ext cx="7416800" cy="2736850"/>
          </a:xfrm>
          <a:prstGeom prst="rect">
            <a:avLst/>
          </a:prstGeom>
          <a:solidFill>
            <a:srgbClr val="FFFFCC"/>
          </a:solidFill>
          <a:ln w="9525">
            <a:solidFill>
              <a:schemeClr val="tx1"/>
            </a:solidFill>
            <a:miter lim="800000"/>
            <a:headEnd/>
            <a:tailEnd/>
          </a:ln>
          <a:effectLst/>
        </p:spPr>
        <p:txBody>
          <a:bodyPr wrap="none" anchor="ctr"/>
          <a:lstStyle/>
          <a:p>
            <a:endParaRPr lang="fr-FR"/>
          </a:p>
        </p:txBody>
      </p:sp>
      <p:sp>
        <p:nvSpPr>
          <p:cNvPr id="79876" name="Text Box 4"/>
          <p:cNvSpPr txBox="1">
            <a:spLocks noChangeArrowheads="1"/>
          </p:cNvSpPr>
          <p:nvPr/>
        </p:nvSpPr>
        <p:spPr bwMode="auto">
          <a:xfrm>
            <a:off x="900113" y="0"/>
            <a:ext cx="4169731" cy="400110"/>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latin typeface="Times New Roman" pitchFamily="18" charset="0"/>
                <a:cs typeface="Times New Roman" pitchFamily="18" charset="0"/>
              </a:rPr>
              <a:t>En conséquence, nous pouvons écrire :</a:t>
            </a:r>
          </a:p>
        </p:txBody>
      </p:sp>
      <p:graphicFrame>
        <p:nvGraphicFramePr>
          <p:cNvPr id="79877" name="Object 5"/>
          <p:cNvGraphicFramePr>
            <a:graphicFrameLocks noChangeAspect="1"/>
          </p:cNvGraphicFramePr>
          <p:nvPr/>
        </p:nvGraphicFramePr>
        <p:xfrm>
          <a:off x="842963" y="542925"/>
          <a:ext cx="5705475" cy="2381250"/>
        </p:xfrm>
        <a:graphic>
          <a:graphicData uri="http://schemas.openxmlformats.org/presentationml/2006/ole">
            <mc:AlternateContent xmlns:mc="http://schemas.openxmlformats.org/markup-compatibility/2006">
              <mc:Choice xmlns:v="urn:schemas-microsoft-com:vml" Requires="v">
                <p:oleObj spid="_x0000_s226330" name="Equation" r:id="rId3" imgW="2844720" imgH="1320480" progId="Equation.3">
                  <p:embed/>
                </p:oleObj>
              </mc:Choice>
              <mc:Fallback>
                <p:oleObj name="Equation" r:id="rId3" imgW="2844720" imgH="1320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3" y="542925"/>
                        <a:ext cx="5705475" cy="238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78" name="Text Box 6"/>
          <p:cNvSpPr txBox="1">
            <a:spLocks noChangeArrowheads="1"/>
          </p:cNvSpPr>
          <p:nvPr/>
        </p:nvSpPr>
        <p:spPr bwMode="auto">
          <a:xfrm>
            <a:off x="1023938" y="3213100"/>
            <a:ext cx="6474849" cy="400110"/>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latin typeface="Times New Roman" pitchFamily="18" charset="0"/>
                <a:cs typeface="Times New Roman" pitchFamily="18" charset="0"/>
              </a:rPr>
              <a:t>Nous obtenons des relations similaires pour l’impulsion </a:t>
            </a:r>
            <a:r>
              <a:rPr lang="fr-FR" sz="2000" dirty="0" smtClean="0">
                <a:solidFill>
                  <a:schemeClr val="tx2">
                    <a:lumMod val="75000"/>
                  </a:schemeClr>
                </a:solidFill>
                <a:latin typeface="Times New Roman" pitchFamily="18" charset="0"/>
                <a:cs typeface="Times New Roman" pitchFamily="18" charset="0"/>
              </a:rPr>
              <a:t>        </a:t>
            </a:r>
            <a:endParaRPr lang="fr-FR" sz="2000" dirty="0">
              <a:solidFill>
                <a:schemeClr val="tx2">
                  <a:lumMod val="75000"/>
                </a:schemeClr>
              </a:solidFill>
              <a:latin typeface="Times New Roman" pitchFamily="18" charset="0"/>
              <a:cs typeface="Times New Roman" pitchFamily="18" charset="0"/>
            </a:endParaRPr>
          </a:p>
        </p:txBody>
      </p:sp>
      <p:graphicFrame>
        <p:nvGraphicFramePr>
          <p:cNvPr id="79879"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6331"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80" name="Object 8"/>
          <p:cNvGraphicFramePr>
            <a:graphicFrameLocks noChangeAspect="1"/>
          </p:cNvGraphicFramePr>
          <p:nvPr/>
        </p:nvGraphicFramePr>
        <p:xfrm>
          <a:off x="6873893" y="3213100"/>
          <a:ext cx="269875" cy="360363"/>
        </p:xfrm>
        <a:graphic>
          <a:graphicData uri="http://schemas.openxmlformats.org/presentationml/2006/ole">
            <mc:AlternateContent xmlns:mc="http://schemas.openxmlformats.org/markup-compatibility/2006">
              <mc:Choice xmlns:v="urn:schemas-microsoft-com:vml" Requires="v">
                <p:oleObj spid="_x0000_s226332" name="Equation" r:id="rId7" imgW="152280" imgH="203040" progId="Equation.3">
                  <p:embed/>
                </p:oleObj>
              </mc:Choice>
              <mc:Fallback>
                <p:oleObj name="Equation" r:id="rId7" imgW="15228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3893" y="3213100"/>
                        <a:ext cx="269875"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81" name="Object 9"/>
          <p:cNvGraphicFramePr>
            <a:graphicFrameLocks noChangeAspect="1"/>
          </p:cNvGraphicFramePr>
          <p:nvPr/>
        </p:nvGraphicFramePr>
        <p:xfrm>
          <a:off x="996950" y="3911600"/>
          <a:ext cx="6088063" cy="2427288"/>
        </p:xfrm>
        <a:graphic>
          <a:graphicData uri="http://schemas.openxmlformats.org/presentationml/2006/ole">
            <mc:AlternateContent xmlns:mc="http://schemas.openxmlformats.org/markup-compatibility/2006">
              <mc:Choice xmlns:v="urn:schemas-microsoft-com:vml" Requires="v">
                <p:oleObj spid="_x0000_s226333" name="Equation" r:id="rId9" imgW="3035160" imgH="1346040" progId="Equation.3">
                  <p:embed/>
                </p:oleObj>
              </mc:Choice>
              <mc:Fallback>
                <p:oleObj name="Equation" r:id="rId9" imgW="3035160" imgH="1346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6950" y="3911600"/>
                        <a:ext cx="6088063" cy="242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132138" y="6021388"/>
            <a:ext cx="4824412" cy="647700"/>
          </a:xfrm>
          <a:prstGeom prst="rect">
            <a:avLst/>
          </a:prstGeom>
          <a:solidFill>
            <a:srgbClr val="FFFFCC"/>
          </a:solidFill>
          <a:ln w="9525">
            <a:solidFill>
              <a:schemeClr val="tx1"/>
            </a:solidFill>
            <a:miter lim="800000"/>
            <a:headEnd/>
            <a:tailEnd/>
          </a:ln>
          <a:effectLst/>
        </p:spPr>
        <p:txBody>
          <a:bodyPr wrap="none" anchor="ctr"/>
          <a:lstStyle/>
          <a:p>
            <a:endParaRPr lang="fr-FR"/>
          </a:p>
        </p:txBody>
      </p:sp>
      <p:graphicFrame>
        <p:nvGraphicFramePr>
          <p:cNvPr id="80899" name="Object 3"/>
          <p:cNvGraphicFramePr>
            <a:graphicFrameLocks noChangeAspect="1"/>
          </p:cNvGraphicFramePr>
          <p:nvPr/>
        </p:nvGraphicFramePr>
        <p:xfrm>
          <a:off x="5003800" y="2708275"/>
          <a:ext cx="1511300" cy="450850"/>
        </p:xfrm>
        <a:graphic>
          <a:graphicData uri="http://schemas.openxmlformats.org/presentationml/2006/ole">
            <mc:AlternateContent xmlns:mc="http://schemas.openxmlformats.org/markup-compatibility/2006">
              <mc:Choice xmlns:v="urn:schemas-microsoft-com:vml" Requires="v">
                <p:oleObj spid="_x0000_s227366" name="Equation" r:id="rId3" imgW="850680" imgH="253800" progId="Equation.3">
                  <p:embed/>
                </p:oleObj>
              </mc:Choice>
              <mc:Fallback>
                <p:oleObj name="Equation" r:id="rId3" imgW="85068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708275"/>
                        <a:ext cx="151130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0" name="Rectangle 4"/>
          <p:cNvSpPr>
            <a:spLocks noChangeArrowheads="1"/>
          </p:cNvSpPr>
          <p:nvPr/>
        </p:nvSpPr>
        <p:spPr bwMode="auto">
          <a:xfrm>
            <a:off x="3203575" y="1052513"/>
            <a:ext cx="2447925" cy="1223962"/>
          </a:xfrm>
          <a:prstGeom prst="rect">
            <a:avLst/>
          </a:prstGeom>
          <a:solidFill>
            <a:srgbClr val="FFFFCC"/>
          </a:solidFill>
          <a:ln w="9525">
            <a:solidFill>
              <a:schemeClr val="tx1"/>
            </a:solidFill>
            <a:miter lim="800000"/>
            <a:headEnd/>
            <a:tailEnd/>
          </a:ln>
          <a:effectLst/>
        </p:spPr>
        <p:txBody>
          <a:bodyPr wrap="none" anchor="ctr"/>
          <a:lstStyle/>
          <a:p>
            <a:endParaRPr lang="fr-FR"/>
          </a:p>
        </p:txBody>
      </p:sp>
      <p:sp>
        <p:nvSpPr>
          <p:cNvPr id="80901" name="Text Box 5"/>
          <p:cNvSpPr txBox="1">
            <a:spLocks noChangeArrowheads="1"/>
          </p:cNvSpPr>
          <p:nvPr/>
        </p:nvSpPr>
        <p:spPr bwMode="auto">
          <a:xfrm>
            <a:off x="1023938" y="423863"/>
            <a:ext cx="7460697" cy="400110"/>
          </a:xfrm>
          <a:prstGeom prst="rect">
            <a:avLst/>
          </a:prstGeom>
          <a:noFill/>
          <a:ln w="9525">
            <a:noFill/>
            <a:miter lim="800000"/>
            <a:headEnd/>
            <a:tailEnd/>
          </a:ln>
          <a:effectLst/>
        </p:spPr>
        <p:txBody>
          <a:bodyPr wrap="none">
            <a:spAutoFit/>
          </a:bodyPr>
          <a:lstStyle/>
          <a:p>
            <a:r>
              <a:rPr lang="fr-FR" sz="2000" dirty="0" smtClean="0">
                <a:solidFill>
                  <a:schemeClr val="tx2">
                    <a:lumMod val="75000"/>
                  </a:schemeClr>
                </a:solidFill>
                <a:latin typeface="Times New Roman" pitchFamily="18" charset="0"/>
                <a:cs typeface="Times New Roman" pitchFamily="18" charset="0"/>
              </a:rPr>
              <a:t> Les </a:t>
            </a:r>
            <a:r>
              <a:rPr lang="fr-FR" sz="2000" dirty="0">
                <a:solidFill>
                  <a:schemeClr val="tx2">
                    <a:lumMod val="75000"/>
                  </a:schemeClr>
                </a:solidFill>
                <a:latin typeface="Times New Roman" pitchFamily="18" charset="0"/>
                <a:cs typeface="Times New Roman" pitchFamily="18" charset="0"/>
              </a:rPr>
              <a:t>kets                         doivent former des bases de l’espace des états. </a:t>
            </a:r>
          </a:p>
        </p:txBody>
      </p:sp>
      <p:graphicFrame>
        <p:nvGraphicFramePr>
          <p:cNvPr id="80902" name="Object 6"/>
          <p:cNvGraphicFramePr>
            <a:graphicFrameLocks noChangeAspect="1"/>
          </p:cNvGraphicFramePr>
          <p:nvPr/>
        </p:nvGraphicFramePr>
        <p:xfrm>
          <a:off x="2051050" y="404813"/>
          <a:ext cx="1511300" cy="450850"/>
        </p:xfrm>
        <a:graphic>
          <a:graphicData uri="http://schemas.openxmlformats.org/presentationml/2006/ole">
            <mc:AlternateContent xmlns:mc="http://schemas.openxmlformats.org/markup-compatibility/2006">
              <mc:Choice xmlns:v="urn:schemas-microsoft-com:vml" Requires="v">
                <p:oleObj spid="_x0000_s227367" name="Equation" r:id="rId5" imgW="850680" imgH="253800" progId="Equation.3">
                  <p:embed/>
                </p:oleObj>
              </mc:Choice>
              <mc:Fallback>
                <p:oleObj name="Equation" r:id="rId5" imgW="850680" imgH="253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04813"/>
                        <a:ext cx="151130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3" name="Object 7"/>
          <p:cNvGraphicFramePr>
            <a:graphicFrameLocks noChangeAspect="1"/>
          </p:cNvGraphicFramePr>
          <p:nvPr/>
        </p:nvGraphicFramePr>
        <p:xfrm>
          <a:off x="2555875" y="1125538"/>
          <a:ext cx="2808288" cy="1008062"/>
        </p:xfrm>
        <a:graphic>
          <a:graphicData uri="http://schemas.openxmlformats.org/presentationml/2006/ole">
            <mc:AlternateContent xmlns:mc="http://schemas.openxmlformats.org/markup-compatibility/2006">
              <mc:Choice xmlns:v="urn:schemas-microsoft-com:vml" Requires="v">
                <p:oleObj spid="_x0000_s227368" name="Equation" r:id="rId6" imgW="1384200" imgH="583920" progId="Equation.3">
                  <p:embed/>
                </p:oleObj>
              </mc:Choice>
              <mc:Fallback>
                <p:oleObj name="Equation" r:id="rId6" imgW="1384200" imgH="58392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1125538"/>
                        <a:ext cx="2808288"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4" name="Text Box 8"/>
          <p:cNvSpPr txBox="1">
            <a:spLocks noChangeArrowheads="1"/>
          </p:cNvSpPr>
          <p:nvPr/>
        </p:nvSpPr>
        <p:spPr bwMode="auto">
          <a:xfrm>
            <a:off x="1254333" y="2800350"/>
            <a:ext cx="5317931" cy="400110"/>
          </a:xfrm>
          <a:prstGeom prst="rect">
            <a:avLst/>
          </a:prstGeom>
          <a:noFill/>
          <a:ln w="9525">
            <a:noFill/>
            <a:miter lim="800000"/>
            <a:headEnd/>
            <a:tailEnd/>
          </a:ln>
          <a:effectLst/>
        </p:spPr>
        <p:txBody>
          <a:bodyPr wrap="none">
            <a:spAutoFit/>
          </a:bodyPr>
          <a:lstStyle/>
          <a:p>
            <a:r>
              <a:rPr lang="fr-FR" dirty="0" smtClean="0"/>
              <a:t> </a:t>
            </a:r>
            <a:r>
              <a:rPr lang="fr-FR" sz="2000" b="1" u="sng" dirty="0">
                <a:solidFill>
                  <a:schemeClr val="tx2">
                    <a:lumMod val="75000"/>
                  </a:schemeClr>
                </a:solidFill>
              </a:rPr>
              <a:t>La signification physique des kets                           </a:t>
            </a:r>
          </a:p>
        </p:txBody>
      </p:sp>
      <p:sp>
        <p:nvSpPr>
          <p:cNvPr id="80905" name="Text Box 9"/>
          <p:cNvSpPr txBox="1">
            <a:spLocks noChangeArrowheads="1"/>
          </p:cNvSpPr>
          <p:nvPr/>
        </p:nvSpPr>
        <p:spPr bwMode="auto">
          <a:xfrm>
            <a:off x="1455738" y="3521075"/>
            <a:ext cx="1664238" cy="400110"/>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latin typeface="Times New Roman" pitchFamily="18" charset="0"/>
                <a:cs typeface="Times New Roman" pitchFamily="18" charset="0"/>
              </a:rPr>
              <a:t>Ecrivons que :</a:t>
            </a:r>
          </a:p>
        </p:txBody>
      </p:sp>
      <p:graphicFrame>
        <p:nvGraphicFramePr>
          <p:cNvPr id="80906" name="Object 10"/>
          <p:cNvGraphicFramePr>
            <a:graphicFrameLocks noChangeAspect="1"/>
          </p:cNvGraphicFramePr>
          <p:nvPr/>
        </p:nvGraphicFramePr>
        <p:xfrm>
          <a:off x="1547813" y="4149725"/>
          <a:ext cx="3960812" cy="1943100"/>
        </p:xfrm>
        <a:graphic>
          <a:graphicData uri="http://schemas.openxmlformats.org/presentationml/2006/ole">
            <mc:AlternateContent xmlns:mc="http://schemas.openxmlformats.org/markup-compatibility/2006">
              <mc:Choice xmlns:v="urn:schemas-microsoft-com:vml" Requires="v">
                <p:oleObj spid="_x0000_s227369" name="Equation" r:id="rId8" imgW="2171520" imgH="1091880" progId="Equation.3">
                  <p:embed/>
                </p:oleObj>
              </mc:Choice>
              <mc:Fallback>
                <p:oleObj name="Equation" r:id="rId8" imgW="2171520" imgH="10918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4149725"/>
                        <a:ext cx="3960812"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7" name="Text Box 11"/>
          <p:cNvSpPr txBox="1">
            <a:spLocks noChangeArrowheads="1"/>
          </p:cNvSpPr>
          <p:nvPr/>
        </p:nvSpPr>
        <p:spPr bwMode="auto">
          <a:xfrm>
            <a:off x="1600200" y="6113463"/>
            <a:ext cx="1167307" cy="400110"/>
          </a:xfrm>
          <a:prstGeom prst="rect">
            <a:avLst/>
          </a:prstGeom>
          <a:noFill/>
          <a:ln w="9525">
            <a:noFill/>
            <a:miter lim="800000"/>
            <a:headEnd/>
            <a:tailEnd/>
          </a:ln>
          <a:effectLst/>
        </p:spPr>
        <p:txBody>
          <a:bodyPr wrap="none">
            <a:spAutoFit/>
          </a:bodyPr>
          <a:lstStyle/>
          <a:p>
            <a:r>
              <a:rPr lang="fr-FR" sz="2000" dirty="0">
                <a:solidFill>
                  <a:schemeClr val="tx2">
                    <a:lumMod val="75000"/>
                  </a:schemeClr>
                </a:solidFill>
                <a:latin typeface="Times New Roman" pitchFamily="18" charset="0"/>
                <a:cs typeface="Times New Roman" pitchFamily="18" charset="0"/>
              </a:rPr>
              <a:t>On pose :</a:t>
            </a:r>
          </a:p>
        </p:txBody>
      </p:sp>
      <p:graphicFrame>
        <p:nvGraphicFramePr>
          <p:cNvPr id="80908"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7370" name="Equation" r:id="rId10" imgW="114120" imgH="215640" progId="Equation.3">
                  <p:embed/>
                </p:oleObj>
              </mc:Choice>
              <mc:Fallback>
                <p:oleObj name="Equation" r:id="rId10" imgW="114120" imgH="21564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9" name="Object 13"/>
          <p:cNvGraphicFramePr>
            <a:graphicFrameLocks noChangeAspect="1"/>
          </p:cNvGraphicFramePr>
          <p:nvPr/>
        </p:nvGraphicFramePr>
        <p:xfrm>
          <a:off x="3419475" y="6092825"/>
          <a:ext cx="4176713" cy="503238"/>
        </p:xfrm>
        <a:graphic>
          <a:graphicData uri="http://schemas.openxmlformats.org/presentationml/2006/ole">
            <mc:AlternateContent xmlns:mc="http://schemas.openxmlformats.org/markup-compatibility/2006">
              <mc:Choice xmlns:v="urn:schemas-microsoft-com:vml" Requires="v">
                <p:oleObj spid="_x0000_s227371" name="Equation" r:id="rId12" imgW="2108160" imgH="253800" progId="Equation.3">
                  <p:embed/>
                </p:oleObj>
              </mc:Choice>
              <mc:Fallback>
                <p:oleObj name="Equation" r:id="rId12" imgW="2108160" imgH="2538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9475" y="6092825"/>
                        <a:ext cx="4176713"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14414" y="142852"/>
            <a:ext cx="7075976" cy="613694"/>
          </a:xfrm>
          <a:prstGeom prst="rect">
            <a:avLst/>
          </a:prstGeom>
          <a:noFill/>
          <a:ln w="9525">
            <a:noFill/>
            <a:miter lim="800000"/>
            <a:headEnd/>
            <a:tailEnd/>
          </a:ln>
          <a:effectLst/>
        </p:spPr>
        <p:txBody>
          <a:bodyPr wrap="none">
            <a:spAutoFit/>
          </a:bodyPr>
          <a:lstStyle/>
          <a:p>
            <a:r>
              <a:rPr lang="fr-FR" altLang="zh-CN" sz="3388" b="1" i="1" dirty="0" smtClean="0">
                <a:solidFill>
                  <a:srgbClr val="B28700"/>
                </a:solidFill>
                <a:latin typeface="Times New Roman" pitchFamily="18" charset="0"/>
                <a:cs typeface="Times New Roman" pitchFamily="18" charset="0"/>
              </a:rPr>
              <a:t>Cas d’un système à un degré de liberté</a:t>
            </a:r>
            <a:endParaRPr lang="fr-FR" altLang="zh-CN" sz="3388" b="1" i="1" dirty="0">
              <a:solidFill>
                <a:srgbClr val="B287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357158" y="863726"/>
            <a:ext cx="8501122" cy="5642442"/>
          </a:xfrm>
          <a:prstGeom prst="rect">
            <a:avLst/>
          </a:prstGeom>
          <a:noFill/>
          <a:ln w="9525">
            <a:noFill/>
            <a:miter lim="800000"/>
            <a:headEnd/>
            <a:tailEnd/>
          </a:ln>
          <a:effectLst/>
        </p:spPr>
        <p:txBody>
          <a:bodyPr wrap="square">
            <a:spAutoFit/>
          </a:bodyPr>
          <a:lstStyle/>
          <a:p>
            <a:pPr algn="just"/>
            <a:r>
              <a:rPr lang="fr-FR" dirty="0"/>
              <a:t> </a:t>
            </a:r>
            <a:r>
              <a:rPr lang="fr-FR" sz="2000" dirty="0">
                <a:solidFill>
                  <a:schemeClr val="tx2">
                    <a:lumMod val="75000"/>
                  </a:schemeClr>
                </a:solidFill>
                <a:latin typeface="Times New Roman" pitchFamily="18" charset="0"/>
                <a:cs typeface="Times New Roman" pitchFamily="18" charset="0"/>
              </a:rPr>
              <a:t>Nous allons d’abord </a:t>
            </a:r>
            <a:r>
              <a:rPr lang="fr-FR" sz="2000" dirty="0" smtClean="0">
                <a:solidFill>
                  <a:schemeClr val="tx2">
                    <a:lumMod val="75000"/>
                  </a:schemeClr>
                </a:solidFill>
                <a:latin typeface="Times New Roman" pitchFamily="18" charset="0"/>
                <a:cs typeface="Times New Roman" pitchFamily="18" charset="0"/>
              </a:rPr>
              <a:t>étudier le cas d’un système à un degré de liberté.</a:t>
            </a:r>
            <a:endParaRPr lang="fr-FR" sz="2000" dirty="0">
              <a:solidFill>
                <a:schemeClr val="tx2">
                  <a:lumMod val="75000"/>
                </a:schemeClr>
              </a:solidFill>
              <a:latin typeface="Times New Roman" pitchFamily="18" charset="0"/>
              <a:cs typeface="Times New Roman" pitchFamily="18" charset="0"/>
            </a:endParaRPr>
          </a:p>
          <a:p>
            <a:pPr algn="just"/>
            <a:r>
              <a:rPr lang="fr-FR" sz="2000" dirty="0" smtClean="0">
                <a:solidFill>
                  <a:schemeClr val="tx2">
                    <a:lumMod val="75000"/>
                  </a:schemeClr>
                </a:solidFill>
                <a:latin typeface="Times New Roman" pitchFamily="18" charset="0"/>
                <a:cs typeface="Times New Roman" pitchFamily="18" charset="0"/>
              </a:rPr>
              <a:t>Supposons une particule pouvant  se déplacer sur un axe de l’espace x. On notera l’espace vectoriel des </a:t>
            </a:r>
            <a:r>
              <a:rPr lang="fr-FR" sz="2000" dirty="0" err="1" smtClean="0">
                <a:solidFill>
                  <a:schemeClr val="tx2">
                    <a:lumMod val="75000"/>
                  </a:schemeClr>
                </a:solidFill>
                <a:latin typeface="Times New Roman" pitchFamily="18" charset="0"/>
                <a:cs typeface="Times New Roman" pitchFamily="18" charset="0"/>
              </a:rPr>
              <a:t>états</a:t>
            </a:r>
            <a:r>
              <a:rPr lang="fr-FR" sz="2000" dirty="0" err="1" smtClean="0">
                <a:latin typeface="Lucida Calligraphy" pitchFamily="66" charset="0"/>
              </a:rPr>
              <a:t>E</a:t>
            </a:r>
            <a:r>
              <a:rPr lang="fr-FR" sz="2000" dirty="0" smtClean="0">
                <a:latin typeface="Lucida Calligraphy" pitchFamily="66" charset="0"/>
              </a:rPr>
              <a:t>   .  </a:t>
            </a:r>
            <a:r>
              <a:rPr lang="fr-FR" sz="2000" dirty="0" smtClean="0">
                <a:solidFill>
                  <a:schemeClr val="tx2">
                    <a:lumMod val="75000"/>
                  </a:schemeClr>
                </a:solidFill>
                <a:latin typeface="Times New Roman" pitchFamily="18" charset="0"/>
                <a:cs typeface="Times New Roman" pitchFamily="18" charset="0"/>
              </a:rPr>
              <a:t>Sa dimension est infinie, en effet la particule peut se trouver en x = </a:t>
            </a:r>
            <a:r>
              <a:rPr lang="fr-FR" sz="2000" dirty="0" err="1" smtClean="0">
                <a:solidFill>
                  <a:schemeClr val="tx2">
                    <a:lumMod val="75000"/>
                  </a:schemeClr>
                </a:solidFill>
                <a:latin typeface="Times New Roman" pitchFamily="18" charset="0"/>
                <a:cs typeface="Times New Roman" pitchFamily="18" charset="0"/>
              </a:rPr>
              <a:t>x</a:t>
            </a:r>
            <a:r>
              <a:rPr lang="fr-FR" sz="1600" dirty="0" err="1" smtClean="0">
                <a:solidFill>
                  <a:schemeClr val="tx2">
                    <a:lumMod val="75000"/>
                  </a:schemeClr>
                </a:solidFill>
                <a:latin typeface="Times New Roman" pitchFamily="18" charset="0"/>
                <a:cs typeface="Times New Roman" pitchFamily="18" charset="0"/>
              </a:rPr>
              <a:t>o</a:t>
            </a:r>
            <a:r>
              <a:rPr lang="fr-FR" sz="2000" dirty="0" smtClean="0">
                <a:solidFill>
                  <a:schemeClr val="tx2">
                    <a:lumMod val="75000"/>
                  </a:schemeClr>
                </a:solidFill>
                <a:latin typeface="Times New Roman" pitchFamily="18" charset="0"/>
                <a:cs typeface="Times New Roman" pitchFamily="18" charset="0"/>
              </a:rPr>
              <a:t> qui diffère de la même particule en x = x</a:t>
            </a:r>
            <a:r>
              <a:rPr lang="fr-FR" sz="1600" dirty="0" smtClean="0">
                <a:solidFill>
                  <a:schemeClr val="tx2">
                    <a:lumMod val="75000"/>
                  </a:schemeClr>
                </a:solidFill>
                <a:latin typeface="Times New Roman" pitchFamily="18" charset="0"/>
                <a:cs typeface="Times New Roman" pitchFamily="18" charset="0"/>
              </a:rPr>
              <a:t>1</a:t>
            </a:r>
            <a:r>
              <a:rPr lang="fr-FR" sz="2000" dirty="0" smtClean="0">
                <a:solidFill>
                  <a:schemeClr val="tx2">
                    <a:lumMod val="75000"/>
                  </a:schemeClr>
                </a:solidFill>
                <a:latin typeface="Times New Roman" pitchFamily="18" charset="0"/>
                <a:cs typeface="Times New Roman" pitchFamily="18" charset="0"/>
              </a:rPr>
              <a:t>, d’où à chaque valeur spatiale x correspond un vecteur       .</a:t>
            </a:r>
          </a:p>
          <a:p>
            <a:pPr algn="just"/>
            <a:endParaRPr lang="fr-FR" sz="2000" dirty="0" smtClean="0">
              <a:solidFill>
                <a:schemeClr val="tx2">
                  <a:lumMod val="75000"/>
                </a:schemeClr>
              </a:solidFill>
              <a:latin typeface="Times New Roman" pitchFamily="18" charset="0"/>
              <a:cs typeface="Times New Roman" pitchFamily="18" charset="0"/>
            </a:endParaRPr>
          </a:p>
          <a:p>
            <a:pPr algn="just"/>
            <a:endParaRPr lang="fr-FR" sz="2000" dirty="0" smtClean="0">
              <a:solidFill>
                <a:schemeClr val="tx2">
                  <a:lumMod val="75000"/>
                </a:schemeClr>
              </a:solidFill>
              <a:latin typeface="Times New Roman" pitchFamily="18" charset="0"/>
              <a:cs typeface="Times New Roman" pitchFamily="18" charset="0"/>
            </a:endParaRPr>
          </a:p>
          <a:p>
            <a:pPr algn="just"/>
            <a:r>
              <a:rPr lang="fr-FR" sz="2000" dirty="0" smtClean="0">
                <a:solidFill>
                  <a:schemeClr val="tx2">
                    <a:lumMod val="75000"/>
                  </a:schemeClr>
                </a:solidFill>
                <a:latin typeface="Times New Roman" pitchFamily="18" charset="0"/>
                <a:cs typeface="Times New Roman" pitchFamily="18" charset="0"/>
              </a:rPr>
              <a:t>                       0                                            0                                  </a:t>
            </a:r>
            <a:r>
              <a:rPr lang="el-GR" sz="2000" dirty="0" smtClean="0">
                <a:solidFill>
                  <a:schemeClr val="tx2">
                    <a:lumMod val="75000"/>
                  </a:schemeClr>
                </a:solidFill>
                <a:latin typeface="Times New Roman" pitchFamily="18" charset="0"/>
                <a:cs typeface="Times New Roman" pitchFamily="18" charset="0"/>
              </a:rPr>
              <a:t>Ψ</a:t>
            </a:r>
            <a:r>
              <a:rPr lang="fr-FR" sz="2000" dirty="0" smtClean="0">
                <a:solidFill>
                  <a:schemeClr val="tx2">
                    <a:lumMod val="75000"/>
                  </a:schemeClr>
                </a:solidFill>
                <a:latin typeface="Times New Roman" pitchFamily="18" charset="0"/>
                <a:cs typeface="Times New Roman" pitchFamily="18" charset="0"/>
              </a:rPr>
              <a:t> (-    )</a:t>
            </a:r>
          </a:p>
          <a:p>
            <a:pPr algn="just"/>
            <a:r>
              <a:rPr lang="fr-FR" sz="2000" dirty="0" smtClean="0">
                <a:solidFill>
                  <a:schemeClr val="tx2">
                    <a:lumMod val="75000"/>
                  </a:schemeClr>
                </a:solidFill>
                <a:latin typeface="Times New Roman" pitchFamily="18" charset="0"/>
                <a:cs typeface="Times New Roman" pitchFamily="18" charset="0"/>
              </a:rPr>
              <a:t>                       0                                            0                                     .</a:t>
            </a:r>
          </a:p>
          <a:p>
            <a:pPr algn="just"/>
            <a:r>
              <a:rPr lang="fr-FR" sz="2000" dirty="0" smtClean="0">
                <a:solidFill>
                  <a:schemeClr val="tx2">
                    <a:lumMod val="75000"/>
                  </a:schemeClr>
                </a:solidFill>
                <a:latin typeface="Times New Roman" pitchFamily="18" charset="0"/>
                <a:cs typeface="Times New Roman" pitchFamily="18" charset="0"/>
              </a:rPr>
              <a:t>                      ….                                       ……                              ……..</a:t>
            </a:r>
          </a:p>
          <a:p>
            <a:pPr algn="just"/>
            <a:r>
              <a:rPr lang="fr-FR" sz="2000" dirty="0" smtClean="0">
                <a:solidFill>
                  <a:schemeClr val="tx2">
                    <a:lumMod val="75000"/>
                  </a:schemeClr>
                </a:solidFill>
                <a:latin typeface="Times New Roman" pitchFamily="18" charset="0"/>
                <a:cs typeface="Times New Roman" pitchFamily="18" charset="0"/>
              </a:rPr>
              <a:t>                       1                                            0                                  </a:t>
            </a:r>
            <a:r>
              <a:rPr lang="el-GR" sz="2000" dirty="0" smtClean="0">
                <a:solidFill>
                  <a:schemeClr val="tx2">
                    <a:lumMod val="75000"/>
                  </a:schemeClr>
                </a:solidFill>
                <a:latin typeface="Times New Roman" pitchFamily="18" charset="0"/>
                <a:cs typeface="Times New Roman" pitchFamily="18" charset="0"/>
              </a:rPr>
              <a:t>Ψ</a:t>
            </a:r>
            <a:r>
              <a:rPr lang="fr-FR" sz="2000" dirty="0" smtClean="0">
                <a:solidFill>
                  <a:schemeClr val="tx2">
                    <a:lumMod val="75000"/>
                  </a:schemeClr>
                </a:solidFill>
                <a:latin typeface="Times New Roman" pitchFamily="18" charset="0"/>
                <a:cs typeface="Times New Roman" pitchFamily="18" charset="0"/>
              </a:rPr>
              <a:t> (</a:t>
            </a:r>
            <a:r>
              <a:rPr lang="fr-FR" sz="2000" dirty="0" err="1" smtClean="0">
                <a:solidFill>
                  <a:schemeClr val="tx2">
                    <a:lumMod val="75000"/>
                  </a:schemeClr>
                </a:solidFill>
                <a:latin typeface="Times New Roman" pitchFamily="18" charset="0"/>
                <a:cs typeface="Times New Roman" pitchFamily="18" charset="0"/>
              </a:rPr>
              <a:t>x</a:t>
            </a:r>
            <a:r>
              <a:rPr lang="fr-FR" sz="1600" dirty="0" err="1" smtClean="0">
                <a:solidFill>
                  <a:schemeClr val="tx2">
                    <a:lumMod val="75000"/>
                  </a:schemeClr>
                </a:solidFill>
                <a:latin typeface="Times New Roman" pitchFamily="18" charset="0"/>
                <a:cs typeface="Times New Roman" pitchFamily="18" charset="0"/>
              </a:rPr>
              <a:t>o</a:t>
            </a:r>
            <a:r>
              <a:rPr lang="fr-FR" sz="2000" dirty="0" smtClean="0">
                <a:solidFill>
                  <a:schemeClr val="tx2">
                    <a:lumMod val="75000"/>
                  </a:schemeClr>
                </a:solidFill>
                <a:latin typeface="Times New Roman" pitchFamily="18" charset="0"/>
                <a:cs typeface="Times New Roman" pitchFamily="18" charset="0"/>
              </a:rPr>
              <a:t>)</a:t>
            </a:r>
          </a:p>
          <a:p>
            <a:pPr algn="just"/>
            <a:r>
              <a:rPr lang="fr-FR" sz="2000" dirty="0" smtClean="0">
                <a:solidFill>
                  <a:schemeClr val="tx2">
                    <a:lumMod val="75000"/>
                  </a:schemeClr>
                </a:solidFill>
                <a:latin typeface="Times New Roman" pitchFamily="18" charset="0"/>
                <a:cs typeface="Times New Roman" pitchFamily="18" charset="0"/>
              </a:rPr>
              <a:t>                       0                                            1                                  </a:t>
            </a:r>
            <a:r>
              <a:rPr lang="el-GR" sz="2000" dirty="0" smtClean="0">
                <a:solidFill>
                  <a:schemeClr val="tx2">
                    <a:lumMod val="75000"/>
                  </a:schemeClr>
                </a:solidFill>
                <a:latin typeface="Times New Roman" pitchFamily="18" charset="0"/>
                <a:cs typeface="Times New Roman" pitchFamily="18" charset="0"/>
              </a:rPr>
              <a:t>Ψ</a:t>
            </a:r>
            <a:r>
              <a:rPr lang="fr-FR" sz="2000" dirty="0" smtClean="0">
                <a:solidFill>
                  <a:schemeClr val="tx2">
                    <a:lumMod val="75000"/>
                  </a:schemeClr>
                </a:solidFill>
                <a:latin typeface="Times New Roman" pitchFamily="18" charset="0"/>
                <a:cs typeface="Times New Roman" pitchFamily="18" charset="0"/>
              </a:rPr>
              <a:t> (x</a:t>
            </a:r>
            <a:r>
              <a:rPr lang="fr-FR" sz="1600" dirty="0" smtClean="0">
                <a:solidFill>
                  <a:schemeClr val="tx2">
                    <a:lumMod val="75000"/>
                  </a:schemeClr>
                </a:solidFill>
                <a:latin typeface="Times New Roman" pitchFamily="18" charset="0"/>
                <a:cs typeface="Times New Roman" pitchFamily="18" charset="0"/>
              </a:rPr>
              <a:t>1</a:t>
            </a:r>
            <a:r>
              <a:rPr lang="fr-FR" sz="2000" dirty="0" smtClean="0">
                <a:solidFill>
                  <a:schemeClr val="tx2">
                    <a:lumMod val="75000"/>
                  </a:schemeClr>
                </a:solidFill>
                <a:latin typeface="Times New Roman" pitchFamily="18" charset="0"/>
                <a:cs typeface="Times New Roman" pitchFamily="18" charset="0"/>
              </a:rPr>
              <a:t>)</a:t>
            </a:r>
          </a:p>
          <a:p>
            <a:pPr algn="just"/>
            <a:r>
              <a:rPr lang="fr-FR" sz="2000" dirty="0" smtClean="0">
                <a:solidFill>
                  <a:schemeClr val="tx2">
                    <a:lumMod val="75000"/>
                  </a:schemeClr>
                </a:solidFill>
                <a:latin typeface="Times New Roman" pitchFamily="18" charset="0"/>
                <a:cs typeface="Times New Roman" pitchFamily="18" charset="0"/>
              </a:rPr>
              <a:t>                       0                                            0                                   ……</a:t>
            </a:r>
          </a:p>
          <a:p>
            <a:pPr algn="just"/>
            <a:r>
              <a:rPr lang="fr-FR" sz="2000" dirty="0" smtClean="0">
                <a:solidFill>
                  <a:schemeClr val="tx2">
                    <a:lumMod val="75000"/>
                  </a:schemeClr>
                </a:solidFill>
                <a:latin typeface="Times New Roman" pitchFamily="18" charset="0"/>
                <a:cs typeface="Times New Roman" pitchFamily="18" charset="0"/>
              </a:rPr>
              <a:t>                       0                                            0                                   </a:t>
            </a:r>
            <a:r>
              <a:rPr lang="el-GR" sz="2000" dirty="0" smtClean="0">
                <a:solidFill>
                  <a:schemeClr val="tx2">
                    <a:lumMod val="75000"/>
                  </a:schemeClr>
                </a:solidFill>
                <a:latin typeface="Times New Roman" pitchFamily="18" charset="0"/>
                <a:cs typeface="Times New Roman" pitchFamily="18" charset="0"/>
              </a:rPr>
              <a:t>Ψ</a:t>
            </a:r>
            <a:r>
              <a:rPr lang="fr-FR" sz="2000" dirty="0" smtClean="0">
                <a:solidFill>
                  <a:schemeClr val="tx2">
                    <a:lumMod val="75000"/>
                  </a:schemeClr>
                </a:solidFill>
                <a:latin typeface="Times New Roman" pitchFamily="18" charset="0"/>
                <a:cs typeface="Times New Roman" pitchFamily="18" charset="0"/>
              </a:rPr>
              <a:t> (</a:t>
            </a:r>
            <a:r>
              <a:rPr lang="fr-FR" sz="1400" dirty="0" smtClean="0">
                <a:solidFill>
                  <a:schemeClr val="tx2">
                    <a:lumMod val="75000"/>
                  </a:schemeClr>
                </a:solidFill>
                <a:latin typeface="Times New Roman" pitchFamily="18" charset="0"/>
                <a:cs typeface="Times New Roman" pitchFamily="18" charset="0"/>
              </a:rPr>
              <a:t>+</a:t>
            </a:r>
            <a:r>
              <a:rPr lang="fr-FR" sz="2000" dirty="0" smtClean="0">
                <a:solidFill>
                  <a:schemeClr val="tx2">
                    <a:lumMod val="75000"/>
                  </a:schemeClr>
                </a:solidFill>
                <a:latin typeface="Times New Roman" pitchFamily="18" charset="0"/>
                <a:cs typeface="Times New Roman" pitchFamily="18" charset="0"/>
              </a:rPr>
              <a:t>   ) </a:t>
            </a:r>
          </a:p>
          <a:p>
            <a:pPr algn="just"/>
            <a:endParaRPr lang="fr-FR" sz="2000" dirty="0" smtClean="0">
              <a:solidFill>
                <a:schemeClr val="tx2">
                  <a:lumMod val="75000"/>
                </a:schemeClr>
              </a:solidFill>
              <a:latin typeface="Times New Roman" pitchFamily="18" charset="0"/>
              <a:cs typeface="Times New Roman" pitchFamily="18" charset="0"/>
            </a:endParaRPr>
          </a:p>
          <a:p>
            <a:pPr algn="just"/>
            <a:r>
              <a:rPr lang="fr-FR" sz="2000" dirty="0" smtClean="0">
                <a:solidFill>
                  <a:schemeClr val="tx2">
                    <a:lumMod val="75000"/>
                  </a:schemeClr>
                </a:solidFill>
                <a:latin typeface="Times New Roman" pitchFamily="18" charset="0"/>
                <a:cs typeface="Times New Roman" pitchFamily="18" charset="0"/>
              </a:rPr>
              <a:t>L’ensemble    </a:t>
            </a:r>
            <a:r>
              <a:rPr lang="en-US" altLang="zh-CN" sz="2066" dirty="0" smtClean="0">
                <a:solidFill>
                  <a:srgbClr val="003366"/>
                </a:solidFill>
                <a:latin typeface="Tahoma" pitchFamily="18" charset="0"/>
                <a:cs typeface="Tahoma" pitchFamily="18" charset="0"/>
              </a:rPr>
              <a:t>|</a:t>
            </a:r>
            <a:r>
              <a:rPr lang="en-US" altLang="zh-CN" sz="2000" dirty="0" smtClean="0">
                <a:solidFill>
                  <a:srgbClr val="003366"/>
                </a:solidFill>
                <a:latin typeface="Times New Roman" pitchFamily="18" charset="0"/>
                <a:cs typeface="Times New Roman" pitchFamily="18" charset="0"/>
              </a:rPr>
              <a:t>x</a:t>
            </a:r>
            <a:r>
              <a:rPr lang="en-US" altLang="zh-CN" sz="2000" dirty="0" smtClean="0">
                <a:solidFill>
                  <a:srgbClr val="003366"/>
                </a:solidFill>
                <a:latin typeface="Tahoma" pitchFamily="18" charset="0"/>
                <a:cs typeface="Tahoma" pitchFamily="18" charset="0"/>
              </a:rPr>
              <a:t>&gt;</a:t>
            </a:r>
            <a:r>
              <a:rPr lang="en-US" altLang="zh-CN" sz="1446" dirty="0" smtClean="0">
                <a:solidFill>
                  <a:srgbClr val="003366"/>
                </a:solidFill>
                <a:latin typeface="Tahoma" pitchFamily="18" charset="0"/>
                <a:cs typeface="Tahoma" pitchFamily="18" charset="0"/>
              </a:rPr>
              <a:t>  </a:t>
            </a:r>
            <a:r>
              <a:rPr lang="fr-FR" sz="2000" dirty="0" smtClean="0">
                <a:solidFill>
                  <a:schemeClr val="tx2">
                    <a:lumMod val="75000"/>
                  </a:schemeClr>
                </a:solidFill>
                <a:latin typeface="Times New Roman" pitchFamily="18" charset="0"/>
                <a:cs typeface="Times New Roman" pitchFamily="18" charset="0"/>
              </a:rPr>
              <a:t>est une base de </a:t>
            </a:r>
            <a:r>
              <a:rPr lang="fr-FR" sz="2000" dirty="0" smtClean="0">
                <a:latin typeface="Lucida Calligraphy" pitchFamily="66" charset="0"/>
              </a:rPr>
              <a:t>E</a:t>
            </a:r>
            <a:r>
              <a:rPr lang="fr-FR" sz="2000" dirty="0" smtClean="0">
                <a:solidFill>
                  <a:schemeClr val="tx2">
                    <a:lumMod val="75000"/>
                  </a:schemeClr>
                </a:solidFill>
                <a:latin typeface="Times New Roman" pitchFamily="18" charset="0"/>
                <a:cs typeface="Times New Roman" pitchFamily="18" charset="0"/>
              </a:rPr>
              <a:t>    . En quelque sorte, l’état </a:t>
            </a:r>
            <a:r>
              <a:rPr lang="en-US" altLang="zh-CN" sz="2066" dirty="0" smtClean="0">
                <a:solidFill>
                  <a:srgbClr val="003366"/>
                </a:solidFill>
                <a:latin typeface="Tahoma" pitchFamily="18" charset="0"/>
                <a:cs typeface="Tahoma" pitchFamily="18" charset="0"/>
              </a:rPr>
              <a:t>|</a:t>
            </a:r>
            <a:r>
              <a:rPr lang="en-US" altLang="zh-CN" sz="2000" dirty="0" smtClean="0">
                <a:solidFill>
                  <a:srgbClr val="003366"/>
                </a:solidFill>
                <a:latin typeface="Times New Roman" pitchFamily="18" charset="0"/>
                <a:cs typeface="Times New Roman" pitchFamily="18" charset="0"/>
              </a:rPr>
              <a:t>x</a:t>
            </a:r>
            <a:r>
              <a:rPr lang="en-US" altLang="zh-CN" sz="2000" dirty="0" smtClean="0">
                <a:solidFill>
                  <a:srgbClr val="003366"/>
                </a:solidFill>
                <a:latin typeface="Tahoma" pitchFamily="18" charset="0"/>
                <a:cs typeface="Tahoma" pitchFamily="18" charset="0"/>
              </a:rPr>
              <a:t>&gt;  </a:t>
            </a:r>
            <a:r>
              <a:rPr lang="en-US" altLang="zh-CN" sz="2000" dirty="0" smtClean="0">
                <a:solidFill>
                  <a:schemeClr val="tx2">
                    <a:lumMod val="75000"/>
                  </a:schemeClr>
                </a:solidFill>
                <a:latin typeface="Times New Roman" pitchFamily="18" charset="0"/>
                <a:cs typeface="Times New Roman" pitchFamily="18" charset="0"/>
              </a:rPr>
              <a:t>correspond à </a:t>
            </a:r>
            <a:r>
              <a:rPr lang="en-US" altLang="zh-CN" sz="2000" dirty="0" err="1" smtClean="0">
                <a:solidFill>
                  <a:schemeClr val="tx2">
                    <a:lumMod val="75000"/>
                  </a:schemeClr>
                </a:solidFill>
                <a:latin typeface="Times New Roman" pitchFamily="18" charset="0"/>
                <a:cs typeface="Times New Roman" pitchFamily="18" charset="0"/>
              </a:rPr>
              <a:t>une</a:t>
            </a:r>
            <a:r>
              <a:rPr lang="en-US" altLang="zh-CN" sz="2000" dirty="0" smtClean="0">
                <a:solidFill>
                  <a:schemeClr val="tx2">
                    <a:lumMod val="75000"/>
                  </a:schemeClr>
                </a:solidFill>
                <a:latin typeface="Times New Roman" pitchFamily="18" charset="0"/>
                <a:cs typeface="Times New Roman" pitchFamily="18" charset="0"/>
              </a:rPr>
              <a:t> </a:t>
            </a:r>
            <a:r>
              <a:rPr lang="en-US" altLang="zh-CN" sz="2000" dirty="0" err="1" smtClean="0">
                <a:solidFill>
                  <a:schemeClr val="tx2">
                    <a:lumMod val="75000"/>
                  </a:schemeClr>
                </a:solidFill>
                <a:latin typeface="Times New Roman" pitchFamily="18" charset="0"/>
                <a:cs typeface="Times New Roman" pitchFamily="18" charset="0"/>
              </a:rPr>
              <a:t>particule</a:t>
            </a:r>
            <a:r>
              <a:rPr lang="en-US" altLang="zh-CN" sz="2000" dirty="0" smtClean="0">
                <a:solidFill>
                  <a:schemeClr val="tx2">
                    <a:lumMod val="75000"/>
                  </a:schemeClr>
                </a:solidFill>
                <a:latin typeface="Times New Roman" pitchFamily="18" charset="0"/>
                <a:cs typeface="Times New Roman" pitchFamily="18" charset="0"/>
              </a:rPr>
              <a:t> </a:t>
            </a:r>
            <a:r>
              <a:rPr lang="en-US" altLang="zh-CN" sz="2000" dirty="0" err="1" smtClean="0">
                <a:solidFill>
                  <a:schemeClr val="tx2">
                    <a:lumMod val="75000"/>
                  </a:schemeClr>
                </a:solidFill>
                <a:latin typeface="Times New Roman" pitchFamily="18" charset="0"/>
                <a:cs typeface="Times New Roman" pitchFamily="18" charset="0"/>
              </a:rPr>
              <a:t>dont</a:t>
            </a:r>
            <a:r>
              <a:rPr lang="en-US" altLang="zh-CN" sz="2000" dirty="0" smtClean="0">
                <a:solidFill>
                  <a:schemeClr val="tx2">
                    <a:lumMod val="75000"/>
                  </a:schemeClr>
                </a:solidFill>
                <a:latin typeface="Times New Roman" pitchFamily="18" charset="0"/>
                <a:cs typeface="Times New Roman" pitchFamily="18" charset="0"/>
              </a:rPr>
              <a:t> la </a:t>
            </a:r>
            <a:r>
              <a:rPr lang="en-US" altLang="zh-CN" sz="2000" dirty="0" err="1" smtClean="0">
                <a:solidFill>
                  <a:schemeClr val="tx2">
                    <a:lumMod val="75000"/>
                  </a:schemeClr>
                </a:solidFill>
                <a:latin typeface="Times New Roman" pitchFamily="18" charset="0"/>
                <a:cs typeface="Times New Roman" pitchFamily="18" charset="0"/>
              </a:rPr>
              <a:t>fonction</a:t>
            </a:r>
            <a:r>
              <a:rPr lang="en-US" altLang="zh-CN" sz="2000" dirty="0" smtClean="0">
                <a:solidFill>
                  <a:schemeClr val="tx2">
                    <a:lumMod val="75000"/>
                  </a:schemeClr>
                </a:solidFill>
                <a:latin typeface="Times New Roman" pitchFamily="18" charset="0"/>
                <a:cs typeface="Times New Roman" pitchFamily="18" charset="0"/>
              </a:rPr>
              <a:t> </a:t>
            </a:r>
            <a:r>
              <a:rPr lang="en-US" altLang="zh-CN" sz="2000" dirty="0" err="1" smtClean="0">
                <a:solidFill>
                  <a:schemeClr val="tx2">
                    <a:lumMod val="75000"/>
                  </a:schemeClr>
                </a:solidFill>
                <a:latin typeface="Times New Roman" pitchFamily="18" charset="0"/>
                <a:cs typeface="Times New Roman" pitchFamily="18" charset="0"/>
              </a:rPr>
              <a:t>d’onde</a:t>
            </a:r>
            <a:r>
              <a:rPr lang="en-US" altLang="zh-CN" sz="2000" dirty="0" smtClean="0">
                <a:solidFill>
                  <a:schemeClr val="tx2">
                    <a:lumMod val="75000"/>
                  </a:schemeClr>
                </a:solidFill>
                <a:latin typeface="Times New Roman" pitchFamily="18" charset="0"/>
                <a:cs typeface="Times New Roman" pitchFamily="18" charset="0"/>
              </a:rPr>
              <a:t> </a:t>
            </a:r>
            <a:r>
              <a:rPr lang="en-US" altLang="zh-CN" sz="2000" dirty="0" err="1" smtClean="0">
                <a:solidFill>
                  <a:schemeClr val="tx2">
                    <a:lumMod val="75000"/>
                  </a:schemeClr>
                </a:solidFill>
                <a:latin typeface="Times New Roman" pitchFamily="18" charset="0"/>
                <a:cs typeface="Times New Roman" pitchFamily="18" charset="0"/>
              </a:rPr>
              <a:t>est</a:t>
            </a:r>
            <a:r>
              <a:rPr lang="en-US" altLang="zh-CN" sz="2000" dirty="0" smtClean="0">
                <a:solidFill>
                  <a:schemeClr val="tx2">
                    <a:lumMod val="75000"/>
                  </a:schemeClr>
                </a:solidFill>
                <a:latin typeface="Times New Roman" pitchFamily="18" charset="0"/>
                <a:cs typeface="Times New Roman" pitchFamily="18" charset="0"/>
              </a:rPr>
              <a:t> </a:t>
            </a:r>
            <a:r>
              <a:rPr lang="en-US" altLang="zh-CN" sz="2000" dirty="0" err="1" smtClean="0">
                <a:solidFill>
                  <a:schemeClr val="tx2">
                    <a:lumMod val="75000"/>
                  </a:schemeClr>
                </a:solidFill>
                <a:latin typeface="Times New Roman" pitchFamily="18" charset="0"/>
                <a:cs typeface="Times New Roman" pitchFamily="18" charset="0"/>
              </a:rPr>
              <a:t>infiniment</a:t>
            </a:r>
            <a:r>
              <a:rPr lang="en-US" altLang="zh-CN" sz="2000" dirty="0" smtClean="0">
                <a:solidFill>
                  <a:schemeClr val="tx2">
                    <a:lumMod val="75000"/>
                  </a:schemeClr>
                </a:solidFill>
                <a:latin typeface="Times New Roman" pitchFamily="18" charset="0"/>
                <a:cs typeface="Times New Roman" pitchFamily="18" charset="0"/>
              </a:rPr>
              <a:t> </a:t>
            </a:r>
            <a:r>
              <a:rPr lang="en-US" altLang="zh-CN" sz="2000" dirty="0" err="1" smtClean="0">
                <a:solidFill>
                  <a:schemeClr val="tx2">
                    <a:lumMod val="75000"/>
                  </a:schemeClr>
                </a:solidFill>
                <a:latin typeface="Times New Roman" pitchFamily="18" charset="0"/>
                <a:cs typeface="Times New Roman" pitchFamily="18" charset="0"/>
              </a:rPr>
              <a:t>bien</a:t>
            </a:r>
            <a:r>
              <a:rPr lang="en-US" altLang="zh-CN" sz="2000" dirty="0" smtClean="0">
                <a:solidFill>
                  <a:schemeClr val="tx2">
                    <a:lumMod val="75000"/>
                  </a:schemeClr>
                </a:solidFill>
                <a:latin typeface="Times New Roman" pitchFamily="18" charset="0"/>
                <a:cs typeface="Times New Roman" pitchFamily="18" charset="0"/>
              </a:rPr>
              <a:t> </a:t>
            </a:r>
            <a:r>
              <a:rPr lang="en-US" altLang="zh-CN" sz="2000" dirty="0" err="1" smtClean="0">
                <a:solidFill>
                  <a:schemeClr val="tx2">
                    <a:lumMod val="75000"/>
                  </a:schemeClr>
                </a:solidFill>
                <a:latin typeface="Times New Roman" pitchFamily="18" charset="0"/>
                <a:cs typeface="Times New Roman" pitchFamily="18" charset="0"/>
              </a:rPr>
              <a:t>localisée</a:t>
            </a:r>
            <a:r>
              <a:rPr lang="en-US" altLang="zh-CN" sz="2000" dirty="0" smtClean="0">
                <a:solidFill>
                  <a:schemeClr val="tx2">
                    <a:lumMod val="75000"/>
                  </a:schemeClr>
                </a:solidFill>
                <a:latin typeface="Times New Roman" pitchFamily="18" charset="0"/>
                <a:cs typeface="Times New Roman" pitchFamily="18" charset="0"/>
              </a:rPr>
              <a:t> en</a:t>
            </a:r>
            <a:r>
              <a:rPr lang="fr-FR" sz="2000" dirty="0" smtClean="0">
                <a:solidFill>
                  <a:schemeClr val="tx2">
                    <a:lumMod val="75000"/>
                  </a:schemeClr>
                </a:solidFill>
                <a:latin typeface="Times New Roman" pitchFamily="18" charset="0"/>
                <a:cs typeface="Times New Roman" pitchFamily="18" charset="0"/>
              </a:rPr>
              <a:t>  x =</a:t>
            </a:r>
            <a:r>
              <a:rPr lang="en-US" altLang="zh-CN" sz="2000" dirty="0" smtClean="0">
                <a:solidFill>
                  <a:srgbClr val="003366"/>
                </a:solidFill>
                <a:latin typeface="Times New Roman" pitchFamily="18" charset="0"/>
                <a:cs typeface="Times New Roman" pitchFamily="18" charset="0"/>
              </a:rPr>
              <a:t> x</a:t>
            </a:r>
            <a:r>
              <a:rPr lang="en-US" altLang="zh-CN" sz="1400" dirty="0" smtClean="0">
                <a:solidFill>
                  <a:srgbClr val="003366"/>
                </a:solidFill>
                <a:latin typeface="Times New Roman" pitchFamily="18" charset="0"/>
                <a:cs typeface="Times New Roman" pitchFamily="18" charset="0"/>
              </a:rPr>
              <a:t>o</a:t>
            </a:r>
            <a:r>
              <a:rPr lang="fr-FR" sz="2000" dirty="0" smtClean="0">
                <a:solidFill>
                  <a:schemeClr val="tx2">
                    <a:lumMod val="75000"/>
                  </a:schemeClr>
                </a:solidFill>
                <a:latin typeface="Times New Roman" pitchFamily="18" charset="0"/>
                <a:cs typeface="Times New Roman" pitchFamily="18" charset="0"/>
              </a:rPr>
              <a:t>                           </a:t>
            </a:r>
          </a:p>
          <a:p>
            <a:pPr algn="just"/>
            <a:r>
              <a:rPr lang="fr-FR" sz="2000" dirty="0" smtClean="0">
                <a:solidFill>
                  <a:schemeClr val="tx2">
                    <a:lumMod val="75000"/>
                  </a:schemeClr>
                </a:solidFill>
                <a:latin typeface="Times New Roman" pitchFamily="18" charset="0"/>
                <a:cs typeface="Times New Roman" pitchFamily="18" charset="0"/>
              </a:rPr>
              <a:t>                                  </a:t>
            </a:r>
          </a:p>
        </p:txBody>
      </p:sp>
      <p:sp>
        <p:nvSpPr>
          <p:cNvPr id="4" name="TextBox 1"/>
          <p:cNvSpPr txBox="1"/>
          <p:nvPr/>
        </p:nvSpPr>
        <p:spPr>
          <a:xfrm>
            <a:off x="5228392" y="2143116"/>
            <a:ext cx="415178"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a:t>
            </a:r>
            <a:r>
              <a:rPr lang="en-US" altLang="zh-CN" sz="2000" dirty="0" smtClean="0">
                <a:solidFill>
                  <a:srgbClr val="003366"/>
                </a:solidFill>
                <a:latin typeface="Times New Roman" pitchFamily="18" charset="0"/>
                <a:cs typeface="Times New Roman" pitchFamily="18" charset="0"/>
              </a:rPr>
              <a:t>x</a:t>
            </a:r>
            <a:r>
              <a:rPr lang="en-US" altLang="zh-CN" sz="20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sp>
        <p:nvSpPr>
          <p:cNvPr id="5" name="Rectangle 4"/>
          <p:cNvSpPr/>
          <p:nvPr/>
        </p:nvSpPr>
        <p:spPr>
          <a:xfrm>
            <a:off x="3357554" y="1571612"/>
            <a:ext cx="407484" cy="338554"/>
          </a:xfrm>
          <a:prstGeom prst="rect">
            <a:avLst/>
          </a:prstGeom>
        </p:spPr>
        <p:txBody>
          <a:bodyPr wrap="none">
            <a:spAutoFit/>
          </a:bodyPr>
          <a:lstStyle/>
          <a:p>
            <a:r>
              <a:rPr lang="fr-FR" sz="1600" dirty="0" err="1" smtClean="0">
                <a:solidFill>
                  <a:schemeClr val="tx2">
                    <a:lumMod val="75000"/>
                  </a:schemeClr>
                </a:solidFill>
                <a:latin typeface="Times New Roman" pitchFamily="18" charset="0"/>
                <a:cs typeface="Times New Roman" pitchFamily="18" charset="0"/>
              </a:rPr>
              <a:t>f.o</a:t>
            </a:r>
            <a:endParaRPr lang="fr-FR" sz="1600" dirty="0"/>
          </a:p>
        </p:txBody>
      </p:sp>
      <p:cxnSp>
        <p:nvCxnSpPr>
          <p:cNvPr id="8" name="Connecteur droit 7"/>
          <p:cNvCxnSpPr/>
          <p:nvPr/>
        </p:nvCxnSpPr>
        <p:spPr>
          <a:xfrm rot="5400000">
            <a:off x="393671" y="4107661"/>
            <a:ext cx="22137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5400000">
            <a:off x="1393803" y="4107661"/>
            <a:ext cx="22137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a:off x="3179753" y="4106867"/>
            <a:ext cx="221457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5400000">
            <a:off x="4322761" y="4106867"/>
            <a:ext cx="221457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5537207" y="4106867"/>
            <a:ext cx="221457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5400000">
            <a:off x="6894529" y="4106867"/>
            <a:ext cx="221457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
          <p:cNvSpPr txBox="1"/>
          <p:nvPr/>
        </p:nvSpPr>
        <p:spPr>
          <a:xfrm>
            <a:off x="6085648" y="3957961"/>
            <a:ext cx="476092"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a:t>
            </a:r>
            <a:r>
              <a:rPr lang="el-GR" altLang="zh-CN" sz="2000" dirty="0" smtClean="0">
                <a:solidFill>
                  <a:srgbClr val="003366"/>
                </a:solidFill>
                <a:latin typeface="Times New Roman" pitchFamily="18" charset="0"/>
                <a:cs typeface="Times New Roman" pitchFamily="18" charset="0"/>
              </a:rPr>
              <a:t>Ψ</a:t>
            </a:r>
            <a:r>
              <a:rPr lang="en-US" altLang="zh-CN" sz="20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sp>
        <p:nvSpPr>
          <p:cNvPr id="15" name="TextBox 1"/>
          <p:cNvSpPr txBox="1"/>
          <p:nvPr/>
        </p:nvSpPr>
        <p:spPr>
          <a:xfrm>
            <a:off x="3585318" y="3886523"/>
            <a:ext cx="517770"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a:t>
            </a:r>
            <a:r>
              <a:rPr lang="en-US" altLang="zh-CN" sz="2000" dirty="0" smtClean="0">
                <a:solidFill>
                  <a:srgbClr val="003366"/>
                </a:solidFill>
                <a:latin typeface="Times New Roman" pitchFamily="18" charset="0"/>
                <a:cs typeface="Times New Roman" pitchFamily="18" charset="0"/>
              </a:rPr>
              <a:t>x</a:t>
            </a:r>
            <a:r>
              <a:rPr lang="en-US" altLang="zh-CN" sz="1400" dirty="0" smtClean="0">
                <a:solidFill>
                  <a:srgbClr val="003366"/>
                </a:solidFill>
                <a:latin typeface="Times New Roman" pitchFamily="18" charset="0"/>
                <a:cs typeface="Times New Roman" pitchFamily="18" charset="0"/>
              </a:rPr>
              <a:t>1</a:t>
            </a:r>
            <a:r>
              <a:rPr lang="en-US" altLang="zh-CN" sz="20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sp>
        <p:nvSpPr>
          <p:cNvPr id="16" name="TextBox 1"/>
          <p:cNvSpPr txBox="1"/>
          <p:nvPr/>
        </p:nvSpPr>
        <p:spPr>
          <a:xfrm>
            <a:off x="799236" y="3886523"/>
            <a:ext cx="517770" cy="328295"/>
          </a:xfrm>
          <a:prstGeom prst="rect">
            <a:avLst/>
          </a:prstGeom>
          <a:noFill/>
        </p:spPr>
        <p:txBody>
          <a:bodyPr wrap="none" lIns="0" tIns="0" rIns="0" rtlCol="0">
            <a:spAutoFit/>
          </a:bodyPr>
          <a:lstStyle/>
          <a:p>
            <a:pPr>
              <a:lnSpc>
                <a:spcPts val="2200"/>
              </a:lnSpc>
              <a:tabLst/>
            </a:pPr>
            <a:r>
              <a:rPr lang="en-US" altLang="zh-CN" sz="2066" dirty="0" smtClean="0">
                <a:solidFill>
                  <a:srgbClr val="003366"/>
                </a:solidFill>
                <a:latin typeface="Tahoma" pitchFamily="18" charset="0"/>
                <a:cs typeface="Tahoma" pitchFamily="18" charset="0"/>
              </a:rPr>
              <a:t>|</a:t>
            </a:r>
            <a:r>
              <a:rPr lang="en-US" altLang="zh-CN" sz="2000" dirty="0" smtClean="0">
                <a:solidFill>
                  <a:srgbClr val="003366"/>
                </a:solidFill>
                <a:latin typeface="Times New Roman" pitchFamily="18" charset="0"/>
                <a:cs typeface="Times New Roman" pitchFamily="18" charset="0"/>
              </a:rPr>
              <a:t>x</a:t>
            </a:r>
            <a:r>
              <a:rPr lang="en-US" altLang="zh-CN" sz="1400" dirty="0" smtClean="0">
                <a:solidFill>
                  <a:srgbClr val="003366"/>
                </a:solidFill>
                <a:latin typeface="Times New Roman" pitchFamily="18" charset="0"/>
                <a:cs typeface="Times New Roman" pitchFamily="18" charset="0"/>
              </a:rPr>
              <a:t>o</a:t>
            </a:r>
            <a:r>
              <a:rPr lang="en-US" altLang="zh-CN" sz="2000" dirty="0" smtClean="0">
                <a:solidFill>
                  <a:srgbClr val="003366"/>
                </a:solidFill>
                <a:latin typeface="Tahoma" pitchFamily="18" charset="0"/>
                <a:cs typeface="Tahoma" pitchFamily="18" charset="0"/>
              </a:rPr>
              <a:t>&gt;</a:t>
            </a:r>
            <a:endParaRPr lang="en-US" altLang="zh-CN" sz="1446" dirty="0" smtClean="0">
              <a:solidFill>
                <a:srgbClr val="003366"/>
              </a:solidFill>
              <a:latin typeface="Tahoma" pitchFamily="18" charset="0"/>
              <a:cs typeface="Tahoma" pitchFamily="18" charset="0"/>
            </a:endParaRPr>
          </a:p>
        </p:txBody>
      </p:sp>
      <p:cxnSp>
        <p:nvCxnSpPr>
          <p:cNvPr id="18" name="Connecteur droit 17"/>
          <p:cNvCxnSpPr/>
          <p:nvPr/>
        </p:nvCxnSpPr>
        <p:spPr>
          <a:xfrm>
            <a:off x="1500166" y="300037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0800000">
            <a:off x="2357422" y="300037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286248" y="300037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10800000">
            <a:off x="5286380" y="300037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6643702" y="300037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rot="10800000">
            <a:off x="7786710" y="300037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1500166" y="521495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rot="10800000">
            <a:off x="2357422" y="521495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4286248" y="521495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rot="10800000">
            <a:off x="5286380" y="521495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6643702" y="521495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rot="10800000">
            <a:off x="7786710" y="5214950"/>
            <a:ext cx="214314"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57026" name="Object 2"/>
          <p:cNvGraphicFramePr>
            <a:graphicFrameLocks noChangeAspect="1"/>
          </p:cNvGraphicFramePr>
          <p:nvPr/>
        </p:nvGraphicFramePr>
        <p:xfrm>
          <a:off x="7500958" y="3143248"/>
          <a:ext cx="457200" cy="214295"/>
        </p:xfrm>
        <a:graphic>
          <a:graphicData uri="http://schemas.openxmlformats.org/presentationml/2006/ole">
            <mc:AlternateContent xmlns:mc="http://schemas.openxmlformats.org/markup-compatibility/2006">
              <mc:Choice xmlns:v="urn:schemas-microsoft-com:vml" Requires="v">
                <p:oleObj spid="_x0000_s257038" name="Equation" r:id="rId3" imgW="152280" imgH="126720" progId="Equation.3">
                  <p:embed/>
                </p:oleObj>
              </mc:Choice>
              <mc:Fallback>
                <p:oleObj name="Equation" r:id="rId3" imgW="152280" imgH="126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58" y="3143248"/>
                        <a:ext cx="457200" cy="214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7027" name="Object 3"/>
          <p:cNvGraphicFramePr>
            <a:graphicFrameLocks noChangeAspect="1"/>
          </p:cNvGraphicFramePr>
          <p:nvPr/>
        </p:nvGraphicFramePr>
        <p:xfrm>
          <a:off x="7572396" y="4929198"/>
          <a:ext cx="457200" cy="214313"/>
        </p:xfrm>
        <a:graphic>
          <a:graphicData uri="http://schemas.openxmlformats.org/presentationml/2006/ole">
            <mc:AlternateContent xmlns:mc="http://schemas.openxmlformats.org/markup-compatibility/2006">
              <mc:Choice xmlns:v="urn:schemas-microsoft-com:vml" Requires="v">
                <p:oleObj spid="_x0000_s257039" name="Equation" r:id="rId5" imgW="152280" imgH="126720" progId="Equation.3">
                  <p:embed/>
                </p:oleObj>
              </mc:Choice>
              <mc:Fallback>
                <p:oleObj name="Equation" r:id="rId5" imgW="152280" imgH="12672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96" y="4929198"/>
                        <a:ext cx="457200"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Rectangle 79"/>
          <p:cNvSpPr/>
          <p:nvPr/>
        </p:nvSpPr>
        <p:spPr>
          <a:xfrm>
            <a:off x="4164516" y="5572140"/>
            <a:ext cx="407484" cy="338554"/>
          </a:xfrm>
          <a:prstGeom prst="rect">
            <a:avLst/>
          </a:prstGeom>
        </p:spPr>
        <p:txBody>
          <a:bodyPr wrap="none">
            <a:spAutoFit/>
          </a:bodyPr>
          <a:lstStyle/>
          <a:p>
            <a:r>
              <a:rPr lang="fr-FR" sz="1600" dirty="0" err="1" smtClean="0">
                <a:solidFill>
                  <a:schemeClr val="tx2">
                    <a:lumMod val="75000"/>
                  </a:schemeClr>
                </a:solidFill>
                <a:latin typeface="Times New Roman" pitchFamily="18" charset="0"/>
                <a:cs typeface="Times New Roman" pitchFamily="18" charset="0"/>
              </a:rPr>
              <a:t>f.o</a:t>
            </a:r>
            <a:endParaRPr lang="fr-FR" sz="1600" dirty="0"/>
          </a:p>
        </p:txBody>
      </p:sp>
      <p:sp>
        <p:nvSpPr>
          <p:cNvPr id="81" name="Accolade ouvrante 80"/>
          <p:cNvSpPr/>
          <p:nvPr/>
        </p:nvSpPr>
        <p:spPr>
          <a:xfrm>
            <a:off x="1714480" y="5429264"/>
            <a:ext cx="214314" cy="3571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2" name="Accolade fermante 81"/>
          <p:cNvSpPr/>
          <p:nvPr/>
        </p:nvSpPr>
        <p:spPr>
          <a:xfrm>
            <a:off x="2285984" y="5429264"/>
            <a:ext cx="142876" cy="357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3260</TotalTime>
  <Words>3327</Words>
  <Application>Microsoft Office PowerPoint</Application>
  <PresentationFormat>Affichage à l'écran (4:3)</PresentationFormat>
  <Paragraphs>933</Paragraphs>
  <Slides>35</Slides>
  <Notes>3</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2</vt:i4>
      </vt:variant>
      <vt:variant>
        <vt:lpstr>Titres des diapositives</vt:lpstr>
      </vt:variant>
      <vt:variant>
        <vt:i4>35</vt:i4>
      </vt:variant>
    </vt:vector>
  </HeadingPairs>
  <TitlesOfParts>
    <vt:vector size="46" baseType="lpstr">
      <vt:lpstr>宋体</vt:lpstr>
      <vt:lpstr>Arial</vt:lpstr>
      <vt:lpstr>Calibri</vt:lpstr>
      <vt:lpstr>Lucida Calligraphy</vt:lpstr>
      <vt:lpstr>Monotype Corsiva</vt:lpstr>
      <vt:lpstr>Symbol</vt:lpstr>
      <vt:lpstr>Tahoma</vt:lpstr>
      <vt:lpstr>Times New Roman</vt:lpstr>
      <vt:lpstr>Thème Office</vt:lpstr>
      <vt:lpstr>Equation</vt:lpstr>
      <vt:lpstr>Équation</vt:lpstr>
      <vt:lpstr>Présentation PowerPoint</vt:lpstr>
      <vt:lpstr>Présentation PowerPoint</vt:lpstr>
      <vt:lpstr>Formalisme de dirac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ENIT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BSH</dc:creator>
  <cp:lastModifiedBy>fujitsu</cp:lastModifiedBy>
  <cp:revision>134</cp:revision>
  <dcterms:created xsi:type="dcterms:W3CDTF">2013-12-09T13:37:31Z</dcterms:created>
  <dcterms:modified xsi:type="dcterms:W3CDTF">2016-02-10T21:17:43Z</dcterms:modified>
</cp:coreProperties>
</file>