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7" r:id="rId2"/>
    <p:sldId id="258" r:id="rId3"/>
    <p:sldId id="383" r:id="rId4"/>
    <p:sldId id="339" r:id="rId5"/>
    <p:sldId id="341" r:id="rId6"/>
    <p:sldId id="342" r:id="rId7"/>
    <p:sldId id="340" r:id="rId8"/>
    <p:sldId id="384" r:id="rId9"/>
    <p:sldId id="385" r:id="rId10"/>
    <p:sldId id="346" r:id="rId11"/>
    <p:sldId id="347" r:id="rId12"/>
    <p:sldId id="348" r:id="rId13"/>
    <p:sldId id="349" r:id="rId14"/>
    <p:sldId id="353" r:id="rId15"/>
    <p:sldId id="350" r:id="rId16"/>
    <p:sldId id="343" r:id="rId17"/>
    <p:sldId id="344" r:id="rId18"/>
    <p:sldId id="345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2" r:id="rId27"/>
    <p:sldId id="352" r:id="rId28"/>
    <p:sldId id="386" r:id="rId29"/>
    <p:sldId id="388" r:id="rId30"/>
    <p:sldId id="389" r:id="rId31"/>
    <p:sldId id="351" r:id="rId32"/>
    <p:sldId id="387" r:id="rId33"/>
    <p:sldId id="363" r:id="rId34"/>
    <p:sldId id="364" r:id="rId35"/>
    <p:sldId id="365" r:id="rId36"/>
    <p:sldId id="366" r:id="rId37"/>
    <p:sldId id="367" r:id="rId38"/>
    <p:sldId id="368" r:id="rId39"/>
    <p:sldId id="372" r:id="rId40"/>
    <p:sldId id="370" r:id="rId41"/>
    <p:sldId id="371" r:id="rId42"/>
    <p:sldId id="337" r:id="rId43"/>
    <p:sldId id="338" r:id="rId4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42" d="100"/>
          <a:sy n="42" d="100"/>
        </p:scale>
        <p:origin x="13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8.wmf"/><Relationship Id="rId6" Type="http://schemas.openxmlformats.org/officeDocument/2006/relationships/image" Target="../media/image52.wmf"/><Relationship Id="rId5" Type="http://schemas.openxmlformats.org/officeDocument/2006/relationships/image" Target="../media/image30.wmf"/><Relationship Id="rId4" Type="http://schemas.openxmlformats.org/officeDocument/2006/relationships/image" Target="NULL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30.wmf"/><Relationship Id="rId1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8.wmf"/><Relationship Id="rId4" Type="http://schemas.openxmlformats.org/officeDocument/2006/relationships/image" Target="../media/image3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30.wmf"/><Relationship Id="rId1" Type="http://schemas.openxmlformats.org/officeDocument/2006/relationships/image" Target="../media/image97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4" Type="http://schemas.openxmlformats.org/officeDocument/2006/relationships/image" Target="../media/image115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7" Type="http://schemas.openxmlformats.org/officeDocument/2006/relationships/image" Target="../media/image122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D7A84-CD6B-403B-ACF1-B06EF8B4508B}" type="datetimeFigureOut">
              <a:rPr lang="fr-FR" smtClean="0"/>
              <a:pPr/>
              <a:t>14/12/2015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AEDE4-2BA2-4983-939E-4610117964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224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984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840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882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385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723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9886B4-83AA-40C2-B90B-62D025DE70ED}" type="slidenum">
              <a:rPr lang="fr-FR"/>
              <a:pPr/>
              <a:t>14</a:t>
            </a:fld>
            <a:endParaRPr lang="fr-FR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985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44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9C535-4E36-4264-8091-6BAE21030301}" type="slidenum">
              <a:rPr lang="fr-FR"/>
              <a:pPr/>
              <a:t>16</a:t>
            </a:fld>
            <a:endParaRPr lang="fr-FR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5783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48E20-818D-46C8-89C6-AC65A6817065}" type="slidenum">
              <a:rPr lang="fr-FR"/>
              <a:pPr/>
              <a:t>17</a:t>
            </a:fld>
            <a:endParaRPr lang="fr-F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8958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0B5B1-8073-4726-A051-8EE15A6320C7}" type="slidenum">
              <a:rPr lang="fr-FR"/>
              <a:pPr/>
              <a:t>18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5419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DF1E7-CA6A-409A-9320-D224422035E0}" type="slidenum">
              <a:rPr lang="fr-FR"/>
              <a:pPr/>
              <a:t>19</a:t>
            </a:fld>
            <a:endParaRPr lang="fr-FR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21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2227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C43A1F-7D80-4BB6-8211-0F6FCDDF6770}" type="slidenum">
              <a:rPr lang="fr-FR"/>
              <a:pPr/>
              <a:t>20</a:t>
            </a:fld>
            <a:endParaRPr lang="fr-FR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1955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9CE6B4-410C-442F-94C9-8CB7A908109E}" type="slidenum">
              <a:rPr lang="fr-FR"/>
              <a:pPr/>
              <a:t>21</a:t>
            </a:fld>
            <a:endParaRPr lang="fr-FR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6283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764C9-4D9F-4D5D-BDFF-4AC76E16B5BB}" type="slidenum">
              <a:rPr lang="fr-FR"/>
              <a:pPr/>
              <a:t>22</a:t>
            </a:fld>
            <a:endParaRPr lang="fr-FR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7685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16F2B4-0F9E-46C3-82D1-21AFAACE6055}" type="slidenum">
              <a:rPr lang="fr-FR"/>
              <a:pPr/>
              <a:t>23</a:t>
            </a:fld>
            <a:endParaRPr lang="fr-FR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577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5322C-3F05-4AC7-B682-DC0396741132}" type="slidenum">
              <a:rPr lang="fr-FR"/>
              <a:pPr/>
              <a:t>24</a:t>
            </a:fld>
            <a:endParaRPr lang="fr-F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8412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553E2-0585-4951-821B-08C8A3A265A8}" type="slidenum">
              <a:rPr lang="fr-FR"/>
              <a:pPr/>
              <a:t>25</a:t>
            </a:fld>
            <a:endParaRPr lang="fr-FR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1649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50E63-09A8-4AE0-BF05-5A3A0B1AA918}" type="slidenum">
              <a:rPr lang="fr-FR"/>
              <a:pPr/>
              <a:t>26</a:t>
            </a:fld>
            <a:endParaRPr lang="fr-FR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3752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8B51F-3B6E-48F3-8F9A-0432AD1A967E}" type="slidenum">
              <a:rPr lang="fr-FR"/>
              <a:pPr/>
              <a:t>27</a:t>
            </a:fld>
            <a:endParaRPr lang="fr-FR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9879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3E7EB-037E-435D-9FB7-0421EC9E6658}" type="slidenum">
              <a:rPr lang="fr-FR"/>
              <a:pPr/>
              <a:t>29</a:t>
            </a:fld>
            <a:endParaRPr lang="fr-FR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8365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251AC-8F8F-4B81-A44C-0036F863579D}" type="slidenum">
              <a:rPr lang="fr-FR"/>
              <a:pPr/>
              <a:t>30</a:t>
            </a:fld>
            <a:endParaRPr lang="fr-FR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27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6005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2A8E8-A976-4867-B5C2-A0584D5D769F}" type="slidenum">
              <a:rPr lang="fr-FR"/>
              <a:pPr/>
              <a:t>31</a:t>
            </a:fld>
            <a:endParaRPr lang="fr-FR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0241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7E7B66-CA15-44CE-8AEC-E06C4E94CE64}" type="slidenum">
              <a:rPr lang="fr-FR"/>
              <a:pPr/>
              <a:t>33</a:t>
            </a:fld>
            <a:endParaRPr lang="fr-FR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4277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DE3F4-A0CC-4B5A-B3DA-C33F8F88F580}" type="slidenum">
              <a:rPr lang="fr-FR"/>
              <a:pPr/>
              <a:t>34</a:t>
            </a:fld>
            <a:endParaRPr lang="fr-FR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7623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1575C-AF2F-4AE9-AAA1-D4B6224698D5}" type="slidenum">
              <a:rPr lang="fr-FR"/>
              <a:pPr/>
              <a:t>35</a:t>
            </a:fld>
            <a:endParaRPr lang="fr-FR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007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2067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7325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03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33729-7859-4EEA-951C-682851C20BD7}" type="slidenum">
              <a:rPr lang="fr-FR"/>
              <a:pPr/>
              <a:t>4</a:t>
            </a:fld>
            <a:endParaRPr lang="fr-FR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295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C5143C-F65F-4831-8568-0E57DCF53650}" type="slidenum">
              <a:rPr lang="fr-FR"/>
              <a:pPr/>
              <a:t>5</a:t>
            </a:fld>
            <a:endParaRPr lang="fr-FR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795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1660A-47FA-4044-8D00-06AE19C0DF3A}" type="slidenum">
              <a:rPr lang="fr-FR"/>
              <a:pPr/>
              <a:t>6</a:t>
            </a:fld>
            <a:endParaRPr lang="fr-FR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421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9419A-D7A0-48AC-93BF-CB3832F7FB47}" type="slidenum">
              <a:rPr lang="fr-FR"/>
              <a:pPr/>
              <a:t>7</a:t>
            </a:fld>
            <a:endParaRPr lang="fr-FR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321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898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54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14/12/2015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14/12/2015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14/12/2015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14/12/2015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14/12/2015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14/12/2015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FD8DF-1BFA-42A6-95D9-1D80754475CC}" type="datetimeFigureOut">
              <a:rPr lang="fr-FR" smtClean="0"/>
              <a:pPr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49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oleObject" Target="../embeddings/oleObject55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50.wmf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4.bin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1.wmf"/><Relationship Id="rId14" Type="http://schemas.openxmlformats.org/officeDocument/2006/relationships/image" Target="../media/image5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5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6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67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68.wmf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30.wmf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67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74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7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1.bin"/><Relationship Id="rId5" Type="http://schemas.openxmlformats.org/officeDocument/2006/relationships/image" Target="../media/image75.wmf"/><Relationship Id="rId4" Type="http://schemas.openxmlformats.org/officeDocument/2006/relationships/oleObject" Target="../embeddings/oleObject80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oleObject" Target="../embeddings/oleObject88.bin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87.bin"/><Relationship Id="rId17" Type="http://schemas.openxmlformats.org/officeDocument/2006/relationships/oleObject" Target="../embeddings/oleObject92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91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83.bin"/><Relationship Id="rId11" Type="http://schemas.openxmlformats.org/officeDocument/2006/relationships/oleObject" Target="../embeddings/oleObject86.bin"/><Relationship Id="rId5" Type="http://schemas.openxmlformats.org/officeDocument/2006/relationships/image" Target="../media/image77.wmf"/><Relationship Id="rId15" Type="http://schemas.openxmlformats.org/officeDocument/2006/relationships/oleObject" Target="../embeddings/oleObject90.bin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79.wmf"/><Relationship Id="rId14" Type="http://schemas.openxmlformats.org/officeDocument/2006/relationships/oleObject" Target="../embeddings/oleObject8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8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8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95.bin"/><Relationship Id="rId5" Type="http://schemas.openxmlformats.org/officeDocument/2006/relationships/image" Target="../media/image81.wmf"/><Relationship Id="rId4" Type="http://schemas.openxmlformats.org/officeDocument/2006/relationships/oleObject" Target="../embeddings/oleObject94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8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97.bin"/><Relationship Id="rId11" Type="http://schemas.openxmlformats.org/officeDocument/2006/relationships/image" Target="../media/image86.wmf"/><Relationship Id="rId5" Type="http://schemas.openxmlformats.org/officeDocument/2006/relationships/image" Target="../media/image83.wmf"/><Relationship Id="rId10" Type="http://schemas.openxmlformats.org/officeDocument/2006/relationships/oleObject" Target="../embeddings/oleObject99.bin"/><Relationship Id="rId4" Type="http://schemas.openxmlformats.org/officeDocument/2006/relationships/oleObject" Target="../embeddings/oleObject96.bin"/><Relationship Id="rId9" Type="http://schemas.openxmlformats.org/officeDocument/2006/relationships/image" Target="../media/image85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8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01.bin"/><Relationship Id="rId5" Type="http://schemas.openxmlformats.org/officeDocument/2006/relationships/image" Target="../media/image87.wmf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89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oleObject" Target="../embeddings/oleObject108.bin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5.bin"/><Relationship Id="rId12" Type="http://schemas.openxmlformats.org/officeDocument/2006/relationships/image" Target="../media/image9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6.w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4.bin"/><Relationship Id="rId15" Type="http://schemas.openxmlformats.org/officeDocument/2006/relationships/oleObject" Target="../embeddings/oleObject109.bin"/><Relationship Id="rId10" Type="http://schemas.openxmlformats.org/officeDocument/2006/relationships/image" Target="../media/image93.wmf"/><Relationship Id="rId4" Type="http://schemas.openxmlformats.org/officeDocument/2006/relationships/image" Target="../media/image90.wmf"/><Relationship Id="rId9" Type="http://schemas.openxmlformats.org/officeDocument/2006/relationships/oleObject" Target="../embeddings/oleObject106.bin"/><Relationship Id="rId14" Type="http://schemas.openxmlformats.org/officeDocument/2006/relationships/image" Target="../media/image95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oleObject" Target="../embeddings/oleObject115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30.wmf"/><Relationship Id="rId12" Type="http://schemas.openxmlformats.org/officeDocument/2006/relationships/image" Target="../media/image9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11.bin"/><Relationship Id="rId11" Type="http://schemas.openxmlformats.org/officeDocument/2006/relationships/oleObject" Target="../embeddings/oleObject114.bin"/><Relationship Id="rId5" Type="http://schemas.openxmlformats.org/officeDocument/2006/relationships/image" Target="../media/image97.wmf"/><Relationship Id="rId10" Type="http://schemas.openxmlformats.org/officeDocument/2006/relationships/image" Target="../media/image98.wmf"/><Relationship Id="rId4" Type="http://schemas.openxmlformats.org/officeDocument/2006/relationships/oleObject" Target="../embeddings/oleObject110.bin"/><Relationship Id="rId9" Type="http://schemas.openxmlformats.org/officeDocument/2006/relationships/oleObject" Target="../embeddings/oleObject113.bin"/><Relationship Id="rId14" Type="http://schemas.openxmlformats.org/officeDocument/2006/relationships/image" Target="../media/image100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13" Type="http://schemas.openxmlformats.org/officeDocument/2006/relationships/image" Target="../media/image105.wmf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102.wmf"/><Relationship Id="rId12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17.bin"/><Relationship Id="rId11" Type="http://schemas.openxmlformats.org/officeDocument/2006/relationships/image" Target="../media/image104.wmf"/><Relationship Id="rId5" Type="http://schemas.openxmlformats.org/officeDocument/2006/relationships/image" Target="../media/image101.wmf"/><Relationship Id="rId10" Type="http://schemas.openxmlformats.org/officeDocument/2006/relationships/oleObject" Target="../embeddings/oleObject119.bin"/><Relationship Id="rId4" Type="http://schemas.openxmlformats.org/officeDocument/2006/relationships/oleObject" Target="../embeddings/oleObject116.bin"/><Relationship Id="rId9" Type="http://schemas.openxmlformats.org/officeDocument/2006/relationships/image" Target="../media/image103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26.bin"/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10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1.wmf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22.bin"/><Relationship Id="rId11" Type="http://schemas.openxmlformats.org/officeDocument/2006/relationships/oleObject" Target="../embeddings/oleObject125.bin"/><Relationship Id="rId5" Type="http://schemas.openxmlformats.org/officeDocument/2006/relationships/image" Target="../media/image106.wmf"/><Relationship Id="rId15" Type="http://schemas.openxmlformats.org/officeDocument/2006/relationships/oleObject" Target="../embeddings/oleObject127.bin"/><Relationship Id="rId10" Type="http://schemas.openxmlformats.org/officeDocument/2006/relationships/image" Target="../media/image108.wmf"/><Relationship Id="rId4" Type="http://schemas.openxmlformats.org/officeDocument/2006/relationships/oleObject" Target="../embeddings/oleObject121.bin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1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13.wmf"/><Relationship Id="rId5" Type="http://schemas.openxmlformats.org/officeDocument/2006/relationships/oleObject" Target="../embeddings/oleObject129.bin"/><Relationship Id="rId10" Type="http://schemas.openxmlformats.org/officeDocument/2006/relationships/image" Target="../media/image115.wmf"/><Relationship Id="rId4" Type="http://schemas.openxmlformats.org/officeDocument/2006/relationships/image" Target="../media/image112.wmf"/><Relationship Id="rId9" Type="http://schemas.openxmlformats.org/officeDocument/2006/relationships/oleObject" Target="../embeddings/oleObject131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13" Type="http://schemas.openxmlformats.org/officeDocument/2006/relationships/oleObject" Target="../embeddings/oleObject137.bin"/><Relationship Id="rId3" Type="http://schemas.openxmlformats.org/officeDocument/2006/relationships/oleObject" Target="../embeddings/oleObject132.bin"/><Relationship Id="rId7" Type="http://schemas.openxmlformats.org/officeDocument/2006/relationships/oleObject" Target="../embeddings/oleObject134.bin"/><Relationship Id="rId12" Type="http://schemas.openxmlformats.org/officeDocument/2006/relationships/image" Target="../media/image1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2.wmf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17.wmf"/><Relationship Id="rId11" Type="http://schemas.openxmlformats.org/officeDocument/2006/relationships/oleObject" Target="../embeddings/oleObject136.bin"/><Relationship Id="rId5" Type="http://schemas.openxmlformats.org/officeDocument/2006/relationships/oleObject" Target="../embeddings/oleObject133.bin"/><Relationship Id="rId15" Type="http://schemas.openxmlformats.org/officeDocument/2006/relationships/oleObject" Target="../embeddings/oleObject138.bin"/><Relationship Id="rId10" Type="http://schemas.openxmlformats.org/officeDocument/2006/relationships/image" Target="../media/image119.wmf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135.bin"/><Relationship Id="rId14" Type="http://schemas.openxmlformats.org/officeDocument/2006/relationships/image" Target="../media/image121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3" Type="http://schemas.openxmlformats.org/officeDocument/2006/relationships/oleObject" Target="../embeddings/oleObject139.bin"/><Relationship Id="rId7" Type="http://schemas.openxmlformats.org/officeDocument/2006/relationships/oleObject" Target="../embeddings/oleObject1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24.wmf"/><Relationship Id="rId5" Type="http://schemas.openxmlformats.org/officeDocument/2006/relationships/oleObject" Target="../embeddings/oleObject140.bin"/><Relationship Id="rId4" Type="http://schemas.openxmlformats.org/officeDocument/2006/relationships/image" Target="../media/image12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2976" y="3239532"/>
            <a:ext cx="72152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3600" b="1" dirty="0" smtClean="0">
              <a:solidFill>
                <a:srgbClr val="002060"/>
              </a:solidFill>
            </a:endParaRPr>
          </a:p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(</a:t>
            </a:r>
            <a:r>
              <a:rPr lang="fr-FR" sz="2400" b="1" smtClean="0">
                <a:solidFill>
                  <a:srgbClr val="0070C0"/>
                </a:solidFill>
              </a:rPr>
              <a:t>Amphi 4)</a:t>
            </a:r>
            <a:endParaRPr lang="fr-FR" sz="2400" b="1" dirty="0" smtClean="0">
              <a:solidFill>
                <a:srgbClr val="0070C0"/>
              </a:solidFill>
            </a:endParaRPr>
          </a:p>
          <a:p>
            <a:pPr algn="ctr"/>
            <a:endParaRPr lang="fr-FR" sz="2800" b="1" dirty="0">
              <a:solidFill>
                <a:srgbClr val="0070C0"/>
              </a:solidFill>
            </a:endParaRPr>
          </a:p>
          <a:p>
            <a:pPr algn="ctr"/>
            <a:endParaRPr lang="fr-FR" sz="2800" b="1" dirty="0" smtClean="0">
              <a:solidFill>
                <a:srgbClr val="0070C0"/>
              </a:solidFill>
            </a:endParaRPr>
          </a:p>
          <a:p>
            <a:pPr algn="ctr"/>
            <a:endParaRPr lang="fr-FR" sz="2800" b="1" dirty="0">
              <a:solidFill>
                <a:srgbClr val="0070C0"/>
              </a:solidFill>
            </a:endParaRPr>
          </a:p>
          <a:p>
            <a:pPr algn="ctr"/>
            <a:endParaRPr lang="fr-FR" sz="2800" b="1" dirty="0" smtClean="0">
              <a:solidFill>
                <a:srgbClr val="0070C0"/>
              </a:solidFill>
            </a:endParaRPr>
          </a:p>
          <a:p>
            <a:pPr algn="r"/>
            <a:r>
              <a:rPr lang="fr-FR" sz="2000" b="1" dirty="0" smtClean="0"/>
              <a:t>Ahmed </a:t>
            </a:r>
            <a:r>
              <a:rPr lang="fr-FR" sz="2000" b="1" dirty="0" err="1" smtClean="0"/>
              <a:t>Dhouib</a:t>
            </a:r>
            <a:endParaRPr lang="fr-FR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2285984" y="785794"/>
            <a:ext cx="4706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</a:rPr>
              <a:t>Cours : Mécanique Quantique 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990600" y="2527300"/>
            <a:ext cx="7759700" cy="838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100"/>
              </a:lnSpc>
              <a:tabLst>
                <a:tab pos="2857500" algn="l"/>
              </a:tabLst>
            </a:pPr>
            <a:r>
              <a:rPr lang="en-US" altLang="zh-CN" sz="3388" b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Formulation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Dirac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mécanique</a:t>
            </a:r>
          </a:p>
          <a:p>
            <a:pPr>
              <a:lnSpc>
                <a:spcPts val="3500"/>
              </a:lnSpc>
              <a:tabLst>
                <a:tab pos="2857500" algn="l"/>
              </a:tabLst>
            </a:pPr>
            <a:r>
              <a:rPr lang="en-US" altLang="zh-CN" dirty="0" smtClean="0"/>
              <a:t>	</a:t>
            </a:r>
            <a:r>
              <a:rPr lang="en-US" altLang="zh-CN" sz="3388" b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quantique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42845" y="227013"/>
            <a:ext cx="8929749" cy="2235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fr-FR" altLang="zh-CN" sz="2066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 bases de l’Espace des Etats </a:t>
            </a:r>
            <a:r>
              <a:rPr lang="fr-FR" sz="2000" u="sng" dirty="0" smtClean="0">
                <a:solidFill>
                  <a:srgbClr val="FF0000"/>
                </a:solidFill>
                <a:latin typeface="Lucida Calligraphy" pitchFamily="66" charset="0"/>
              </a:rPr>
              <a:t>E</a:t>
            </a:r>
            <a:r>
              <a:rPr lang="fr-FR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CN" sz="2066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dirty="0"/>
          </a:p>
          <a:p>
            <a:r>
              <a:rPr lang="fr-FR" dirty="0"/>
              <a:t>     	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 ket, représentant l’état d’un système physique, a une existence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propre.</a:t>
            </a:r>
          </a:p>
          <a:p>
            <a:pPr algn="just"/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Cependant, pour faire des calculs il est nécessaire de le représenter dans une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base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fr-FR" dirty="0"/>
              <a:t>	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Autrement dit, on doit définir ses coordonnées c’est-à-dire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ses composantes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fr-FR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023938" y="2368550"/>
            <a:ext cx="7778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/>
              <a:t>Rappel </a:t>
            </a:r>
            <a:r>
              <a:rPr lang="fr-FR"/>
              <a:t>:Vous êtes tous habitués à faire ceci pour l’espace vectoriel            </a:t>
            </a:r>
          </a:p>
          <a:p>
            <a:endParaRPr lang="fr-FR"/>
          </a:p>
          <a:p>
            <a:r>
              <a:rPr lang="fr-FR"/>
              <a:t>Dans cet espace à </a:t>
            </a:r>
            <a:r>
              <a:rPr lang="fr-FR" b="1"/>
              <a:t>3 dimensions</a:t>
            </a:r>
            <a:r>
              <a:rPr lang="fr-FR"/>
              <a:t>, nous définissons </a:t>
            </a:r>
            <a:r>
              <a:rPr lang="fr-FR" b="1"/>
              <a:t>3 vecteurs</a:t>
            </a:r>
            <a:r>
              <a:rPr lang="fr-FR"/>
              <a:t>  de base</a:t>
            </a:r>
          </a:p>
          <a:p>
            <a:r>
              <a:rPr lang="fr-FR"/>
              <a:t>tel que :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429520" y="2368550"/>
          <a:ext cx="36036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0" name="Equation" r:id="rId4" imgW="215640" imgH="203040" progId="Equation.3">
                  <p:embed/>
                </p:oleObj>
              </mc:Choice>
              <mc:Fallback>
                <p:oleObj name="Equation" r:id="rId4" imgW="2156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20" y="2368550"/>
                        <a:ext cx="360362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971550" y="3749675"/>
          <a:ext cx="3384550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1" name="Equation" r:id="rId6" imgW="2006280" imgH="1473120" progId="Equation.3">
                  <p:embed/>
                </p:oleObj>
              </mc:Choice>
              <mc:Fallback>
                <p:oleObj name="Equation" r:id="rId6" imgW="2006280" imgH="14731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749675"/>
                        <a:ext cx="3384550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4500563" y="3868738"/>
          <a:ext cx="4665662" cy="251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2" name="Equation" r:id="rId8" imgW="2412720" imgH="1460160" progId="Equation.3">
                  <p:embed/>
                </p:oleObj>
              </mc:Choice>
              <mc:Fallback>
                <p:oleObj name="Equation" r:id="rId8" imgW="2412720" imgH="1460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868738"/>
                        <a:ext cx="4665662" cy="2513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28596" y="156969"/>
            <a:ext cx="8699818" cy="141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Globalement nous allons retrouver ces propriétés dans l’espace des états </a:t>
            </a:r>
            <a:r>
              <a:rPr lang="fr-FR" sz="2000" dirty="0" smtClean="0">
                <a:latin typeface="Lucida Calligraphy" pitchFamily="66" charset="0"/>
              </a:rPr>
              <a:t>E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de la</a:t>
            </a:r>
          </a:p>
          <a:p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Mécanique Quantique .</a:t>
            </a:r>
          </a:p>
          <a:p>
            <a:endParaRPr lang="fr-FR" altLang="zh-CN" sz="2066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 peut cependant définir deux types de bases 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50913" y="15763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85720" y="1477963"/>
            <a:ext cx="7197804" cy="100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b="1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) Bases discrètes.</a:t>
            </a:r>
          </a:p>
          <a:p>
            <a:endParaRPr lang="fr-FR" dirty="0">
              <a:sym typeface="Symbol" pitchFamily="18" charset="2"/>
            </a:endParaRPr>
          </a:p>
          <a:p>
            <a:r>
              <a:rPr lang="fr-FR" dirty="0">
                <a:sym typeface="Symbol" pitchFamily="18" charset="2"/>
              </a:rPr>
              <a:t>	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Ces bases sont formées de N vecteurs         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orthonormés</a:t>
            </a:r>
            <a:r>
              <a:rPr lang="fr-FR" dirty="0">
                <a:sym typeface="Symbol" pitchFamily="18" charset="2"/>
              </a:rPr>
              <a:t>. 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5357818" y="2082793"/>
          <a:ext cx="503237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8" name="Equation" r:id="rId4" imgW="253800" imgH="253800" progId="Equation.3">
                  <p:embed/>
                </p:oleObj>
              </mc:Choice>
              <mc:Fallback>
                <p:oleObj name="Equation" r:id="rId4" imgW="25380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2082793"/>
                        <a:ext cx="503237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3132138" y="2573338"/>
          <a:ext cx="172720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9" name="Equation" r:id="rId6" imgW="939600" imgH="279360" progId="Equation.3">
                  <p:embed/>
                </p:oleObj>
              </mc:Choice>
              <mc:Fallback>
                <p:oleObj name="Equation" r:id="rId6" imgW="93960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573338"/>
                        <a:ext cx="1727200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1858963" y="3381375"/>
          <a:ext cx="405923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0" name="Equation" r:id="rId8" imgW="2514600" imgH="431640" progId="Equation.3">
                  <p:embed/>
                </p:oleObj>
              </mc:Choice>
              <mc:Fallback>
                <p:oleObj name="Equation" r:id="rId8" imgW="25146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3381375"/>
                        <a:ext cx="4059237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1763713" y="4365625"/>
          <a:ext cx="530701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1" name="Equation" r:id="rId10" imgW="3288960" imgH="431640" progId="Equation.3">
                  <p:embed/>
                </p:oleObj>
              </mc:Choice>
              <mc:Fallback>
                <p:oleObj name="Equation" r:id="rId10" imgW="328896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365625"/>
                        <a:ext cx="5307012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79475" y="5176838"/>
            <a:ext cx="7967246" cy="96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Ces relations simples nous permettent de définir une relation importante :</a:t>
            </a:r>
          </a:p>
          <a:p>
            <a:endParaRPr lang="fr-FR" dirty="0"/>
          </a:p>
          <a:p>
            <a:r>
              <a:rPr lang="fr-FR" dirty="0"/>
              <a:t>               </a:t>
            </a:r>
            <a:r>
              <a:rPr lang="fr-FR" b="1" dirty="0">
                <a:solidFill>
                  <a:srgbClr val="FF0000"/>
                </a:solidFill>
                <a:latin typeface="Lucida Calligraphy" pitchFamily="66" charset="0"/>
              </a:rPr>
              <a:t>La relation de Fermeture définissant une base.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051050" y="2565400"/>
            <a:ext cx="2881313" cy="1223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476375" y="333375"/>
          <a:ext cx="50228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2" name="Equation" r:id="rId4" imgW="3111480" imgH="431640" progId="Equation.3">
                  <p:embed/>
                </p:oleObj>
              </mc:Choice>
              <mc:Fallback>
                <p:oleObj name="Equation" r:id="rId4" imgW="31114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33375"/>
                        <a:ext cx="502285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403350" y="1412875"/>
          <a:ext cx="612933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3" name="Equation" r:id="rId6" imgW="3797280" imgH="431640" progId="Equation.3">
                  <p:embed/>
                </p:oleObj>
              </mc:Choice>
              <mc:Fallback>
                <p:oleObj name="Equation" r:id="rId6" imgW="37972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412875"/>
                        <a:ext cx="6129338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555875" y="2708275"/>
          <a:ext cx="20701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4" name="Equation" r:id="rId8" imgW="1282680" imgH="431640" progId="Equation.3">
                  <p:embed/>
                </p:oleObj>
              </mc:Choice>
              <mc:Fallback>
                <p:oleObj name="Equation" r:id="rId8" imgW="12826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708275"/>
                        <a:ext cx="207010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524500" y="2873375"/>
            <a:ext cx="2068195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 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Opérateur Unité.</a:t>
            </a: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5424488" y="2851150"/>
          <a:ext cx="2270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5" name="Equation" r:id="rId10" imgW="126720" imgH="203040" progId="Equation.3">
                  <p:embed/>
                </p:oleObj>
              </mc:Choice>
              <mc:Fallback>
                <p:oleObj name="Equation" r:id="rId10" imgW="12672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88" y="2851150"/>
                        <a:ext cx="22701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00034" y="4165600"/>
            <a:ext cx="8159606" cy="164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b="1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) Bases continues.</a:t>
            </a:r>
          </a:p>
          <a:p>
            <a:endParaRPr lang="fr-FR" dirty="0">
              <a:sym typeface="Symbol" pitchFamily="18" charset="2"/>
            </a:endParaRPr>
          </a:p>
          <a:p>
            <a:pPr algn="just"/>
            <a:r>
              <a:rPr lang="fr-FR" dirty="0">
                <a:sym typeface="Symbol" pitchFamily="18" charset="2"/>
              </a:rPr>
              <a:t>	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Pour les besoins de la Physique, il est indispensable de définir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des </a:t>
            </a:r>
          </a:p>
          <a:p>
            <a:pPr algn="just"/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bases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continues  : On remplace les sommes sur les indices discrets (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i) par </a:t>
            </a:r>
          </a:p>
          <a:p>
            <a:pPr algn="just"/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des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intégrales sur une variable continue que l’on appelle 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124075" y="4437063"/>
            <a:ext cx="3095625" cy="12969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116013" y="404813"/>
          <a:ext cx="12954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0" name="Equation" r:id="rId4" imgW="850680" imgH="431640" progId="Equation.3">
                  <p:embed/>
                </p:oleObj>
              </mc:Choice>
              <mc:Fallback>
                <p:oleObj name="Equation" r:id="rId4" imgW="8506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04813"/>
                        <a:ext cx="129540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042988" y="1268413"/>
          <a:ext cx="352901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1" name="Equation" r:id="rId6" imgW="1892160" imgH="253800" progId="Equation.3">
                  <p:embed/>
                </p:oleObj>
              </mc:Choice>
              <mc:Fallback>
                <p:oleObj name="Equation" r:id="rId6" imgW="189216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268413"/>
                        <a:ext cx="3529012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912813" y="1995488"/>
          <a:ext cx="37893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2" name="Equation" r:id="rId8" imgW="2031840" imgH="279360" progId="Equation.3">
                  <p:embed/>
                </p:oleObj>
              </mc:Choice>
              <mc:Fallback>
                <p:oleObj name="Equation" r:id="rId8" imgW="203184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995488"/>
                        <a:ext cx="3789362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187450" y="2836863"/>
          <a:ext cx="56610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3" name="Equation" r:id="rId10" imgW="3035160" imgH="279360" progId="Equation.3">
                  <p:embed/>
                </p:oleObj>
              </mc:Choice>
              <mc:Fallback>
                <p:oleObj name="Equation" r:id="rId10" imgW="3035160" imgH="279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836863"/>
                        <a:ext cx="566102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28596" y="3808413"/>
            <a:ext cx="5979522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On peut également définir une </a:t>
            </a:r>
            <a:r>
              <a:rPr lang="fr-FR" altLang="zh-CN" sz="206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Relation de Fermeture :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2525713" y="4724400"/>
          <a:ext cx="223361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4" name="Equation" r:id="rId12" imgW="1384200" imgH="279360" progId="Equation.3">
                  <p:embed/>
                </p:oleObj>
              </mc:Choice>
              <mc:Fallback>
                <p:oleObj name="Equation" r:id="rId12" imgW="1384200" imgH="2793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713" y="4724400"/>
                        <a:ext cx="2233612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2804981" y="547688"/>
            <a:ext cx="3481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u="sng" dirty="0">
                <a:solidFill>
                  <a:srgbClr val="FF0000"/>
                </a:solidFill>
              </a:rPr>
              <a:t>Base discrète et base continue </a:t>
            </a:r>
            <a:r>
              <a:rPr lang="fr-FR" sz="20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428597" y="1081088"/>
            <a:ext cx="8258204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Lorsque les états sont quantifiés, on a une base discrète d’états, et on doit utiliser le signe somme, comme dans les relations précédentes.</a:t>
            </a:r>
          </a:p>
          <a:p>
            <a:pPr algn="just"/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Lorsque les états ne sont pas quantifiés, on a une base continue, et on doit utiliser le signe intégral. </a:t>
            </a:r>
          </a:p>
        </p:txBody>
      </p:sp>
      <p:graphicFrame>
        <p:nvGraphicFramePr>
          <p:cNvPr id="12083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9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990600" y="2743200"/>
            <a:ext cx="7162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b="1" i="1" dirty="0" smtClean="0"/>
              <a:t>        &lt; </a:t>
            </a:r>
            <a:r>
              <a:rPr lang="fr-FR" b="1" i="1" dirty="0" err="1"/>
              <a:t>u</a:t>
            </a:r>
            <a:r>
              <a:rPr lang="fr-FR" b="1" i="1" baseline="-25000" dirty="0" err="1"/>
              <a:t>i</a:t>
            </a:r>
            <a:r>
              <a:rPr lang="fr-FR" b="1" i="1" dirty="0">
                <a:latin typeface="Symbol" pitchFamily="18" charset="2"/>
              </a:rPr>
              <a:t> </a:t>
            </a:r>
            <a:r>
              <a:rPr lang="fr-FR" b="1" i="1" dirty="0"/>
              <a:t>| </a:t>
            </a:r>
            <a:r>
              <a:rPr lang="fr-FR" b="1" i="1" dirty="0" err="1"/>
              <a:t>u</a:t>
            </a:r>
            <a:r>
              <a:rPr lang="fr-FR" b="1" i="1" baseline="-25000" dirty="0" err="1"/>
              <a:t>j</a:t>
            </a:r>
            <a:r>
              <a:rPr lang="fr-FR" b="1" i="1" dirty="0">
                <a:latin typeface="Symbol" pitchFamily="18" charset="2"/>
              </a:rPr>
              <a:t> </a:t>
            </a:r>
            <a:r>
              <a:rPr lang="fr-FR" b="1" i="1" dirty="0"/>
              <a:t>&gt;=</a:t>
            </a:r>
            <a:r>
              <a:rPr lang="fr-FR" b="1" i="1" dirty="0" err="1">
                <a:latin typeface="Symbol" pitchFamily="18" charset="2"/>
              </a:rPr>
              <a:t>d</a:t>
            </a:r>
            <a:r>
              <a:rPr lang="fr-FR" b="1" i="1" baseline="-25000" dirty="0" err="1"/>
              <a:t>ij</a:t>
            </a:r>
            <a:r>
              <a:rPr lang="fr-FR" b="1" i="1" baseline="-25000" dirty="0"/>
              <a:t>                                         </a:t>
            </a:r>
            <a:r>
              <a:rPr lang="fr-FR" b="1" i="1" baseline="-25000" dirty="0" smtClean="0"/>
              <a:t>                                </a:t>
            </a:r>
            <a:r>
              <a:rPr lang="fr-FR" b="1" i="1" dirty="0" smtClean="0"/>
              <a:t>&lt; </a:t>
            </a:r>
            <a:r>
              <a:rPr lang="fr-FR" b="1" i="1" dirty="0" err="1"/>
              <a:t>w</a:t>
            </a:r>
            <a:r>
              <a:rPr lang="fr-FR" b="1" i="1" baseline="-25000" dirty="0" err="1"/>
              <a:t>a</a:t>
            </a:r>
            <a:r>
              <a:rPr lang="fr-FR" b="1" i="1" dirty="0">
                <a:latin typeface="Symbol" pitchFamily="18" charset="2"/>
              </a:rPr>
              <a:t> </a:t>
            </a:r>
            <a:r>
              <a:rPr lang="fr-FR" b="1" i="1" dirty="0"/>
              <a:t>| </a:t>
            </a:r>
            <a:r>
              <a:rPr lang="fr-FR" b="1" i="1" dirty="0" err="1"/>
              <a:t>w</a:t>
            </a:r>
            <a:r>
              <a:rPr lang="fr-FR" b="1" i="1" baseline="-25000" dirty="0" err="1"/>
              <a:t>b</a:t>
            </a:r>
            <a:r>
              <a:rPr lang="fr-FR" b="1" i="1" dirty="0">
                <a:latin typeface="Symbol" pitchFamily="18" charset="2"/>
              </a:rPr>
              <a:t> </a:t>
            </a:r>
            <a:r>
              <a:rPr lang="fr-FR" b="1" i="1" dirty="0"/>
              <a:t>&gt;=</a:t>
            </a:r>
            <a:r>
              <a:rPr lang="fr-FR" b="1" i="1" dirty="0">
                <a:latin typeface="Symbol" pitchFamily="18" charset="2"/>
              </a:rPr>
              <a:t>d</a:t>
            </a:r>
            <a:r>
              <a:rPr lang="fr-FR" b="1" i="1" dirty="0"/>
              <a:t>(a-b)</a:t>
            </a:r>
            <a:endParaRPr lang="fr-FR" b="1" i="1" baseline="-25000" dirty="0"/>
          </a:p>
          <a:p>
            <a:endParaRPr lang="fr-FR" i="1" baseline="-25000" dirty="0"/>
          </a:p>
        </p:txBody>
      </p:sp>
      <p:graphicFrame>
        <p:nvGraphicFramePr>
          <p:cNvPr id="120838" name="Object 6"/>
          <p:cNvGraphicFramePr>
            <a:graphicFrameLocks noChangeAspect="1"/>
          </p:cNvGraphicFramePr>
          <p:nvPr/>
        </p:nvGraphicFramePr>
        <p:xfrm>
          <a:off x="4941888" y="3536950"/>
          <a:ext cx="20891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0" name="Équation" r:id="rId6" imgW="1104840" imgH="279360" progId="Equation.3">
                  <p:embed/>
                </p:oleObj>
              </mc:Choice>
              <mc:Fallback>
                <p:oleObj name="Équation" r:id="rId6" imgW="110484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3536950"/>
                        <a:ext cx="208915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5562600" y="4724400"/>
            <a:ext cx="16517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Base continue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14414" y="2571744"/>
            <a:ext cx="2590800" cy="2533650"/>
            <a:chOff x="912" y="1632"/>
            <a:chExt cx="1632" cy="1596"/>
          </a:xfrm>
        </p:grpSpPr>
        <p:sp>
          <p:nvSpPr>
            <p:cNvPr id="120842" name="Text Box 10"/>
            <p:cNvSpPr txBox="1">
              <a:spLocks noChangeArrowheads="1"/>
            </p:cNvSpPr>
            <p:nvPr/>
          </p:nvSpPr>
          <p:spPr bwMode="auto">
            <a:xfrm>
              <a:off x="1200" y="2976"/>
              <a:ext cx="98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</a:rPr>
                <a:t>Base discrète</a:t>
              </a:r>
            </a:p>
          </p:txBody>
        </p:sp>
        <p:sp>
          <p:nvSpPr>
            <p:cNvPr id="120843" name="Rectangle 11"/>
            <p:cNvSpPr>
              <a:spLocks noChangeArrowheads="1"/>
            </p:cNvSpPr>
            <p:nvPr/>
          </p:nvSpPr>
          <p:spPr bwMode="auto">
            <a:xfrm>
              <a:off x="912" y="1632"/>
              <a:ext cx="1632" cy="134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4648200" y="2590800"/>
            <a:ext cx="2667000" cy="2133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45" name="Text Box 13"/>
          <p:cNvSpPr txBox="1">
            <a:spLocks noChangeArrowheads="1"/>
          </p:cNvSpPr>
          <p:nvPr/>
        </p:nvSpPr>
        <p:spPr bwMode="auto">
          <a:xfrm>
            <a:off x="500034" y="5867400"/>
            <a:ext cx="7972454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Attention, une base discrète peut être de dimension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infinie   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(N=       )!</a:t>
            </a:r>
          </a:p>
        </p:txBody>
      </p:sp>
      <p:graphicFrame>
        <p:nvGraphicFramePr>
          <p:cNvPr id="120846" name="Object 14"/>
          <p:cNvGraphicFramePr>
            <a:graphicFrameLocks noChangeAspect="1"/>
          </p:cNvGraphicFramePr>
          <p:nvPr/>
        </p:nvGraphicFramePr>
        <p:xfrm>
          <a:off x="7115196" y="5929330"/>
          <a:ext cx="457200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1" name="Equation" r:id="rId8" imgW="152280" imgH="126720" progId="Equation.3">
                  <p:embed/>
                </p:oleObj>
              </mc:Choice>
              <mc:Fallback>
                <p:oleObj name="Equation" r:id="rId8" imgW="152280" imgH="126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96" y="5929330"/>
                        <a:ext cx="457200" cy="285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47" name="Line 15"/>
          <p:cNvSpPr>
            <a:spLocks noChangeShapeType="1"/>
          </p:cNvSpPr>
          <p:nvPr/>
        </p:nvSpPr>
        <p:spPr bwMode="auto">
          <a:xfrm flipH="1" flipV="1">
            <a:off x="7391400" y="3048000"/>
            <a:ext cx="457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7467600" y="3429000"/>
            <a:ext cx="8270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000"/>
              <a:t>Delta de Dirac</a:t>
            </a:r>
          </a:p>
        </p:txBody>
      </p:sp>
      <p:graphicFrame>
        <p:nvGraphicFramePr>
          <p:cNvPr id="1536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846831"/>
              </p:ext>
            </p:extLst>
          </p:nvPr>
        </p:nvGraphicFramePr>
        <p:xfrm>
          <a:off x="1663700" y="3489325"/>
          <a:ext cx="155733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2" name="Équation" r:id="rId10" imgW="965160" imgH="444240" progId="Equation.3">
                  <p:embed/>
                </p:oleObj>
              </mc:Choice>
              <mc:Fallback>
                <p:oleObj name="Équation" r:id="rId10" imgW="96516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3489325"/>
                        <a:ext cx="1557338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714348" y="444500"/>
            <a:ext cx="4326505" cy="44371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100"/>
              </a:lnSpc>
              <a:tabLst/>
            </a:pPr>
            <a:r>
              <a:rPr lang="en-US" altLang="zh-CN" sz="2066" b="1" u="sng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Exemple</a:t>
            </a:r>
            <a:r>
              <a:rPr lang="en-US" altLang="zh-CN" sz="2066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:  </a:t>
            </a:r>
            <a:r>
              <a:rPr lang="fr-FR" altLang="zh-CN" sz="2066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Le Théorème de Pythagore</a:t>
            </a:r>
            <a:endParaRPr lang="en-US" altLang="zh-CN" sz="2066" b="1" u="sng" dirty="0" err="1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5715008" y="1333500"/>
            <a:ext cx="1586012" cy="3282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Ψ|Id|Ψ</a:t>
            </a:r>
            <a:r>
              <a:rPr lang="en-US" altLang="zh-CN" sz="28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&gt;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4714876" y="1333500"/>
            <a:ext cx="969817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&lt;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Ψ|Ψ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&gt;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5643570" y="2324100"/>
            <a:ext cx="902491" cy="159787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2794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Ψ|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800"/>
              </a:lnSpc>
              <a:tabLst>
                <a:tab pos="2794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  </a:t>
            </a:r>
            <a:r>
              <a:rPr lang="en-US" altLang="zh-CN" sz="28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300"/>
              </a:lnSpc>
              <a:tabLst>
                <a:tab pos="279400" algn="l"/>
              </a:tabLst>
            </a:pPr>
            <a:r>
              <a:rPr lang="en-US" altLang="zh-CN" dirty="0" smtClean="0"/>
              <a:t>	    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n∈I</a:t>
            </a:r>
            <a:endParaRPr lang="en-US" altLang="zh-CN" sz="144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424370" y="2311400"/>
            <a:ext cx="2791100" cy="132856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200"/>
              </a:lnSpc>
              <a:tabLst>
                <a:tab pos="114300" algn="l"/>
                <a:tab pos="533400" algn="l"/>
              </a:tabLst>
            </a:pPr>
            <a:r>
              <a:rPr lang="en-US" altLang="zh-CN" dirty="0" smtClean="0"/>
              <a:t>	</a:t>
            </a:r>
            <a:r>
              <a:rPr lang="en-US" altLang="zh-CN" sz="3200" dirty="0" smtClean="0"/>
              <a:t>(</a:t>
            </a:r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&gt;&lt;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|Ψ</a:t>
            </a:r>
            <a:r>
              <a:rPr lang="en-US" altLang="zh-CN" sz="28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&gt;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  <a:tabLst>
                <a:tab pos="114300" algn="l"/>
                <a:tab pos="533400" algn="l"/>
              </a:tabLst>
            </a:pPr>
            <a:r>
              <a:rPr lang="en-US" altLang="zh-CN" dirty="0" smtClean="0"/>
              <a:t>	    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n∈I</a:t>
            </a:r>
            <a:endParaRPr lang="en-US" altLang="zh-CN" sz="144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700"/>
              </a:lnSpc>
              <a:tabLst>
                <a:tab pos="114300" algn="l"/>
                <a:tab pos="533400" algn="l"/>
              </a:tabLst>
            </a:pP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&lt;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Ψ|Ψ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&gt;&lt;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|Ψ</a:t>
            </a:r>
            <a:r>
              <a:rPr lang="en-US" altLang="zh-CN" sz="28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&gt;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643570" y="4279900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6429388" y="4279900"/>
            <a:ext cx="1009892" cy="3282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&lt;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|Ψ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&gt;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7450162" y="4279900"/>
            <a:ext cx="1009892" cy="3282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&lt;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|Ψ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&gt;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6143636" y="4608522"/>
            <a:ext cx="355600" cy="177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n∈I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6215074" y="6215082"/>
            <a:ext cx="355600" cy="177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n∈I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6216664" y="5572140"/>
            <a:ext cx="355600" cy="177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n∈I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5643570" y="5283200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5643570" y="5889644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6464320" y="5214950"/>
            <a:ext cx="1341714" cy="3282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&lt;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|Ψ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&gt;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6715140" y="5857892"/>
            <a:ext cx="431800" cy="279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|β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6143636" y="6572272"/>
            <a:ext cx="29591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l’état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normalisé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20" name="Freeform 3"/>
          <p:cNvSpPr/>
          <p:nvPr/>
        </p:nvSpPr>
        <p:spPr>
          <a:xfrm>
            <a:off x="6517279" y="4236923"/>
            <a:ext cx="840803" cy="23215"/>
          </a:xfrm>
          <a:custGeom>
            <a:avLst/>
            <a:gdLst>
              <a:gd name="connsiteX0" fmla="*/ 6350 w 840803"/>
              <a:gd name="connsiteY0" fmla="*/ 6350 h 23215"/>
              <a:gd name="connsiteX1" fmla="*/ 834453 w 840803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840803" h="23215">
                <a:moveTo>
                  <a:pt x="6350" y="6350"/>
                </a:moveTo>
                <a:lnTo>
                  <a:pt x="834453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"/>
          <p:cNvSpPr txBox="1"/>
          <p:nvPr/>
        </p:nvSpPr>
        <p:spPr>
          <a:xfrm flipH="1">
            <a:off x="7808914" y="5060685"/>
            <a:ext cx="120672" cy="22570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7143768" y="5786454"/>
            <a:ext cx="450832" cy="22570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5929322" y="6604024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72198" y="4143380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fr-FR" sz="2400" dirty="0"/>
          </a:p>
        </p:txBody>
      </p:sp>
      <p:sp>
        <p:nvSpPr>
          <p:cNvPr id="26" name="Rectangle 25"/>
          <p:cNvSpPr/>
          <p:nvPr/>
        </p:nvSpPr>
        <p:spPr>
          <a:xfrm>
            <a:off x="6120594" y="5110475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fr-FR" sz="2400" dirty="0"/>
          </a:p>
        </p:txBody>
      </p:sp>
      <p:sp>
        <p:nvSpPr>
          <p:cNvPr id="27" name="Rectangle 26"/>
          <p:cNvSpPr/>
          <p:nvPr/>
        </p:nvSpPr>
        <p:spPr>
          <a:xfrm>
            <a:off x="6143636" y="5753417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fr-FR" sz="2400" dirty="0"/>
          </a:p>
        </p:txBody>
      </p:sp>
      <p:cxnSp>
        <p:nvCxnSpPr>
          <p:cNvPr id="29" name="Connecteur droit avec flèche 28"/>
          <p:cNvCxnSpPr/>
          <p:nvPr/>
        </p:nvCxnSpPr>
        <p:spPr>
          <a:xfrm flipV="1">
            <a:off x="1000100" y="3429000"/>
            <a:ext cx="371477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rot="5400000" flipH="1" flipV="1">
            <a:off x="-178627" y="2750339"/>
            <a:ext cx="292895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285852" y="350043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rot="5400000" flipH="1" flipV="1">
            <a:off x="964381" y="317896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V="1">
            <a:off x="1285852" y="2071678"/>
            <a:ext cx="2071702" cy="1428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rot="5400000">
            <a:off x="2571736" y="2786058"/>
            <a:ext cx="142876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rot="10800000">
            <a:off x="1285852" y="2071678"/>
            <a:ext cx="200026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500166" y="3571876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200" dirty="0" smtClean="0">
                <a:solidFill>
                  <a:srgbClr val="C00000"/>
                </a:solidFill>
                <a:latin typeface="Tahoma" pitchFamily="18" charset="0"/>
                <a:cs typeface="Tahoma" pitchFamily="18" charset="0"/>
              </a:rPr>
              <a:t>1</a:t>
            </a:r>
            <a:r>
              <a:rPr lang="en-US" altLang="zh-CN" dirty="0" smtClean="0">
                <a:solidFill>
                  <a:srgbClr val="C00000"/>
                </a:solidFill>
                <a:latin typeface="Tahoma" pitchFamily="18" charset="0"/>
                <a:cs typeface="Tahoma" pitchFamily="18" charset="0"/>
              </a:rPr>
              <a:t>&gt;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2910" y="2857496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  <a:latin typeface="Tahoma" pitchFamily="18" charset="0"/>
                <a:cs typeface="Tahoma" pitchFamily="18" charset="0"/>
              </a:rPr>
              <a:t>|Ψ</a:t>
            </a:r>
            <a:r>
              <a:rPr lang="en-US" altLang="zh-CN" sz="1200" dirty="0" smtClean="0">
                <a:solidFill>
                  <a:srgbClr val="00B050"/>
                </a:solidFill>
                <a:latin typeface="Tahoma" pitchFamily="18" charset="0"/>
                <a:cs typeface="Tahoma" pitchFamily="18" charset="0"/>
              </a:rPr>
              <a:t>2</a:t>
            </a:r>
            <a:r>
              <a:rPr lang="en-US" altLang="zh-CN" dirty="0" smtClean="0">
                <a:solidFill>
                  <a:srgbClr val="00B050"/>
                </a:solidFill>
                <a:latin typeface="Tahoma" pitchFamily="18" charset="0"/>
                <a:cs typeface="Tahoma" pitchFamily="18" charset="0"/>
              </a:rPr>
              <a:t>&gt;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57079" y="1785926"/>
            <a:ext cx="6719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|Ψ&gt;</a:t>
            </a:r>
            <a:endParaRPr lang="fr-FR" sz="2000" dirty="0"/>
          </a:p>
        </p:txBody>
      </p:sp>
      <p:sp>
        <p:nvSpPr>
          <p:cNvPr id="45" name="Rectangle 44"/>
          <p:cNvSpPr/>
          <p:nvPr/>
        </p:nvSpPr>
        <p:spPr>
          <a:xfrm>
            <a:off x="3143240" y="3500438"/>
            <a:ext cx="399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β</a:t>
            </a:r>
            <a:r>
              <a:rPr lang="en-US" altLang="zh-CN" sz="12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1</a:t>
            </a:r>
            <a:endParaRPr lang="fr-FR" dirty="0"/>
          </a:p>
        </p:txBody>
      </p:sp>
      <p:sp>
        <p:nvSpPr>
          <p:cNvPr id="46" name="Rectangle 45"/>
          <p:cNvSpPr/>
          <p:nvPr/>
        </p:nvSpPr>
        <p:spPr>
          <a:xfrm>
            <a:off x="928662" y="1857364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β</a:t>
            </a:r>
            <a:r>
              <a:rPr lang="en-US" altLang="zh-CN" sz="12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  <a:endParaRPr lang="fr-FR" dirty="0"/>
          </a:p>
        </p:txBody>
      </p:sp>
      <p:sp>
        <p:nvSpPr>
          <p:cNvPr id="47" name="TextBox 1"/>
          <p:cNvSpPr txBox="1"/>
          <p:nvPr/>
        </p:nvSpPr>
        <p:spPr>
          <a:xfrm>
            <a:off x="1643042" y="4429132"/>
            <a:ext cx="1143008" cy="22570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I=   1,2</a:t>
            </a:r>
          </a:p>
        </p:txBody>
      </p:sp>
      <p:sp>
        <p:nvSpPr>
          <p:cNvPr id="48" name="Accolade ouvrante 47"/>
          <p:cNvSpPr/>
          <p:nvPr/>
        </p:nvSpPr>
        <p:spPr>
          <a:xfrm>
            <a:off x="1928794" y="4357694"/>
            <a:ext cx="142876" cy="2857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Accolade fermante 48"/>
          <p:cNvSpPr/>
          <p:nvPr/>
        </p:nvSpPr>
        <p:spPr>
          <a:xfrm>
            <a:off x="2428860" y="4357694"/>
            <a:ext cx="142876" cy="2857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42845" y="-7938"/>
            <a:ext cx="8858312" cy="199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AutoNum type="arabicParenR" startAt="3"/>
            </a:pPr>
            <a:r>
              <a:rPr lang="fr-FR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Opérateurs:</a:t>
            </a:r>
          </a:p>
          <a:p>
            <a:pPr marL="457200" indent="-457200"/>
            <a:r>
              <a:rPr lang="fr-FR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a- Représentation</a:t>
            </a:r>
            <a:endParaRPr lang="fr-FR" dirty="0"/>
          </a:p>
          <a:p>
            <a:pPr algn="just"/>
            <a:r>
              <a:rPr lang="fr-FR" dirty="0"/>
              <a:t>	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Nous avons vu comment représenter les kets et les bras de l’espace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des états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 en utilisant des bases discrètes ou continues.</a:t>
            </a:r>
          </a:p>
          <a:p>
            <a:pPr algn="just"/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Il est facile donc de voir que pour représenter un opérateur</a:t>
            </a:r>
            <a:r>
              <a:rPr lang="fr-FR" dirty="0"/>
              <a:t> Â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quelconque, agissant 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fr-FR" dirty="0"/>
              <a:t> </a:t>
            </a:r>
            <a:r>
              <a:rPr lang="fr-FR" dirty="0">
                <a:latin typeface="Lucida Calligraphy" pitchFamily="66" charset="0"/>
              </a:rPr>
              <a:t>E</a:t>
            </a:r>
            <a:r>
              <a:rPr lang="fr-FR" dirty="0"/>
              <a:t>,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il suffit de représenter le ket :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987675" y="1844675"/>
          <a:ext cx="13684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3" name="Equation" r:id="rId4" imgW="736560" imgH="279360" progId="Equation.3">
                  <p:embed/>
                </p:oleObj>
              </mc:Choice>
              <mc:Fallback>
                <p:oleObj name="Equation" r:id="rId4" imgW="73656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844675"/>
                        <a:ext cx="1368425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08038" y="2800350"/>
            <a:ext cx="817853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Soit : </a:t>
            </a: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195513" y="2492375"/>
          <a:ext cx="3671887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4" name="Equation" r:id="rId6" imgW="1473120" imgH="1193760" progId="Equation.3">
                  <p:embed/>
                </p:oleObj>
              </mc:Choice>
              <mc:Fallback>
                <p:oleObj name="Equation" r:id="rId6" imgW="1473120" imgH="1193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492375"/>
                        <a:ext cx="3671887" cy="230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0" y="4868863"/>
            <a:ext cx="9306202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Mais chacun des nombres</a:t>
            </a:r>
            <a:r>
              <a:rPr lang="fr-FR" dirty="0"/>
              <a:t>,  </a:t>
            </a:r>
            <a:r>
              <a:rPr lang="fr-FR" dirty="0" smtClean="0"/>
              <a:t>                                                     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peuvent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être exprimés comme :</a:t>
            </a: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878138" y="4797425"/>
          <a:ext cx="291782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5" name="Équation" r:id="rId8" imgW="1396800" imgH="266400" progId="Equation.3">
                  <p:embed/>
                </p:oleObj>
              </mc:Choice>
              <mc:Fallback>
                <p:oleObj name="Équation" r:id="rId8" imgW="1396800" imgH="26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138" y="4797425"/>
                        <a:ext cx="291782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0" name="Object 6"/>
          <p:cNvGraphicFramePr>
            <a:graphicFrameLocks noChangeAspect="1"/>
          </p:cNvGraphicFramePr>
          <p:nvPr/>
        </p:nvGraphicFramePr>
        <p:xfrm>
          <a:off x="2143109" y="5429264"/>
          <a:ext cx="4643470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6" name="Equation" r:id="rId10" imgW="1968480" imgH="380880" progId="Equation.3">
                  <p:embed/>
                </p:oleObj>
              </mc:Choice>
              <mc:Fallback>
                <p:oleObj name="Equation" r:id="rId10" imgW="1968480" imgH="380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9" y="5429264"/>
                        <a:ext cx="4643470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07950" y="3789363"/>
            <a:ext cx="8964613" cy="172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971550" y="476250"/>
            <a:ext cx="6840538" cy="30972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19113" y="65088"/>
            <a:ext cx="1516762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Finalement :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704975" y="620713"/>
          <a:ext cx="5229225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2" name="Equation" r:id="rId4" imgW="2323800" imgH="1168200" progId="Equation.3">
                  <p:embed/>
                </p:oleObj>
              </mc:Choice>
              <mc:Fallback>
                <p:oleObj name="Equation" r:id="rId4" imgW="2323800" imgH="1168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620713"/>
                        <a:ext cx="5229225" cy="2592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808038" y="4024313"/>
            <a:ext cx="4333238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 conclusion, dans une base donnée : 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5003800" y="4005263"/>
          <a:ext cx="8636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3" name="Equation" r:id="rId6" imgW="342720" imgH="253800" progId="Equation.3">
                  <p:embed/>
                </p:oleObj>
              </mc:Choice>
              <mc:Fallback>
                <p:oleObj name="Equation" r:id="rId6" imgW="34272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005263"/>
                        <a:ext cx="86360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810250" y="4005263"/>
            <a:ext cx="3336170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, </a:t>
            </a:r>
            <a:r>
              <a:rPr lang="fr-FR" altLang="zh-CN" sz="206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opérateur sera représenté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808038" y="4456113"/>
            <a:ext cx="6870792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 une matrice </a:t>
            </a:r>
            <a:r>
              <a:rPr lang="fr-FR" altLang="zh-CN" sz="2066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NxN</a:t>
            </a:r>
            <a:r>
              <a:rPr lang="fr-FR" altLang="zh-CN" sz="206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dont les éléments de matrice s’écrivent :</a:t>
            </a:r>
          </a:p>
        </p:txBody>
      </p:sp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3419475" y="4868863"/>
          <a:ext cx="18002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4" name="Equation" r:id="rId8" imgW="914400" imgH="279360" progId="Equation.3">
                  <p:embed/>
                </p:oleObj>
              </mc:Choice>
              <mc:Fallback>
                <p:oleObj name="Equation" r:id="rId8" imgW="91440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868863"/>
                        <a:ext cx="180022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14282" y="5661025"/>
            <a:ext cx="8847294" cy="72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Les matrices </a:t>
            </a:r>
            <a:r>
              <a:rPr lang="fr-FR" altLang="zh-CN" sz="2066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NxN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représentant les opérateurs </a:t>
            </a:r>
            <a:r>
              <a:rPr lang="fr-FR" altLang="zh-CN" sz="2066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hermitiques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ont des caractéristiques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qu’il est indispensable de connaître.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43093" y="1063614"/>
            <a:ext cx="5400675" cy="865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887556" y="1136639"/>
          <a:ext cx="49593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7" name="Equation" r:id="rId4" imgW="2781000" imgH="317160" progId="Equation.3">
                  <p:embed/>
                </p:oleObj>
              </mc:Choice>
              <mc:Fallback>
                <p:oleObj name="Equation" r:id="rId4" imgW="278100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56" y="1136639"/>
                        <a:ext cx="49593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68313" y="188913"/>
            <a:ext cx="4942379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fr-FR" dirty="0"/>
              <a:t> Â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 un opérateur </a:t>
            </a:r>
            <a:r>
              <a:rPr lang="fr-FR" altLang="zh-CN" sz="2066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hermitique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nous avons :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80723" y="2143116"/>
            <a:ext cx="86360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fr-FR" dirty="0">
                <a:solidFill>
                  <a:srgbClr val="FF0000"/>
                </a:solidFill>
              </a:rPr>
              <a:t>   </a:t>
            </a:r>
            <a:r>
              <a:rPr lang="fr-FR" b="1" dirty="0">
                <a:solidFill>
                  <a:srgbClr val="FF0000"/>
                </a:solidFill>
                <a:sym typeface="Symbol" pitchFamily="18" charset="2"/>
              </a:rPr>
              <a:t> </a:t>
            </a:r>
            <a:r>
              <a:rPr lang="fr-FR" b="1" dirty="0">
                <a:solidFill>
                  <a:srgbClr val="FF0000"/>
                </a:solidFill>
              </a:rPr>
              <a:t>Si un opérateur est </a:t>
            </a:r>
            <a:r>
              <a:rPr lang="fr-FR" b="1" dirty="0" err="1">
                <a:solidFill>
                  <a:srgbClr val="FF0000"/>
                </a:solidFill>
              </a:rPr>
              <a:t>hermitique</a:t>
            </a:r>
            <a:r>
              <a:rPr lang="fr-FR" b="1" dirty="0">
                <a:solidFill>
                  <a:srgbClr val="FF0000"/>
                </a:solidFill>
              </a:rPr>
              <a:t>, la matrice le représentant présente des </a:t>
            </a:r>
            <a:r>
              <a:rPr lang="fr-FR" b="1" dirty="0" smtClean="0">
                <a:solidFill>
                  <a:srgbClr val="FF0000"/>
                </a:solidFill>
              </a:rPr>
              <a:t> éléments 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symétriques </a:t>
            </a:r>
            <a:r>
              <a:rPr lang="fr-FR" b="1" dirty="0">
                <a:solidFill>
                  <a:srgbClr val="FF0000"/>
                </a:solidFill>
              </a:rPr>
              <a:t>par rapport à la diagonale qui </a:t>
            </a:r>
            <a:r>
              <a:rPr lang="fr-FR" b="1" u="sng" dirty="0">
                <a:solidFill>
                  <a:srgbClr val="FF0000"/>
                </a:solidFill>
              </a:rPr>
              <a:t>sont complexes conjugués </a:t>
            </a:r>
            <a:r>
              <a:rPr lang="fr-FR" b="1" u="sng" dirty="0" smtClean="0">
                <a:solidFill>
                  <a:srgbClr val="FF0000"/>
                </a:solidFill>
              </a:rPr>
              <a:t> les </a:t>
            </a:r>
            <a:r>
              <a:rPr lang="fr-FR" b="1" u="sng" dirty="0">
                <a:solidFill>
                  <a:srgbClr val="FF0000"/>
                </a:solidFill>
              </a:rPr>
              <a:t>uns des autres</a:t>
            </a:r>
            <a:r>
              <a:rPr lang="fr-FR" b="1" dirty="0">
                <a:solidFill>
                  <a:srgbClr val="FF0000"/>
                </a:solidFill>
              </a:rPr>
              <a:t>. </a:t>
            </a:r>
          </a:p>
          <a:p>
            <a:r>
              <a:rPr lang="fr-FR" b="1" dirty="0">
                <a:solidFill>
                  <a:srgbClr val="FF0000"/>
                </a:solidFill>
                <a:sym typeface="Symbol" pitchFamily="18" charset="2"/>
              </a:rPr>
              <a:t>    De même sur </a:t>
            </a:r>
            <a:r>
              <a:rPr lang="fr-FR" b="1" u="sng" dirty="0">
                <a:solidFill>
                  <a:srgbClr val="FF0000"/>
                </a:solidFill>
                <a:sym typeface="Symbol" pitchFamily="18" charset="2"/>
              </a:rPr>
              <a:t>la </a:t>
            </a:r>
            <a:r>
              <a:rPr lang="fr-FR" b="1" u="sng" dirty="0" smtClean="0">
                <a:solidFill>
                  <a:srgbClr val="FF0000"/>
                </a:solidFill>
                <a:sym typeface="Symbol" pitchFamily="18" charset="2"/>
              </a:rPr>
              <a:t>diagonale, </a:t>
            </a:r>
            <a:r>
              <a:rPr lang="fr-FR" b="1" u="sng" dirty="0">
                <a:solidFill>
                  <a:srgbClr val="FF0000"/>
                </a:solidFill>
                <a:sym typeface="Symbol" pitchFamily="18" charset="2"/>
              </a:rPr>
              <a:t>les éléments de matrice sont nécessairement </a:t>
            </a:r>
            <a:r>
              <a:rPr lang="fr-FR" b="1" u="sng" dirty="0">
                <a:solidFill>
                  <a:srgbClr val="FF0000"/>
                </a:solidFill>
                <a:sym typeface="Symbol" pitchFamily="18" charset="2"/>
              </a:rPr>
              <a:t>réels</a:t>
            </a:r>
            <a:r>
              <a:rPr lang="fr-FR" b="1" dirty="0">
                <a:solidFill>
                  <a:srgbClr val="FF0000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492500" y="3357562"/>
            <a:ext cx="1943100" cy="9366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3751263" y="3482975"/>
          <a:ext cx="12096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8" name="Équation" r:id="rId6" imgW="533160" imgH="253800" progId="Equation.3">
                  <p:embed/>
                </p:oleObj>
              </mc:Choice>
              <mc:Fallback>
                <p:oleObj name="Équation" r:id="rId6" imgW="53316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263" y="3482975"/>
                        <a:ext cx="1209675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7" name="Object 5"/>
          <p:cNvGraphicFramePr>
            <a:graphicFrameLocks noChangeAspect="1"/>
          </p:cNvGraphicFramePr>
          <p:nvPr/>
        </p:nvGraphicFramePr>
        <p:xfrm>
          <a:off x="2981332" y="4972069"/>
          <a:ext cx="25908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9" name="Équation" r:id="rId8" imgW="1460160" imgH="660240" progId="Equation.3">
                  <p:embed/>
                </p:oleObj>
              </mc:Choice>
              <mc:Fallback>
                <p:oleObj name="Équation" r:id="rId8" imgW="1460160" imgH="660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32" y="4972069"/>
                        <a:ext cx="2590800" cy="117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81000" y="4376081"/>
            <a:ext cx="2762240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zh-CN" sz="2066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Exemple d’observable </a:t>
            </a:r>
            <a:r>
              <a:rPr lang="fr-FR" sz="2000" u="sng" dirty="0"/>
              <a:t>: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143240" y="4857760"/>
            <a:ext cx="2357454" cy="1285884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857884" y="5506066"/>
            <a:ext cx="2928958" cy="1046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NB: une matrice réelle symétrique  non nulle est toujours une observable</a:t>
            </a:r>
            <a:endParaRPr lang="fr-FR" altLang="zh-CN" sz="2066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357158" y="1660024"/>
            <a:ext cx="8501122" cy="262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L’action de 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puis de 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 représenté par la matrice dont les éléments sont :</a:t>
            </a:r>
          </a:p>
          <a:p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&lt; </a:t>
            </a:r>
            <a:r>
              <a:rPr lang="fr-FR" sz="2800" i="1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800" i="1" baseline="-250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800" i="1" dirty="0">
                <a:solidFill>
                  <a:schemeClr val="tx2">
                    <a:lumMod val="75000"/>
                  </a:schemeClr>
                </a:solidFill>
              </a:rPr>
              <a:t>|BA| </a:t>
            </a:r>
            <a:r>
              <a:rPr lang="fr-FR" sz="2800" i="1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800" i="1" baseline="-25000" dirty="0" err="1">
                <a:solidFill>
                  <a:schemeClr val="tx2">
                    <a:lumMod val="75000"/>
                  </a:schemeClr>
                </a:solidFill>
              </a:rPr>
              <a:t>j</a:t>
            </a:r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&gt;</a:t>
            </a:r>
          </a:p>
          <a:p>
            <a:endParaRPr lang="fr-FR" sz="2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 peut insérer la relation de fermeture de la base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|</a:t>
            </a:r>
            <a:r>
              <a:rPr lang="fr-FR" sz="2000" i="1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000" i="1" baseline="-250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&gt;. </a:t>
            </a:r>
          </a:p>
          <a:p>
            <a:endParaRPr lang="fr-FR" sz="2000" dirty="0"/>
          </a:p>
          <a:p>
            <a:endParaRPr lang="fr-FR" sz="2800" dirty="0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57158" y="547688"/>
            <a:ext cx="5365571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b- Application </a:t>
            </a:r>
            <a:r>
              <a:rPr lang="fr-FR" altLang="zh-CN" sz="2066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successive de deux opérateurs :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428596" y="1233488"/>
            <a:ext cx="6988644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Soient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et 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deux opérateurs représentés dans la base des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|</a:t>
            </a:r>
            <a:r>
              <a:rPr lang="fr-FR" sz="2000" i="1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000" i="1" baseline="-250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&gt;. </a:t>
            </a:r>
          </a:p>
        </p:txBody>
      </p:sp>
      <p:graphicFrame>
        <p:nvGraphicFramePr>
          <p:cNvPr id="124933" name="Object 5"/>
          <p:cNvGraphicFramePr>
            <a:graphicFrameLocks noChangeAspect="1"/>
          </p:cNvGraphicFramePr>
          <p:nvPr/>
        </p:nvGraphicFramePr>
        <p:xfrm>
          <a:off x="1066800" y="3886200"/>
          <a:ext cx="67564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78" name="Equation" r:id="rId4" imgW="2489040" imgH="368280" progId="Equation.3">
                  <p:embed/>
                </p:oleObj>
              </mc:Choice>
              <mc:Fallback>
                <p:oleObj name="Equation" r:id="rId4" imgW="2489040" imgH="368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675640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2971800" y="3962400"/>
            <a:ext cx="53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4114800" y="3886200"/>
            <a:ext cx="1143000" cy="990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2667000" y="3962400"/>
            <a:ext cx="533400" cy="914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2133600" y="5791200"/>
            <a:ext cx="5163593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C’est la formule usuelle du produit de </a:t>
            </a:r>
            <a:r>
              <a:rPr lang="fr-FR" altLang="zh-CN" sz="2066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matrices</a:t>
            </a:r>
            <a:endParaRPr lang="fr-FR" altLang="zh-CN" sz="2066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938" name="Line 10"/>
          <p:cNvSpPr>
            <a:spLocks noChangeShapeType="1"/>
          </p:cNvSpPr>
          <p:nvPr/>
        </p:nvSpPr>
        <p:spPr bwMode="auto">
          <a:xfrm>
            <a:off x="3200400" y="4876800"/>
            <a:ext cx="9144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24939" name="Line 11"/>
          <p:cNvSpPr>
            <a:spLocks noChangeShapeType="1"/>
          </p:cNvSpPr>
          <p:nvPr/>
        </p:nvSpPr>
        <p:spPr bwMode="auto">
          <a:xfrm>
            <a:off x="4495800" y="4876800"/>
            <a:ext cx="3048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4724400" y="5105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i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24941" name="Line 13"/>
          <p:cNvSpPr>
            <a:spLocks noChangeShapeType="1"/>
          </p:cNvSpPr>
          <p:nvPr/>
        </p:nvSpPr>
        <p:spPr bwMode="auto">
          <a:xfrm>
            <a:off x="3429000" y="38100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24942" name="Line 14"/>
          <p:cNvSpPr>
            <a:spLocks noChangeShapeType="1"/>
          </p:cNvSpPr>
          <p:nvPr/>
        </p:nvSpPr>
        <p:spPr bwMode="auto">
          <a:xfrm>
            <a:off x="4876800" y="3810000"/>
            <a:ext cx="1066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24943" name="Freeform 15"/>
          <p:cNvSpPr>
            <a:spLocks/>
          </p:cNvSpPr>
          <p:nvPr/>
        </p:nvSpPr>
        <p:spPr bwMode="auto">
          <a:xfrm>
            <a:off x="3187700" y="3492500"/>
            <a:ext cx="4292600" cy="622300"/>
          </a:xfrm>
          <a:custGeom>
            <a:avLst/>
            <a:gdLst/>
            <a:ahLst/>
            <a:cxnLst>
              <a:cxn ang="0">
                <a:pos x="584" y="200"/>
              </a:cxn>
              <a:cxn ang="0">
                <a:pos x="296" y="56"/>
              </a:cxn>
              <a:cxn ang="0">
                <a:pos x="2360" y="56"/>
              </a:cxn>
              <a:cxn ang="0">
                <a:pos x="2360" y="392"/>
              </a:cxn>
            </a:cxnLst>
            <a:rect l="0" t="0" r="r" b="b"/>
            <a:pathLst>
              <a:path w="2704" h="392">
                <a:moveTo>
                  <a:pt x="584" y="200"/>
                </a:moveTo>
                <a:cubicBezTo>
                  <a:pt x="292" y="140"/>
                  <a:pt x="0" y="80"/>
                  <a:pt x="296" y="56"/>
                </a:cubicBezTo>
                <a:cubicBezTo>
                  <a:pt x="592" y="32"/>
                  <a:pt x="2016" y="0"/>
                  <a:pt x="2360" y="56"/>
                </a:cubicBezTo>
                <a:cubicBezTo>
                  <a:pt x="2704" y="112"/>
                  <a:pt x="2360" y="336"/>
                  <a:pt x="2360" y="392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24944" name="Freeform 16"/>
          <p:cNvSpPr>
            <a:spLocks/>
          </p:cNvSpPr>
          <p:nvPr/>
        </p:nvSpPr>
        <p:spPr bwMode="auto">
          <a:xfrm>
            <a:off x="3962400" y="3543300"/>
            <a:ext cx="2971800" cy="4953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1488" y="24"/>
              </a:cxn>
              <a:cxn ang="0">
                <a:pos x="1872" y="312"/>
              </a:cxn>
            </a:cxnLst>
            <a:rect l="0" t="0" r="r" b="b"/>
            <a:pathLst>
              <a:path w="1872" h="312">
                <a:moveTo>
                  <a:pt x="0" y="168"/>
                </a:moveTo>
                <a:cubicBezTo>
                  <a:pt x="588" y="84"/>
                  <a:pt x="1176" y="0"/>
                  <a:pt x="1488" y="24"/>
                </a:cubicBezTo>
                <a:cubicBezTo>
                  <a:pt x="1800" y="48"/>
                  <a:pt x="1808" y="264"/>
                  <a:pt x="1872" y="312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24945" name="Freeform 17"/>
          <p:cNvSpPr>
            <a:spLocks/>
          </p:cNvSpPr>
          <p:nvPr/>
        </p:nvSpPr>
        <p:spPr bwMode="auto">
          <a:xfrm>
            <a:off x="5715000" y="3543300"/>
            <a:ext cx="1676400" cy="4953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864" y="24"/>
              </a:cxn>
              <a:cxn ang="0">
                <a:pos x="1056" y="312"/>
              </a:cxn>
            </a:cxnLst>
            <a:rect l="0" t="0" r="r" b="b"/>
            <a:pathLst>
              <a:path w="1056" h="312">
                <a:moveTo>
                  <a:pt x="0" y="168"/>
                </a:moveTo>
                <a:cubicBezTo>
                  <a:pt x="344" y="84"/>
                  <a:pt x="688" y="0"/>
                  <a:pt x="864" y="24"/>
                </a:cubicBezTo>
                <a:cubicBezTo>
                  <a:pt x="1040" y="48"/>
                  <a:pt x="1024" y="264"/>
                  <a:pt x="1056" y="312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52"/>
            <a:ext cx="8429684" cy="549637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1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dirty="0" smtClean="0"/>
              <a:t>				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Rappel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err="1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err="1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postulats</a:t>
            </a: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dirty="0" smtClean="0"/>
              <a:t>		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Postulat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quantique</a:t>
            </a:r>
          </a:p>
          <a:p>
            <a:pPr>
              <a:lnSpc>
                <a:spcPts val="27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vecteur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l’espace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Hilbert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fonctions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carré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sommable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représenté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fonction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valeur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complexe</a:t>
            </a:r>
          </a:p>
          <a:p>
            <a:pPr>
              <a:lnSpc>
                <a:spcPts val="25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Produit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scalaire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↔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Probabilité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transition</a:t>
            </a:r>
          </a:p>
          <a:p>
            <a:pPr>
              <a:lnSpc>
                <a:spcPts val="25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dirty="0" smtClean="0"/>
              <a:t>	</a:t>
            </a:r>
            <a:r>
              <a:rPr lang="fr-FR" dirty="0" smtClean="0"/>
              <a:t> </a:t>
            </a:r>
          </a:p>
          <a:p>
            <a:pPr>
              <a:lnSpc>
                <a:spcPts val="19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fr-FR" dirty="0" smtClean="0"/>
              <a:t>                                                          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 (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Φ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) = |(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Φ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)|</a:t>
            </a:r>
            <a:endParaRPr lang="en-US" altLang="zh-CN" sz="206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8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Postulat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Mesure,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observable</a:t>
            </a:r>
          </a:p>
          <a:p>
            <a:pPr>
              <a:lnSpc>
                <a:spcPts val="27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Grandeur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physique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↔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Opérateur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auto-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adjoint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Â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(observable)</a:t>
            </a:r>
          </a:p>
          <a:p>
            <a:pPr>
              <a:lnSpc>
                <a:spcPts val="27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Valeurs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propres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Â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↔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résultats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mesure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ts val="27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Vecteurs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propres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Â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↔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quantiques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correspondants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mesures.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Valeur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moyenne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l’état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&lt;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A&gt;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(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Ψ,ÂΨ)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0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dirty="0" smtClean="0"/>
              <a:t>			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Postulat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Évolution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temporelle</a:t>
            </a:r>
          </a:p>
          <a:p>
            <a:pPr>
              <a:lnSpc>
                <a:spcPts val="28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l’observable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associée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l’énergie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totale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contenue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système.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571472" y="6286520"/>
            <a:ext cx="5739905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Mécanique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classique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{,}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→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Mécanique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quantique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4143372" y="5857892"/>
            <a:ext cx="22352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Eq.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Schrödinger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2928926" y="5715016"/>
            <a:ext cx="1000132" cy="30264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=H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428860" y="5572140"/>
            <a:ext cx="355600" cy="609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508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∂Ψ</a:t>
            </a:r>
          </a:p>
          <a:p>
            <a:pPr>
              <a:lnSpc>
                <a:spcPts val="27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071670" y="5690618"/>
            <a:ext cx="571504" cy="31015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8" name="Rectangle 7"/>
          <p:cNvSpPr/>
          <p:nvPr/>
        </p:nvSpPr>
        <p:spPr>
          <a:xfrm>
            <a:off x="3004572" y="550070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572132" y="2285992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  <a:endParaRPr lang="fr-FR" sz="1400" dirty="0"/>
          </a:p>
        </p:txBody>
      </p:sp>
      <p:sp>
        <p:nvSpPr>
          <p:cNvPr id="11" name="Rectangle 10"/>
          <p:cNvSpPr/>
          <p:nvPr/>
        </p:nvSpPr>
        <p:spPr>
          <a:xfrm>
            <a:off x="6343620" y="642939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286512" y="6221576"/>
            <a:ext cx="9412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− </a:t>
            </a:r>
            <a:r>
              <a:rPr lang="fr-FR" altLang="zh-CN" sz="20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[  ,  ]</a:t>
            </a:r>
          </a:p>
          <a:p>
            <a:endParaRPr lang="fr-FR" sz="2000" dirty="0"/>
          </a:p>
        </p:txBody>
      </p:sp>
      <p:sp>
        <p:nvSpPr>
          <p:cNvPr id="13" name="Rectangle 12"/>
          <p:cNvSpPr/>
          <p:nvPr/>
        </p:nvSpPr>
        <p:spPr>
          <a:xfrm>
            <a:off x="289928" y="500063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235522" y="6143644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−</a:t>
            </a:r>
            <a:r>
              <a:rPr lang="en-US" altLang="zh-CN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71472" y="357166"/>
            <a:ext cx="7303602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c- </a:t>
            </a:r>
            <a:r>
              <a:rPr lang="fr-FR" altLang="zh-CN" sz="2066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Propriétés importantes des vecteurs propres d’un opérateur</a:t>
            </a:r>
            <a:r>
              <a:rPr lang="fr-FR" dirty="0"/>
              <a:t>.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7175" y="1073150"/>
            <a:ext cx="3193503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Considérons le ket suivant : 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4643438" y="1052513"/>
          <a:ext cx="6492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18" name="Equation" r:id="rId4" imgW="482400" imgH="253800" progId="Equation.3">
                  <p:embed/>
                </p:oleObj>
              </mc:Choice>
              <mc:Fallback>
                <p:oleObj name="Equation" r:id="rId4" imgW="48240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052513"/>
                        <a:ext cx="6492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785786" y="1792288"/>
            <a:ext cx="8072494" cy="72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S’écrivant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                                 </a:t>
            </a:r>
            <a:r>
              <a:rPr lang="fr-FR" dirty="0" smtClean="0"/>
              <a:t>,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combinaison linéaire de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deux vecteurs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propres d’un même opérateur</a:t>
            </a:r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2428860" y="1700213"/>
          <a:ext cx="20415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19" name="Equation" r:id="rId6" imgW="1346040" imgH="330120" progId="Equation.3">
                  <p:embed/>
                </p:oleObj>
              </mc:Choice>
              <mc:Fallback>
                <p:oleObj name="Equation" r:id="rId6" imgW="1346040" imgH="3301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1700213"/>
                        <a:ext cx="204152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331913" y="2781300"/>
            <a:ext cx="7608173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 question est la suivante : le ket</a:t>
            </a:r>
            <a:r>
              <a:rPr lang="fr-FR" dirty="0"/>
              <a:t>        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est-il vecteur propre de     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?  </a:t>
            </a:r>
          </a:p>
        </p:txBody>
      </p:sp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5018094" y="2714620"/>
          <a:ext cx="4111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20" name="Equation" r:id="rId8" imgW="241200" imgH="253800" progId="Equation.3">
                  <p:embed/>
                </p:oleObj>
              </mc:Choice>
              <mc:Fallback>
                <p:oleObj name="Equation" r:id="rId8" imgW="24120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094" y="2714620"/>
                        <a:ext cx="41116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8001024" y="2708275"/>
          <a:ext cx="3143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21" name="Equation" r:id="rId10" imgW="152280" imgH="203040" progId="Equation.3">
                  <p:embed/>
                </p:oleObj>
              </mc:Choice>
              <mc:Fallback>
                <p:oleObj name="Equation" r:id="rId10" imgW="1522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24" y="2708275"/>
                        <a:ext cx="3143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879475" y="3376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2268538" y="3357563"/>
          <a:ext cx="3240087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22" name="Equation" r:id="rId12" imgW="1777680" imgH="660240" progId="Equation.3">
                  <p:embed/>
                </p:oleObj>
              </mc:Choice>
              <mc:Fallback>
                <p:oleObj name="Equation" r:id="rId12" imgW="1777680" imgH="660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357563"/>
                        <a:ext cx="3240087" cy="1366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2771775" y="5300663"/>
            <a:ext cx="3517310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 réponse est </a:t>
            </a:r>
            <a:r>
              <a:rPr lang="fr-FR" sz="2000" dirty="0">
                <a:solidFill>
                  <a:srgbClr val="FF0000"/>
                </a:solidFill>
              </a:rPr>
              <a:t>Non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sauf si k=k’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79388" y="4868863"/>
            <a:ext cx="8785225" cy="18002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68313" y="333375"/>
            <a:ext cx="5900974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 résultat précédent a des conséquences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importantes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14282" y="785794"/>
            <a:ext cx="9025228" cy="779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 effet, nous pouvons construire un ket en effectuant une superposition linéaire de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tous les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g   kets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associés à la même valeur propre</a:t>
            </a:r>
            <a:r>
              <a:rPr lang="fr-FR" dirty="0"/>
              <a:t> </a:t>
            </a:r>
            <a:r>
              <a:rPr lang="fr-FR" sz="2400" dirty="0">
                <a:sym typeface="Symbol" pitchFamily="18" charset="2"/>
              </a:rPr>
              <a:t></a:t>
            </a:r>
            <a:r>
              <a:rPr lang="fr-FR" sz="2400" baseline="-25000" dirty="0">
                <a:sym typeface="Symbol" pitchFamily="18" charset="2"/>
              </a:rPr>
              <a:t>k</a:t>
            </a:r>
            <a:r>
              <a:rPr lang="fr-FR" dirty="0">
                <a:sym typeface="Symbol" pitchFamily="18" charset="2"/>
              </a:rPr>
              <a:t>.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19113" y="1720850"/>
            <a:ext cx="6684843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Démontrons qu’un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tel état reste vecteur propre de l’opérateur </a:t>
            </a:r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7043757" y="1643050"/>
          <a:ext cx="3143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46" name="Equation" r:id="rId4" imgW="152280" imgH="203040" progId="Equation.3">
                  <p:embed/>
                </p:oleObj>
              </mc:Choice>
              <mc:Fallback>
                <p:oleObj name="Equation" r:id="rId4" imgW="1522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3757" y="1643050"/>
                        <a:ext cx="3143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808038" y="2655888"/>
            <a:ext cx="1654620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 considère </a:t>
            </a:r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2555875" y="2420938"/>
          <a:ext cx="20875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47" name="Equation" r:id="rId6" imgW="1054080" imgH="444240" progId="Equation.3">
                  <p:embed/>
                </p:oleObj>
              </mc:Choice>
              <mc:Fallback>
                <p:oleObj name="Equation" r:id="rId6" imgW="105408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420938"/>
                        <a:ext cx="2087563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71406" y="3789363"/>
            <a:ext cx="3703258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 ket appartient au sous-espace </a:t>
            </a:r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3714744" y="3854456"/>
          <a:ext cx="30003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48" name="Equation" r:id="rId8" imgW="190440" imgH="228600" progId="Equation.3">
                  <p:embed/>
                </p:oleObj>
              </mc:Choice>
              <mc:Fallback>
                <p:oleObj name="Equation" r:id="rId8" imgW="1904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3854456"/>
                        <a:ext cx="300038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4000496" y="3789363"/>
            <a:ext cx="5016117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associée à la valeur propre </a:t>
            </a:r>
            <a:r>
              <a:rPr lang="fr-FR" sz="2000" dirty="0">
                <a:sym typeface="Symbol" pitchFamily="18" charset="2"/>
              </a:rPr>
              <a:t></a:t>
            </a:r>
            <a:r>
              <a:rPr lang="fr-FR" sz="2000" baseline="-25000" dirty="0">
                <a:sym typeface="Symbol" pitchFamily="18" charset="2"/>
              </a:rPr>
              <a:t>k</a:t>
            </a:r>
            <a:r>
              <a:rPr lang="fr-FR" sz="2000" dirty="0">
                <a:sym typeface="Symbol" pitchFamily="18" charset="2"/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 dimension </a:t>
            </a:r>
            <a:r>
              <a:rPr lang="fr-FR" sz="2000" dirty="0" err="1">
                <a:sym typeface="Symbol" pitchFamily="18" charset="2"/>
              </a:rPr>
              <a:t>g</a:t>
            </a:r>
            <a:r>
              <a:rPr lang="fr-FR" sz="2000" baseline="-25000" dirty="0" err="1">
                <a:sym typeface="Symbol" pitchFamily="18" charset="2"/>
              </a:rPr>
              <a:t>k</a:t>
            </a:r>
            <a:endParaRPr lang="fr-FR" sz="2400" dirty="0">
              <a:sym typeface="Symbol" pitchFamily="18" charset="2"/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-32" y="4357694"/>
            <a:ext cx="9175910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Il est encore vecteur propre de l’opérateur </a:t>
            </a:r>
            <a:r>
              <a:rPr lang="fr-FR" dirty="0"/>
              <a:t>Â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avec la même valeur propre </a:t>
            </a:r>
            <a:r>
              <a:rPr lang="fr-FR" sz="2000" dirty="0">
                <a:sym typeface="Symbol" pitchFamily="18" charset="2"/>
              </a:rPr>
              <a:t></a:t>
            </a:r>
            <a:r>
              <a:rPr lang="fr-FR" sz="2000" baseline="-25000" dirty="0">
                <a:sym typeface="Symbol" pitchFamily="18" charset="2"/>
              </a:rPr>
              <a:t>k</a:t>
            </a:r>
            <a:r>
              <a:rPr lang="fr-FR" sz="2000" dirty="0"/>
              <a:t> </a:t>
            </a:r>
            <a:r>
              <a:rPr lang="fr-FR" dirty="0"/>
              <a:t>,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en effet :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1671638" y="5465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graphicFrame>
        <p:nvGraphicFramePr>
          <p:cNvPr id="40974" name="Rectangle 1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49" name="Equation" r:id="rId10" imgW="0" imgH="0" progId="Equation.3">
                  <p:embed/>
                </p:oleObj>
              </mc:Choice>
              <mc:Fallback>
                <p:oleObj name="Equation" r:id="rId10" imgW="0" imgH="0" progId="Equation.3">
                  <p:embed/>
                  <p:pic>
                    <p:nvPicPr>
                      <p:cNvPr id="0" name="Rectangle 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5" name="Object 1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50" name="Equation" r:id="rId11" imgW="114120" imgH="215640" progId="Equation.3">
                  <p:embed/>
                </p:oleObj>
              </mc:Choice>
              <mc:Fallback>
                <p:oleObj name="Equation" r:id="rId11" imgW="1141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6" name="Object 16"/>
          <p:cNvGraphicFramePr>
            <a:graphicFrameLocks noChangeAspect="1"/>
          </p:cNvGraphicFramePr>
          <p:nvPr/>
        </p:nvGraphicFramePr>
        <p:xfrm>
          <a:off x="561975" y="5013325"/>
          <a:ext cx="8158163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51" name="Equation" r:id="rId13" imgW="4203360" imgH="711000" progId="Equation.3">
                  <p:embed/>
                </p:oleObj>
              </mc:Choice>
              <mc:Fallback>
                <p:oleObj name="Equation" r:id="rId13" imgW="4203360" imgH="711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5013325"/>
                        <a:ext cx="8158163" cy="135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1214414" y="1285860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zh-CN" sz="1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57158" y="428604"/>
            <a:ext cx="8429684" cy="161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zh-CN" sz="2066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Une conséquence importante est la suivante :</a:t>
            </a:r>
          </a:p>
          <a:p>
            <a:endParaRPr lang="fr-FR" dirty="0"/>
          </a:p>
          <a:p>
            <a:pPr algn="just"/>
            <a:r>
              <a:rPr lang="fr-FR" dirty="0"/>
              <a:t>  </a:t>
            </a:r>
            <a:r>
              <a:rPr lang="fr-FR" sz="2000" b="1" i="1" dirty="0">
                <a:solidFill>
                  <a:srgbClr val="C00000"/>
                </a:solidFill>
              </a:rPr>
              <a:t>L’ensemble des vecteurs propres associés à la même valeur propre</a:t>
            </a:r>
            <a:r>
              <a:rPr lang="fr-FR" sz="2000" b="1" i="1" dirty="0" smtClean="0">
                <a:solidFill>
                  <a:srgbClr val="C00000"/>
                </a:solidFill>
              </a:rPr>
              <a:t>, </a:t>
            </a:r>
            <a:r>
              <a:rPr lang="fr-FR" sz="2000" b="1" i="1" dirty="0">
                <a:solidFill>
                  <a:srgbClr val="C00000"/>
                </a:solidFill>
              </a:rPr>
              <a:t>d’un opérateur  Â quelconque, forment une base possible du </a:t>
            </a:r>
            <a:r>
              <a:rPr lang="fr-FR" sz="2000" b="1" i="1" dirty="0" smtClean="0">
                <a:solidFill>
                  <a:srgbClr val="C00000"/>
                </a:solidFill>
              </a:rPr>
              <a:t>sous-espace vectoriel </a:t>
            </a:r>
            <a:r>
              <a:rPr lang="fr-FR" sz="2000" b="1" i="1" dirty="0" err="1">
                <a:solidFill>
                  <a:srgbClr val="C00000"/>
                </a:solidFill>
              </a:rPr>
              <a:t>E</a:t>
            </a:r>
            <a:r>
              <a:rPr lang="fr-FR" sz="2000" b="1" i="1" baseline="-25000" dirty="0" err="1">
                <a:solidFill>
                  <a:srgbClr val="C00000"/>
                </a:solidFill>
              </a:rPr>
              <a:t>k</a:t>
            </a:r>
            <a:r>
              <a:rPr lang="fr-FR" sz="2000" b="1" i="1" dirty="0">
                <a:solidFill>
                  <a:srgbClr val="C00000"/>
                </a:solidFill>
              </a:rPr>
              <a:t> de dimension </a:t>
            </a:r>
            <a:r>
              <a:rPr lang="fr-FR" sz="2000" b="1" i="1" dirty="0" err="1">
                <a:solidFill>
                  <a:srgbClr val="C00000"/>
                </a:solidFill>
              </a:rPr>
              <a:t>g</a:t>
            </a:r>
            <a:r>
              <a:rPr lang="fr-FR" sz="2000" b="1" i="1" baseline="-25000" dirty="0" err="1">
                <a:solidFill>
                  <a:srgbClr val="C00000"/>
                </a:solidFill>
              </a:rPr>
              <a:t>k</a:t>
            </a:r>
            <a:r>
              <a:rPr lang="fr-FR" sz="2000" b="1" i="1" dirty="0">
                <a:solidFill>
                  <a:srgbClr val="C00000"/>
                </a:solidFill>
              </a:rPr>
              <a:t> associée à cette valeur propre </a:t>
            </a:r>
            <a:r>
              <a:rPr lang="fr-FR" sz="2000" b="1" i="1" dirty="0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fr-FR" sz="2000" b="1" i="1" baseline="-25000" dirty="0">
                <a:solidFill>
                  <a:srgbClr val="C00000"/>
                </a:solidFill>
                <a:sym typeface="Symbol" pitchFamily="18" charset="2"/>
              </a:rPr>
              <a:t>k</a:t>
            </a:r>
            <a:endParaRPr lang="fr-FR" b="1" dirty="0">
              <a:solidFill>
                <a:srgbClr val="C00000"/>
              </a:solidFill>
              <a:sym typeface="Symbol" pitchFamily="18" charset="2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28596" y="2420938"/>
            <a:ext cx="6546985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Mathématiquement, nous traduirons cette conséquence par :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2916238" y="2997200"/>
          <a:ext cx="23034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8" name="Equation" r:id="rId4" imgW="1028520" imgH="444240" progId="Equation.3">
                  <p:embed/>
                </p:oleObj>
              </mc:Choice>
              <mc:Fallback>
                <p:oleObj name="Equation" r:id="rId4" imgW="102852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997200"/>
                        <a:ext cx="2303462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9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214282" y="3700984"/>
            <a:ext cx="8643998" cy="687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démontre que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cette propriété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se généralise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 tout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l’espace des états </a:t>
            </a:r>
            <a:r>
              <a:rPr lang="fr-FR" dirty="0" smtClean="0">
                <a:latin typeface="Lucida Calligraphy" pitchFamily="66" charset="0"/>
              </a:rPr>
              <a:t>E </a:t>
            </a:r>
            <a:r>
              <a:rPr lang="fr-FR" u="sng" dirty="0">
                <a:latin typeface="Lucida Calligraphy" pitchFamily="66" charset="0"/>
              </a:rPr>
              <a:t>dans le cas d’une observable</a:t>
            </a:r>
            <a:endParaRPr lang="fr-FR" u="sng" dirty="0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107950" y="4581525"/>
            <a:ext cx="8785225" cy="1009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357158" y="4652963"/>
            <a:ext cx="83582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FR" sz="2000" b="1" i="1" dirty="0">
                <a:solidFill>
                  <a:srgbClr val="C00000"/>
                </a:solidFill>
              </a:rPr>
              <a:t>Les vecteurs propres d’une observable doivent pouvoir former une </a:t>
            </a:r>
            <a:r>
              <a:rPr lang="fr-FR" sz="2000" b="1" i="1" dirty="0" smtClean="0">
                <a:solidFill>
                  <a:srgbClr val="C00000"/>
                </a:solidFill>
              </a:rPr>
              <a:t>base possible  </a:t>
            </a:r>
            <a:r>
              <a:rPr lang="fr-FR" sz="2000" b="1" i="1" dirty="0">
                <a:solidFill>
                  <a:srgbClr val="C00000"/>
                </a:solidFill>
              </a:rPr>
              <a:t>de l’espace des états </a:t>
            </a:r>
            <a:r>
              <a:rPr lang="fr-FR" sz="2000" b="1" dirty="0">
                <a:solidFill>
                  <a:srgbClr val="C00000"/>
                </a:solidFill>
                <a:latin typeface="Lucida Calligraphy" pitchFamily="66" charset="0"/>
              </a:rPr>
              <a:t>E</a:t>
            </a:r>
            <a:r>
              <a:rPr lang="fr-FR" sz="2000" b="1" dirty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684213" y="5734050"/>
            <a:ext cx="7848600" cy="9366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/>
          </a:p>
        </p:txBody>
      </p:sp>
      <p:graphicFrame>
        <p:nvGraphicFramePr>
          <p:cNvPr id="43022" name="Object 14"/>
          <p:cNvGraphicFramePr>
            <a:graphicFrameLocks noChangeAspect="1"/>
          </p:cNvGraphicFramePr>
          <p:nvPr/>
        </p:nvGraphicFramePr>
        <p:xfrm>
          <a:off x="827088" y="5834063"/>
          <a:ext cx="48958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60" name="Équation" r:id="rId8" imgW="1409400" imgH="444240" progId="Equation.3">
                  <p:embed/>
                </p:oleObj>
              </mc:Choice>
              <mc:Fallback>
                <p:oleObj name="Équation" r:id="rId8" imgW="140940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834063"/>
                        <a:ext cx="4895850" cy="8350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5407054" y="6062683"/>
            <a:ext cx="29449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/>
              <a:t> </a:t>
            </a:r>
            <a:r>
              <a:rPr lang="fr-FR" b="1" dirty="0">
                <a:solidFill>
                  <a:srgbClr val="C00000"/>
                </a:solidFill>
              </a:rPr>
              <a:t>Définition d’une observable</a:t>
            </a:r>
            <a:r>
              <a:rPr lang="fr-FR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2484438" y="5157788"/>
            <a:ext cx="3671887" cy="14398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808038" y="9286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900113" y="692150"/>
            <a:ext cx="6303329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d- </a:t>
            </a:r>
            <a:r>
              <a:rPr lang="fr-FR" altLang="zh-CN" sz="2066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Etude du cas spécifique des opérateurs </a:t>
            </a:r>
            <a:r>
              <a:rPr lang="fr-FR" altLang="zh-CN" sz="2066" b="1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hermitiques</a:t>
            </a:r>
            <a:r>
              <a:rPr lang="fr-FR" dirty="0"/>
              <a:t>.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755650" y="1196975"/>
            <a:ext cx="8289449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Les valeurs propres d’un opérateur </a:t>
            </a:r>
            <a:r>
              <a:rPr lang="fr-FR" altLang="zh-CN" sz="2066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hermitique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sont nécessairement réelles.</a:t>
            </a:r>
          </a:p>
        </p:txBody>
      </p:sp>
      <p:graphicFrame>
        <p:nvGraphicFramePr>
          <p:cNvPr id="47120" name="Object 16"/>
          <p:cNvGraphicFramePr>
            <a:graphicFrameLocks noChangeAspect="1"/>
          </p:cNvGraphicFramePr>
          <p:nvPr/>
        </p:nvGraphicFramePr>
        <p:xfrm>
          <a:off x="1042988" y="1773238"/>
          <a:ext cx="690245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8" name="Equation" r:id="rId4" imgW="3225600" imgH="609480" progId="Equation.3">
                  <p:embed/>
                </p:oleObj>
              </mc:Choice>
              <mc:Fallback>
                <p:oleObj name="Equation" r:id="rId4" imgW="322560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73238"/>
                        <a:ext cx="6902450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822324" y="3422650"/>
            <a:ext cx="7893079" cy="72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Le nombre de vecteurs propres d’un opérateur </a:t>
            </a:r>
            <a:r>
              <a:rPr lang="fr-FR" altLang="zh-CN" sz="2066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hermitique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 nécessairement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identique à la dimension de l’espace des états..</a:t>
            </a: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857224" y="4325938"/>
            <a:ext cx="7815292" cy="100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buFont typeface="Symbol" pitchFamily="18" charset="2"/>
              <a:buChar char="·"/>
            </a:pP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deux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vecteurs propres quelconques d’une observable sont nécessairement orthogonaux :</a:t>
            </a:r>
          </a:p>
          <a:p>
            <a:pPr>
              <a:buFont typeface="Symbol" pitchFamily="18" charset="2"/>
              <a:buNone/>
            </a:pPr>
            <a:r>
              <a:rPr lang="fr-FR" dirty="0"/>
              <a:t> </a:t>
            </a:r>
          </a:p>
        </p:txBody>
      </p:sp>
      <p:graphicFrame>
        <p:nvGraphicFramePr>
          <p:cNvPr id="47123" name="Object 19"/>
          <p:cNvGraphicFramePr>
            <a:graphicFrameLocks noChangeAspect="1"/>
          </p:cNvGraphicFramePr>
          <p:nvPr/>
        </p:nvGraphicFramePr>
        <p:xfrm>
          <a:off x="3132138" y="5516563"/>
          <a:ext cx="266382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9" name="Equation" r:id="rId6" imgW="1244520" imgH="279360" progId="Equation.3">
                  <p:embed/>
                </p:oleObj>
              </mc:Choice>
              <mc:Fallback>
                <p:oleObj name="Equation" r:id="rId6" imgW="124452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516563"/>
                        <a:ext cx="2663825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 rot="10800000">
            <a:off x="2051050" y="4868863"/>
            <a:ext cx="4537075" cy="1655762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2051050" y="4941888"/>
            <a:ext cx="4537075" cy="1655762"/>
          </a:xfrm>
          <a:prstGeom prst="rtTriangle">
            <a:avLst/>
          </a:prstGeom>
          <a:solidFill>
            <a:srgbClr val="E5BDB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79388" y="3860800"/>
            <a:ext cx="8785225" cy="7921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258888" y="2781300"/>
            <a:ext cx="6481762" cy="86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96304" y="357166"/>
            <a:ext cx="8590538" cy="72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FR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e- Matrice </a:t>
            </a:r>
            <a:r>
              <a:rPr lang="fr-FR" altLang="zh-CN" sz="2066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représentant une observable dans la base formée par ses </a:t>
            </a:r>
            <a:r>
              <a:rPr lang="fr-FR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vecteurs </a:t>
            </a:r>
            <a:r>
              <a:rPr lang="fr-FR" altLang="zh-CN" sz="2066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propres .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57158" y="1272092"/>
            <a:ext cx="8132354" cy="72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Si nous utilisons la base formée par les vecteurs propres d’une observable, 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 très facile de mettre en évidence un résultat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classique. </a:t>
            </a:r>
            <a:endParaRPr lang="fr-FR" altLang="zh-CN" sz="2066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161" name="Object 9"/>
          <p:cNvGraphicFramePr>
            <a:graphicFrameLocks noChangeAspect="1"/>
          </p:cNvGraphicFramePr>
          <p:nvPr/>
        </p:nvGraphicFramePr>
        <p:xfrm>
          <a:off x="8215338" y="1292225"/>
          <a:ext cx="82708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06" name="Equation" r:id="rId4" imgW="406080" imgH="279360" progId="Equation.3">
                  <p:embed/>
                </p:oleObj>
              </mc:Choice>
              <mc:Fallback>
                <p:oleObj name="Equation" r:id="rId4" imgW="40608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338" y="1292225"/>
                        <a:ext cx="827087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571472" y="2071678"/>
            <a:ext cx="8120877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Il suffit pour cela de calculer les éléments de matrice de cette observable </a:t>
            </a:r>
            <a:r>
              <a:rPr lang="fr-FR" dirty="0"/>
              <a:t>Â.</a:t>
            </a:r>
          </a:p>
        </p:txBody>
      </p:sp>
      <p:graphicFrame>
        <p:nvGraphicFramePr>
          <p:cNvPr id="49163" name="Object 11"/>
          <p:cNvGraphicFramePr>
            <a:graphicFrameLocks noChangeAspect="1"/>
          </p:cNvGraphicFramePr>
          <p:nvPr/>
        </p:nvGraphicFramePr>
        <p:xfrm>
          <a:off x="1476375" y="2852738"/>
          <a:ext cx="59055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07" name="Equation" r:id="rId6" imgW="2387520" imgH="279360" progId="Equation.3">
                  <p:embed/>
                </p:oleObj>
              </mc:Choice>
              <mc:Fallback>
                <p:oleObj name="Equation" r:id="rId6" imgW="238752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852738"/>
                        <a:ext cx="5905500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179388" y="3933825"/>
            <a:ext cx="8785225" cy="6413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fr-FR" dirty="0">
                <a:solidFill>
                  <a:srgbClr val="C00000"/>
                </a:solidFill>
                <a:sym typeface="Symbol" pitchFamily="18" charset="2"/>
              </a:rPr>
              <a:t></a:t>
            </a:r>
            <a:r>
              <a:rPr lang="fr-FR" b="1" u="sng" dirty="0">
                <a:solidFill>
                  <a:srgbClr val="C00000"/>
                </a:solidFill>
                <a:sym typeface="Symbol" pitchFamily="18" charset="2"/>
              </a:rPr>
              <a:t>La matrice représentant une observable est diagonale dans la base formée par  ses vecteurs propres</a:t>
            </a:r>
            <a:r>
              <a:rPr lang="fr-FR" dirty="0">
                <a:solidFill>
                  <a:srgbClr val="C00000"/>
                </a:solidFill>
                <a:sym typeface="Symbol" pitchFamily="18" charset="2"/>
              </a:rPr>
              <a:t>.</a:t>
            </a:r>
          </a:p>
        </p:txBody>
      </p:sp>
      <p:graphicFrame>
        <p:nvGraphicFramePr>
          <p:cNvPr id="49165" name="Object 13"/>
          <p:cNvGraphicFramePr>
            <a:graphicFrameLocks noChangeAspect="1"/>
          </p:cNvGraphicFramePr>
          <p:nvPr/>
        </p:nvGraphicFramePr>
        <p:xfrm>
          <a:off x="1511300" y="4724400"/>
          <a:ext cx="5545138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08" name="Equation" r:id="rId8" imgW="1295280" imgH="1143000" progId="Equation.3">
                  <p:embed/>
                </p:oleObj>
              </mc:Choice>
              <mc:Fallback>
                <p:oleObj name="Equation" r:id="rId8" imgW="1295280" imgH="1143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4724400"/>
                        <a:ext cx="5545138" cy="194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0" y="0"/>
            <a:ext cx="8858280" cy="72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FR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f-  </a:t>
            </a:r>
            <a:r>
              <a:rPr lang="fr-FR" altLang="zh-CN" sz="2066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Méthodes de Recherche des Valeurs Propres et Vecteurs Propres </a:t>
            </a:r>
            <a:r>
              <a:rPr lang="fr-FR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d’une </a:t>
            </a:r>
            <a:r>
              <a:rPr lang="fr-FR" altLang="zh-CN" sz="2066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observable.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71406" y="692150"/>
            <a:ext cx="9175910" cy="1681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Supposons que l’on utilise une base quelconque (mais discrète) de l’espace des états.</a:t>
            </a:r>
          </a:p>
          <a:p>
            <a:endParaRPr lang="fr-FR" altLang="zh-CN" sz="206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Soit        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cette base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altLang="zh-CN" sz="2066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Dans cette base les éléments de matrice de l’observable </a:t>
            </a:r>
            <a:r>
              <a:rPr lang="fr-FR" dirty="0"/>
              <a:t>Â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s’écrivent :</a:t>
            </a:r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642910" y="1354125"/>
          <a:ext cx="5032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0" name="Equation" r:id="rId4" imgW="342720" imgH="253800" progId="Equation.3">
                  <p:embed/>
                </p:oleObj>
              </mc:Choice>
              <mc:Fallback>
                <p:oleObj name="Equation" r:id="rId4" imgW="34272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1354125"/>
                        <a:ext cx="5032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7562880" y="1925630"/>
          <a:ext cx="1295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1" name="Equation" r:id="rId6" imgW="914400" imgH="279360" progId="Equation.3">
                  <p:embed/>
                </p:oleObj>
              </mc:Choice>
              <mc:Fallback>
                <p:oleObj name="Equation" r:id="rId6" imgW="91440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2880" y="1925630"/>
                        <a:ext cx="1295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14282" y="2733007"/>
            <a:ext cx="5538696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Les équations aux valeurs propres de </a:t>
            </a:r>
            <a:r>
              <a:rPr lang="fr-FR" dirty="0"/>
              <a:t>Â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s’écrivent :</a:t>
            </a: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667018" y="3676665"/>
          <a:ext cx="4548188" cy="196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2" name="Equation" r:id="rId8" imgW="2616120" imgH="1054080" progId="Equation.3">
                  <p:embed/>
                </p:oleObj>
              </mc:Choice>
              <mc:Fallback>
                <p:oleObj name="Equation" r:id="rId8" imgW="2616120" imgH="1054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18" y="3676665"/>
                        <a:ext cx="4548188" cy="196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033558" y="4851417"/>
            <a:ext cx="4681537" cy="9350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57158" y="3717942"/>
            <a:ext cx="8643713" cy="104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Nous aurons donc à résoudre toujours </a:t>
            </a:r>
            <a:r>
              <a:rPr lang="fr-FR" altLang="zh-CN" sz="2066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 système de N équation à N inconnues.</a:t>
            </a:r>
          </a:p>
          <a:p>
            <a:endParaRPr lang="fr-FR" altLang="zh-CN" sz="2066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Les solutions générales sont donc les solutions données par :</a:t>
            </a:r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2609820" y="4994292"/>
          <a:ext cx="35290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1" name="Equation" r:id="rId4" imgW="1206360" imgH="228600" progId="Equation.3">
                  <p:embed/>
                </p:oleObj>
              </mc:Choice>
              <mc:Fallback>
                <p:oleObj name="Equation" r:id="rId4" imgW="12063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20" y="4994292"/>
                        <a:ext cx="352901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0034" y="357166"/>
            <a:ext cx="4310795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Nous utilisons la relation de Fermeture</a:t>
            </a:r>
          </a:p>
        </p:txBody>
      </p:sp>
      <p:graphicFrame>
        <p:nvGraphicFramePr>
          <p:cNvPr id="266244" name="Object 4"/>
          <p:cNvGraphicFramePr>
            <a:graphicFrameLocks noChangeAspect="1"/>
          </p:cNvGraphicFramePr>
          <p:nvPr/>
        </p:nvGraphicFramePr>
        <p:xfrm>
          <a:off x="336550" y="776288"/>
          <a:ext cx="837882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2" name="Équation" r:id="rId6" imgW="3085920" imgH="1549080" progId="Equation.3">
                  <p:embed/>
                </p:oleObj>
              </mc:Choice>
              <mc:Fallback>
                <p:oleObj name="Équation" r:id="rId6" imgW="3085920" imgH="1549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776288"/>
                        <a:ext cx="8378825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95288" y="428604"/>
            <a:ext cx="8412880" cy="100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 notation de Dirac, le produit scalaire est représenté comme le produit d’un</a:t>
            </a:r>
          </a:p>
          <a:p>
            <a:r>
              <a:rPr lang="fr-FR" altLang="zh-CN" sz="2066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bra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et d’un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ket,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soit                 , c’est un nombre.</a:t>
            </a:r>
          </a:p>
          <a:p>
            <a:endParaRPr lang="fr-FR" dirty="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39750" y="18363"/>
            <a:ext cx="6675456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fr-FR" altLang="zh-CN" sz="2066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 opérateurs très particuliers : </a:t>
            </a:r>
            <a:r>
              <a:rPr lang="fr-FR" altLang="zh-CN" sz="2066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 projecteurs.</a:t>
            </a: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781293" y="785794"/>
          <a:ext cx="7191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2" name="Equation" r:id="rId4" imgW="406080" imgH="253800" progId="Equation.3">
                  <p:embed/>
                </p:oleObj>
              </mc:Choice>
              <mc:Fallback>
                <p:oleObj name="Equation" r:id="rId4" imgW="4060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293" y="785794"/>
                        <a:ext cx="71913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42844" y="1360488"/>
            <a:ext cx="9027600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 peut s’interroger sur la signification physique du produit d’un ket par un </a:t>
            </a:r>
            <a:r>
              <a:rPr lang="fr-FR" altLang="zh-CN" sz="2066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bra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 tel:</a:t>
            </a:r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3348038" y="1844675"/>
          <a:ext cx="9366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3" name="Equation" r:id="rId6" imgW="431640" imgH="253800" progId="Equation.3">
                  <p:embed/>
                </p:oleObj>
              </mc:Choice>
              <mc:Fallback>
                <p:oleObj name="Equation" r:id="rId6" imgW="43164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844675"/>
                        <a:ext cx="936625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42844" y="2428868"/>
            <a:ext cx="8715436" cy="72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Cette expression est nécessairement un opérateur linéaire agissant dans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</a:rPr>
              <a:t>E</a:t>
            </a:r>
            <a:r>
              <a:rPr lang="fr-FR" altLang="zh-CN" sz="20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altLang="zh-CN" sz="2066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 effet faisons « agir » cette expression sur un ket quelconque appartenant à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</a:rPr>
              <a:t>E</a:t>
            </a:r>
            <a:r>
              <a:rPr lang="fr-FR" dirty="0">
                <a:latin typeface="Lucida Calligraphy" pitchFamily="66" charset="0"/>
              </a:rPr>
              <a:t>.</a:t>
            </a:r>
            <a:endParaRPr lang="fr-FR" dirty="0"/>
          </a:p>
        </p:txBody>
      </p:sp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912813" y="3213100"/>
          <a:ext cx="746283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4" name="Equation" r:id="rId8" imgW="3593880" imgH="253800" progId="Equation.3">
                  <p:embed/>
                </p:oleObj>
              </mc:Choice>
              <mc:Fallback>
                <p:oleObj name="Equation" r:id="rId8" imgW="359388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3213100"/>
                        <a:ext cx="7462837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5" name="Equation" r:id="rId10" imgW="114120" imgH="215640" progId="Equation.3">
                  <p:embed/>
                </p:oleObj>
              </mc:Choice>
              <mc:Fallback>
                <p:oleObj name="Equation" r:id="rId10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6" name="Object 10"/>
          <p:cNvGraphicFramePr>
            <a:graphicFrameLocks noChangeAspect="1"/>
          </p:cNvGraphicFramePr>
          <p:nvPr/>
        </p:nvGraphicFramePr>
        <p:xfrm>
          <a:off x="1428729" y="3500438"/>
          <a:ext cx="5715040" cy="1538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6" name="Equation" r:id="rId12" imgW="2654280" imgH="939600" progId="Equation.3">
                  <p:embed/>
                </p:oleObj>
              </mc:Choice>
              <mc:Fallback>
                <p:oleObj name="Equation" r:id="rId12" imgW="2654280" imgH="939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9" y="3500438"/>
                        <a:ext cx="5715040" cy="15382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4786314" y="5143512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5291139" y="5141927"/>
            <a:ext cx="12239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5734087" y="5320271"/>
            <a:ext cx="305275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Représente une matrice dont tous les éléments sont nuls sauf celui de la ligne i, colonne j, qui vaut 1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 flipH="1">
            <a:off x="4481482" y="6019824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14282" y="5029224"/>
            <a:ext cx="4114800" cy="18288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357158" y="5281799"/>
            <a:ext cx="3886200" cy="136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 obtient finalement un opérateur dont les éléments de matrice sont :</a:t>
            </a:r>
          </a:p>
          <a:p>
            <a:endParaRPr lang="fr-FR" sz="1050" dirty="0"/>
          </a:p>
          <a:p>
            <a:r>
              <a:rPr lang="fr-FR" sz="3200" dirty="0"/>
              <a:t>           </a:t>
            </a:r>
            <a:r>
              <a:rPr lang="fr-FR" sz="3200" dirty="0" err="1"/>
              <a:t>A</a:t>
            </a:r>
            <a:r>
              <a:rPr lang="fr-FR" sz="3200" baseline="-25000" dirty="0" err="1"/>
              <a:t>ij</a:t>
            </a:r>
            <a:r>
              <a:rPr lang="fr-FR" sz="3200" dirty="0"/>
              <a:t>=a</a:t>
            </a:r>
            <a:r>
              <a:rPr lang="fr-FR" sz="3200" baseline="-25000" dirty="0"/>
              <a:t>i</a:t>
            </a:r>
            <a:r>
              <a:rPr lang="fr-FR" sz="3200" baseline="30000" dirty="0"/>
              <a:t> </a:t>
            </a:r>
            <a:r>
              <a:rPr lang="fr-FR" sz="3200" dirty="0" err="1"/>
              <a:t>b</a:t>
            </a:r>
            <a:r>
              <a:rPr lang="fr-FR" sz="3200" baseline="-25000" dirty="0" err="1"/>
              <a:t>j</a:t>
            </a:r>
            <a:r>
              <a:rPr lang="fr-FR" sz="3200" baseline="30000" dirty="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85720" y="571480"/>
            <a:ext cx="5564344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Cet opérateur n’est cependant pas </a:t>
            </a:r>
            <a:r>
              <a:rPr lang="fr-FR" altLang="zh-CN" sz="2066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hermitique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car : </a:t>
            </a:r>
          </a:p>
        </p:txBody>
      </p:sp>
      <p:graphicFrame>
        <p:nvGraphicFramePr>
          <p:cNvPr id="305154" name="Object 2"/>
          <p:cNvGraphicFramePr>
            <a:graphicFrameLocks noChangeAspect="1"/>
          </p:cNvGraphicFramePr>
          <p:nvPr/>
        </p:nvGraphicFramePr>
        <p:xfrm>
          <a:off x="1428728" y="1214422"/>
          <a:ext cx="61960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78" name="Equation" r:id="rId3" imgW="2984400" imgH="279360" progId="Equation.3">
                  <p:embed/>
                </p:oleObj>
              </mc:Choice>
              <mc:Fallback>
                <p:oleObj name="Equation" r:id="rId3" imgW="298440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1214422"/>
                        <a:ext cx="6196013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357158" y="1857364"/>
            <a:ext cx="4501553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Il existe une exception. Soit l’opérateur :</a:t>
            </a:r>
          </a:p>
        </p:txBody>
      </p:sp>
      <p:graphicFrame>
        <p:nvGraphicFramePr>
          <p:cNvPr id="305155" name="Object 3"/>
          <p:cNvGraphicFramePr>
            <a:graphicFrameLocks noChangeAspect="1"/>
          </p:cNvGraphicFramePr>
          <p:nvPr/>
        </p:nvGraphicFramePr>
        <p:xfrm>
          <a:off x="1398607" y="2500306"/>
          <a:ext cx="59594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79" name="Equation" r:id="rId5" imgW="2869920" imgH="279360" progId="Equation.3">
                  <p:embed/>
                </p:oleObj>
              </mc:Choice>
              <mc:Fallback>
                <p:oleObj name="Equation" r:id="rId5" imgW="286992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607" y="2500306"/>
                        <a:ext cx="595947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56" name="Object 4"/>
          <p:cNvGraphicFramePr>
            <a:graphicFrameLocks noChangeAspect="1"/>
          </p:cNvGraphicFramePr>
          <p:nvPr/>
        </p:nvGraphicFramePr>
        <p:xfrm>
          <a:off x="2068521" y="3214686"/>
          <a:ext cx="3717925" cy="4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80" name="Equation" r:id="rId7" imgW="1790640" imgH="266400" progId="Equation.3">
                  <p:embed/>
                </p:oleObj>
              </mc:Choice>
              <mc:Fallback>
                <p:oleObj name="Equation" r:id="rId7" imgW="1790640" imgH="26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521" y="3214686"/>
                        <a:ext cx="3717925" cy="4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428728" y="4000504"/>
            <a:ext cx="7414915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 a projeté le ket ‘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’ sur le ket ‘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’ 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  </a:t>
            </a:r>
            <a:r>
              <a:rPr lang="fr-FR" altLang="zh-CN" sz="2066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Opérateur « Projecteur »</a:t>
            </a:r>
            <a:endParaRPr lang="fr-FR" altLang="zh-CN" sz="2066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34" y="4661833"/>
            <a:ext cx="4602542" cy="4102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 retrouve la propriété des projecteurs : </a:t>
            </a:r>
            <a:endParaRPr lang="fr-FR" altLang="zh-CN" sz="2066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5157" name="Object 5"/>
          <p:cNvGraphicFramePr>
            <a:graphicFrameLocks noChangeAspect="1"/>
          </p:cNvGraphicFramePr>
          <p:nvPr/>
        </p:nvGraphicFramePr>
        <p:xfrm>
          <a:off x="323850" y="5286388"/>
          <a:ext cx="85963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81" name="Équation" r:id="rId9" imgW="4140000" imgH="266400" progId="Equation.3">
                  <p:embed/>
                </p:oleObj>
              </mc:Choice>
              <mc:Fallback>
                <p:oleObj name="Équation" r:id="rId9" imgW="4140000" imgH="266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286388"/>
                        <a:ext cx="859631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58" name="Object 6"/>
          <p:cNvGraphicFramePr>
            <a:graphicFrameLocks noChangeAspect="1"/>
          </p:cNvGraphicFramePr>
          <p:nvPr/>
        </p:nvGraphicFramePr>
        <p:xfrm>
          <a:off x="3286116" y="5808535"/>
          <a:ext cx="642942" cy="526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82" name="Équation" r:id="rId11" imgW="279360" imgH="228600" progId="Equation.3">
                  <p:embed/>
                </p:oleObj>
              </mc:Choice>
              <mc:Fallback>
                <p:oleObj name="Équation" r:id="rId11" imgW="27936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5808535"/>
                        <a:ext cx="642942" cy="5260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59" name="Object 7"/>
          <p:cNvGraphicFramePr>
            <a:graphicFrameLocks noChangeAspect="1"/>
          </p:cNvGraphicFramePr>
          <p:nvPr/>
        </p:nvGraphicFramePr>
        <p:xfrm>
          <a:off x="4214810" y="5857892"/>
          <a:ext cx="381002" cy="53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83" name="Équation" r:id="rId13" imgW="190440" imgH="266400" progId="Equation.3">
                  <p:embed/>
                </p:oleObj>
              </mc:Choice>
              <mc:Fallback>
                <p:oleObj name="Équation" r:id="rId13" imgW="190440" imgH="266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5857892"/>
                        <a:ext cx="381002" cy="5334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3857620" y="592933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zh-CN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500034" y="547688"/>
            <a:ext cx="8432117" cy="102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Pour calculer les composantes, on utilise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donc un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opérateur de projection, 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fr-FR" sz="2000" b="1" i="1" baseline="-25000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:</a:t>
            </a:r>
          </a:p>
          <a:p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</a:rPr>
              <a:t>			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= |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000" baseline="-250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 &lt;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000" baseline="-250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|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3214678" y="1066800"/>
            <a:ext cx="1600200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500034" y="2133600"/>
            <a:ext cx="2951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qui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permet de calculer 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sz="2400" baseline="-25000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: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1158875" y="2889249"/>
            <a:ext cx="7272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fr-FR" sz="2000" b="1" i="1" baseline="-25000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|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y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 =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l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|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000" baseline="-250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 &lt;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000" baseline="-250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| u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 +…..+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|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000" baseline="-250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 &lt;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000" baseline="-250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|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000" baseline="-250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 +….. +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sz="2000" baseline="-25000" dirty="0" err="1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|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000" baseline="-250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 &lt;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000" baseline="-250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|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000" baseline="-25000" dirty="0" err="1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3216275" y="32686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>
            <a:off x="5349875" y="33448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>
            <a:off x="7712075" y="33448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>
            <a:off x="4130675" y="32686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8794" name="Line 10"/>
          <p:cNvSpPr>
            <a:spLocks noChangeShapeType="1"/>
          </p:cNvSpPr>
          <p:nvPr/>
        </p:nvSpPr>
        <p:spPr bwMode="auto">
          <a:xfrm>
            <a:off x="6340475" y="32686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3048000" y="3614738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i="1"/>
              <a:t>0</a:t>
            </a:r>
          </a:p>
        </p:txBody>
      </p:sp>
      <p:sp>
        <p:nvSpPr>
          <p:cNvPr id="118796" name="Text Box 12"/>
          <p:cNvSpPr txBox="1">
            <a:spLocks noChangeArrowheads="1"/>
          </p:cNvSpPr>
          <p:nvPr/>
        </p:nvSpPr>
        <p:spPr bwMode="auto">
          <a:xfrm>
            <a:off x="3902075" y="3649663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i="1"/>
              <a:t>0</a:t>
            </a:r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6111875" y="3649663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i="1"/>
              <a:t>0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7559675" y="3649663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i="1"/>
              <a:t>0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5197475" y="3573463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i="1"/>
              <a:t>1</a:t>
            </a:r>
          </a:p>
        </p:txBody>
      </p:sp>
      <p:sp>
        <p:nvSpPr>
          <p:cNvPr id="118800" name="Rectangle 16"/>
          <p:cNvSpPr>
            <a:spLocks noChangeArrowheads="1"/>
          </p:cNvSpPr>
          <p:nvPr/>
        </p:nvSpPr>
        <p:spPr bwMode="auto">
          <a:xfrm>
            <a:off x="1235075" y="4335463"/>
            <a:ext cx="7272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400" b="1" i="1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fr-FR" sz="2400" b="1" i="1" baseline="-25000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</a:rPr>
              <a:t> |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y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</a:rPr>
              <a:t>&gt; =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l</a:t>
            </a:r>
            <a:r>
              <a:rPr lang="fr-FR" sz="2400" baseline="-25000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</a:rPr>
              <a:t> |</a:t>
            </a:r>
            <a:r>
              <a:rPr lang="fr-FR" sz="2400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400" baseline="-250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4546" y="500042"/>
            <a:ext cx="4230645" cy="613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Formulation de Dirac </a:t>
            </a:r>
            <a:endParaRPr lang="fr-FR" altLang="zh-CN" sz="3388" b="1" i="1" dirty="0" smtClean="0">
              <a:solidFill>
                <a:srgbClr val="B287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652" y="2007853"/>
            <a:ext cx="8656190" cy="3958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Choisir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représentation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donner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base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orthonormée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complète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discrète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continue)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suivant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laquelle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décompose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chaque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fonction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de</a:t>
            </a:r>
          </a:p>
          <a:p>
            <a:pPr algn="just"/>
            <a:endParaRPr lang="en-US" altLang="zh-CN" sz="206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Ainsi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meme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fonction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etre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représentée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plusieurs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ensembles de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coordonnées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l-G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(x), </a:t>
            </a:r>
            <a:r>
              <a:rPr lang="el-G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(p),…..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). Pour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s’affrachir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de la base, on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comme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géométrie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euclidienne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représenter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l’état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quantique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particule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par un </a:t>
            </a:r>
            <a:r>
              <a:rPr lang="en-US" altLang="zh-CN" sz="2066" b="1" u="sng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vecteur</a:t>
            </a:r>
            <a:r>
              <a:rPr lang="en-US" altLang="zh-CN" sz="2066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appartenant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à un </a:t>
            </a:r>
            <a:r>
              <a:rPr lang="en-US" altLang="zh-CN" sz="2066" b="1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espace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vectoriel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Lucida Calligraphy" pitchFamily="66" charset="0"/>
              </a:rPr>
              <a:t>E</a:t>
            </a:r>
            <a:r>
              <a:rPr lang="fr-FR" sz="2400" dirty="0" smtClean="0">
                <a:latin typeface="Lucida Calligraphy" pitchFamily="66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qu’on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appele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espace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états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particule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qu’on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confondre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avec      .</a:t>
            </a:r>
          </a:p>
          <a:p>
            <a:pPr algn="just"/>
            <a:endParaRPr lang="en-US" altLang="zh-CN" sz="206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	Dirac a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développé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formalisme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qui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largement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utilisé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mécanique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quantique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 nous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allons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la suite de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cet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exposé en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donner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principaux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éléments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altLang="zh-CN" sz="206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844" y="1357298"/>
            <a:ext cx="1317990" cy="4102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Préambule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42546" y="4286256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</a:rPr>
              <a:t>H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58148" y="2357430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</a:rPr>
              <a:t>H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58876" y="2928934"/>
            <a:ext cx="298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</a:rPr>
              <a:t>^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02016" y="2928934"/>
            <a:ext cx="298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</a:rPr>
              <a:t>^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571472" y="803275"/>
            <a:ext cx="8191529" cy="72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Si l’on additionne tous les opérateurs projections, on doit retrouver toutes les composantes du vecteur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|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y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 </a:t>
            </a:r>
          </a:p>
        </p:txBody>
      </p:sp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2743200" y="1828800"/>
          <a:ext cx="31496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10" name="Equation" r:id="rId4" imgW="1269720" imgH="406080" progId="Equation.3">
                  <p:embed/>
                </p:oleObj>
              </mc:Choice>
              <mc:Fallback>
                <p:oleObj name="Equation" r:id="rId4" imgW="126972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828800"/>
                        <a:ext cx="3149600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571472" y="3214686"/>
            <a:ext cx="1346844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 a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donc:</a:t>
            </a:r>
            <a:endParaRPr lang="fr-FR" altLang="zh-CN" sz="2066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3414713" y="3657600"/>
          <a:ext cx="11969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11" name="Equation" r:id="rId6" imgW="482400" imgH="406080" progId="Equation.3">
                  <p:embed/>
                </p:oleObj>
              </mc:Choice>
              <mc:Fallback>
                <p:oleObj name="Equation" r:id="rId6" imgW="48240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3657600"/>
                        <a:ext cx="1196975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14" name="Line 6"/>
          <p:cNvSpPr>
            <a:spLocks noChangeShapeType="1"/>
          </p:cNvSpPr>
          <p:nvPr/>
        </p:nvSpPr>
        <p:spPr bwMode="auto">
          <a:xfrm flipH="1" flipV="1">
            <a:off x="4572000" y="4343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5181600" y="4572000"/>
            <a:ext cx="3491661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Opérateur identité (ne fait rien)</a:t>
            </a:r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3200400" y="3581400"/>
            <a:ext cx="1600200" cy="1219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 flipH="1">
            <a:off x="3124200" y="4800600"/>
            <a:ext cx="3810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2346325" y="5357826"/>
            <a:ext cx="33686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3300"/>
                </a:solidFill>
              </a:rPr>
              <a:t>Relation de fermeture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714349" y="5951538"/>
            <a:ext cx="7863932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Signifie que la base est complète (suffisante pour bien décrire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|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y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86116" y="214290"/>
            <a:ext cx="2514600" cy="381000"/>
          </a:xfrm>
          <a:solidFill>
            <a:srgbClr val="FF99CC"/>
          </a:solidFill>
        </p:spPr>
        <p:txBody>
          <a:bodyPr>
            <a:normAutofit fontScale="90000"/>
          </a:bodyPr>
          <a:lstStyle/>
          <a:p>
            <a:r>
              <a:rPr lang="fr-FR" sz="2400" dirty="0"/>
              <a:t>Récapitulatif</a:t>
            </a:r>
          </a:p>
        </p:txBody>
      </p:sp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1600200" y="4800600"/>
          <a:ext cx="3492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98" name="Equation" r:id="rId4" imgW="241200" imgH="838080" progId="Equation.3">
                  <p:embed/>
                </p:oleObj>
              </mc:Choice>
              <mc:Fallback>
                <p:oleObj name="Equation" r:id="rId4" imgW="24120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00600"/>
                        <a:ext cx="3492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1295400" y="6019800"/>
          <a:ext cx="9906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99" name="Equation" r:id="rId6" imgW="660240" imgH="215640" progId="Equation.3">
                  <p:embed/>
                </p:oleObj>
              </mc:Choice>
              <mc:Fallback>
                <p:oleObj name="Equation" r:id="rId6" imgW="6602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6019800"/>
                        <a:ext cx="9906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685800" y="2209800"/>
          <a:ext cx="990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0" name="Equation" r:id="rId8" imgW="660240" imgH="685800" progId="Equation.3">
                  <p:embed/>
                </p:oleObj>
              </mc:Choice>
              <mc:Fallback>
                <p:oleObj name="Equation" r:id="rId8" imgW="660240" imgH="685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9906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4" name="Object 6"/>
          <p:cNvGraphicFramePr>
            <a:graphicFrameLocks noChangeAspect="1"/>
          </p:cNvGraphicFramePr>
          <p:nvPr/>
        </p:nvGraphicFramePr>
        <p:xfrm>
          <a:off x="533400" y="3505200"/>
          <a:ext cx="990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1" name="Equation" r:id="rId10" imgW="660240" imgH="685800" progId="Equation.3">
                  <p:embed/>
                </p:oleObj>
              </mc:Choice>
              <mc:Fallback>
                <p:oleObj name="Equation" r:id="rId10" imgW="660240" imgH="685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05200"/>
                        <a:ext cx="9906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5" name="Object 7"/>
          <p:cNvGraphicFramePr>
            <a:graphicFrameLocks noChangeAspect="1"/>
          </p:cNvGraphicFramePr>
          <p:nvPr/>
        </p:nvGraphicFramePr>
        <p:xfrm>
          <a:off x="1524000" y="3505200"/>
          <a:ext cx="990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2" name="Equation" r:id="rId11" imgW="660240" imgH="685800" progId="Equation.3">
                  <p:embed/>
                </p:oleObj>
              </mc:Choice>
              <mc:Fallback>
                <p:oleObj name="Equation" r:id="rId11" imgW="660240" imgH="685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05200"/>
                        <a:ext cx="9906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2498725" y="3824288"/>
            <a:ext cx="327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/>
              <a:t>=</a:t>
            </a:r>
          </a:p>
        </p:txBody>
      </p:sp>
      <p:graphicFrame>
        <p:nvGraphicFramePr>
          <p:cNvPr id="130057" name="Object 9"/>
          <p:cNvGraphicFramePr>
            <a:graphicFrameLocks noChangeAspect="1"/>
          </p:cNvGraphicFramePr>
          <p:nvPr/>
        </p:nvGraphicFramePr>
        <p:xfrm>
          <a:off x="2819400" y="3505200"/>
          <a:ext cx="990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3" name="Equation" r:id="rId12" imgW="660240" imgH="685800" progId="Equation.3">
                  <p:embed/>
                </p:oleObj>
              </mc:Choice>
              <mc:Fallback>
                <p:oleObj name="Equation" r:id="rId12" imgW="660240" imgH="685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505200"/>
                        <a:ext cx="9906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8" name="Object 10"/>
          <p:cNvGraphicFramePr>
            <a:graphicFrameLocks noChangeAspect="1"/>
          </p:cNvGraphicFramePr>
          <p:nvPr/>
        </p:nvGraphicFramePr>
        <p:xfrm>
          <a:off x="533400" y="5105400"/>
          <a:ext cx="9906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4" name="Equation" r:id="rId13" imgW="660240" imgH="215640" progId="Equation.3">
                  <p:embed/>
                </p:oleObj>
              </mc:Choice>
              <mc:Fallback>
                <p:oleObj name="Equation" r:id="rId13" imgW="66024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05400"/>
                        <a:ext cx="9906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9" name="Object 11"/>
          <p:cNvGraphicFramePr>
            <a:graphicFrameLocks noChangeAspect="1"/>
          </p:cNvGraphicFramePr>
          <p:nvPr/>
        </p:nvGraphicFramePr>
        <p:xfrm>
          <a:off x="990600" y="457200"/>
          <a:ext cx="3492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5" name="Equation" r:id="rId14" imgW="241200" imgH="838080" progId="Equation.3">
                  <p:embed/>
                </p:oleObj>
              </mc:Choice>
              <mc:Fallback>
                <p:oleObj name="Equation" r:id="rId14" imgW="241200" imgH="8380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3492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1981200" y="5099050"/>
            <a:ext cx="53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/>
              <a:t>= </a:t>
            </a:r>
            <a:r>
              <a:rPr lang="fr-FR" sz="2000">
                <a:latin typeface="Symbol" pitchFamily="18" charset="2"/>
              </a:rPr>
              <a:t>l</a:t>
            </a:r>
          </a:p>
        </p:txBody>
      </p:sp>
      <p:graphicFrame>
        <p:nvGraphicFramePr>
          <p:cNvPr id="130061" name="Object 13"/>
          <p:cNvGraphicFramePr>
            <a:graphicFrameLocks noChangeAspect="1"/>
          </p:cNvGraphicFramePr>
          <p:nvPr/>
        </p:nvGraphicFramePr>
        <p:xfrm>
          <a:off x="914400" y="5715000"/>
          <a:ext cx="3492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6" name="Equation" r:id="rId15" imgW="241200" imgH="838080" progId="Equation.3">
                  <p:embed/>
                </p:oleObj>
              </mc:Choice>
              <mc:Fallback>
                <p:oleObj name="Equation" r:id="rId15" imgW="241200" imgH="8380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715000"/>
                        <a:ext cx="3492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2362200" y="6019800"/>
            <a:ext cx="327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/>
              <a:t>=</a:t>
            </a:r>
          </a:p>
        </p:txBody>
      </p:sp>
      <p:graphicFrame>
        <p:nvGraphicFramePr>
          <p:cNvPr id="130063" name="Object 15"/>
          <p:cNvGraphicFramePr>
            <a:graphicFrameLocks noChangeAspect="1"/>
          </p:cNvGraphicFramePr>
          <p:nvPr/>
        </p:nvGraphicFramePr>
        <p:xfrm>
          <a:off x="2667000" y="5638800"/>
          <a:ext cx="990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7" name="Equation" r:id="rId16" imgW="660240" imgH="685800" progId="Equation.3">
                  <p:embed/>
                </p:oleObj>
              </mc:Choice>
              <mc:Fallback>
                <p:oleObj name="Equation" r:id="rId16" imgW="660240" imgH="685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638800"/>
                        <a:ext cx="9906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64" name="Object 16"/>
          <p:cNvGraphicFramePr>
            <a:graphicFrameLocks noChangeAspect="1"/>
          </p:cNvGraphicFramePr>
          <p:nvPr/>
        </p:nvGraphicFramePr>
        <p:xfrm>
          <a:off x="685800" y="1600200"/>
          <a:ext cx="9906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8" name="Equation" r:id="rId17" imgW="660240" imgH="215640" progId="Equation.3">
                  <p:embed/>
                </p:oleObj>
              </mc:Choice>
              <mc:Fallback>
                <p:oleObj name="Equation" r:id="rId17" imgW="66024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9906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65" name="Text Box 17"/>
          <p:cNvSpPr txBox="1">
            <a:spLocks noChangeArrowheads="1"/>
          </p:cNvSpPr>
          <p:nvPr/>
        </p:nvSpPr>
        <p:spPr bwMode="auto">
          <a:xfrm>
            <a:off x="2346325" y="700088"/>
            <a:ext cx="8567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Ket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|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&gt;</a:t>
            </a:r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0066" name="Text Box 18"/>
          <p:cNvSpPr txBox="1">
            <a:spLocks noChangeArrowheads="1"/>
          </p:cNvSpPr>
          <p:nvPr/>
        </p:nvSpPr>
        <p:spPr bwMode="auto">
          <a:xfrm>
            <a:off x="2422525" y="1462088"/>
            <a:ext cx="884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Bra 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&lt;|</a:t>
            </a:r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2428860" y="2452688"/>
            <a:ext cx="14727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Opérateur 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30068" name="Text Box 20"/>
          <p:cNvSpPr txBox="1">
            <a:spLocks noChangeArrowheads="1"/>
          </p:cNvSpPr>
          <p:nvPr/>
        </p:nvSpPr>
        <p:spPr bwMode="auto">
          <a:xfrm>
            <a:off x="4837123" y="3824288"/>
            <a:ext cx="1235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</a:rPr>
              <a:t>AB=C</a:t>
            </a:r>
          </a:p>
        </p:txBody>
      </p:sp>
      <p:sp>
        <p:nvSpPr>
          <p:cNvPr id="130069" name="Text Box 21"/>
          <p:cNvSpPr txBox="1">
            <a:spLocks noChangeArrowheads="1"/>
          </p:cNvSpPr>
          <p:nvPr/>
        </p:nvSpPr>
        <p:spPr bwMode="auto">
          <a:xfrm>
            <a:off x="4826014" y="5043488"/>
            <a:ext cx="19520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</a:rPr>
              <a:t>&lt;  |  &gt;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= scalaire</a:t>
            </a:r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4784725" y="6034088"/>
            <a:ext cx="2275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| 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</a:rPr>
              <a:t>&gt; &lt; 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|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= opérateur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1667" y="285728"/>
            <a:ext cx="7553671" cy="1135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Formulation de Dirac </a:t>
            </a:r>
            <a:r>
              <a:rPr lang="en-US" altLang="zh-CN" sz="3388" b="1" i="1" dirty="0" err="1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appliquée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 à la MQ</a:t>
            </a:r>
          </a:p>
          <a:p>
            <a:pPr algn="ctr"/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3388" b="1" i="1" dirty="0" err="1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quelques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err="1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exemples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fr-FR" altLang="zh-CN" sz="3388" b="1" i="1" dirty="0" smtClean="0">
              <a:solidFill>
                <a:srgbClr val="B287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1406" y="2008195"/>
            <a:ext cx="8992398" cy="28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1/Grandeur physique/ Observable/probabilité </a:t>
            </a:r>
            <a:endParaRPr lang="fr-FR" altLang="zh-CN" sz="2066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  <a:p>
            <a:r>
              <a:rPr lang="fr-FR" dirty="0"/>
              <a:t> 	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Nous devons envisager plusieurs situations :</a:t>
            </a:r>
          </a:p>
          <a:p>
            <a:endParaRPr lang="fr-FR" dirty="0"/>
          </a:p>
          <a:p>
            <a:r>
              <a:rPr lang="fr-FR" altLang="zh-CN" sz="2066" i="1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a) Cas où le spectre des valeurs </a:t>
            </a:r>
            <a:r>
              <a:rPr lang="fr-FR" altLang="zh-CN" sz="2066" i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propres de l’opérateur </a:t>
            </a:r>
            <a:r>
              <a:rPr lang="fr-FR" altLang="zh-CN" sz="2066" i="1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 discret et non- dégénéré</a:t>
            </a:r>
          </a:p>
          <a:p>
            <a:endParaRPr lang="fr-FR" u="sng" dirty="0"/>
          </a:p>
          <a:p>
            <a:r>
              <a:rPr lang="fr-FR" dirty="0"/>
              <a:t> </a:t>
            </a:r>
            <a:r>
              <a:rPr lang="fr-FR" dirty="0" smtClean="0"/>
              <a:t>   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Lorsque l’on mesure la grandeur physique A sur un système dans l’état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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normé, la probabilité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  <a:sym typeface="Symbol" pitchFamily="18" charset="2"/>
              </a:rPr>
              <a:t>P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(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  <a:sym typeface="Symbol" pitchFamily="18" charset="2"/>
              </a:rPr>
              <a:t>l</a:t>
            </a:r>
            <a:r>
              <a:rPr lang="fr-FR" baseline="-250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n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)</a:t>
            </a:r>
            <a:r>
              <a:rPr lang="fr-FR" dirty="0">
                <a:sym typeface="Symbol" pitchFamily="18" charset="2"/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d’obtenir comme résultat de la mesure la valeur propre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non-dégénérée </a:t>
            </a:r>
            <a:r>
              <a:rPr lang="fr-FR" dirty="0">
                <a:latin typeface="Symbol" pitchFamily="18" charset="2"/>
                <a:sym typeface="Symbol" pitchFamily="18" charset="2"/>
              </a:rPr>
              <a:t>l</a:t>
            </a:r>
            <a:r>
              <a:rPr lang="fr-FR" baseline="-25000" dirty="0">
                <a:sym typeface="Symbol" pitchFamily="18" charset="2"/>
              </a:rPr>
              <a:t>n</a:t>
            </a:r>
            <a:r>
              <a:rPr lang="fr-FR" dirty="0">
                <a:sym typeface="Symbol" pitchFamily="18" charset="2"/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 l’observable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Â</a:t>
            </a:r>
            <a:r>
              <a:rPr lang="fr-FR" dirty="0">
                <a:sym typeface="Symbol" pitchFamily="18" charset="2"/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correspondante est :</a:t>
            </a: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331913" y="5111766"/>
          <a:ext cx="208756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82" name="Equation" r:id="rId3" imgW="1054080" imgH="304560" progId="Equation.3">
                  <p:embed/>
                </p:oleObj>
              </mc:Choice>
              <mc:Fallback>
                <p:oleObj name="Equation" r:id="rId3" imgW="1054080" imgH="304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111766"/>
                        <a:ext cx="2087562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779838" y="5099215"/>
            <a:ext cx="4477508" cy="72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où</a:t>
            </a:r>
            <a:r>
              <a:rPr lang="fr-FR" dirty="0"/>
              <a:t>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u</a:t>
            </a:r>
            <a:r>
              <a:rPr lang="fr-FR" baseline="-250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n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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est le vecteur propre normé de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Â 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associé à la valeur propre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fr-F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0" y="0"/>
            <a:ext cx="9199570" cy="1917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altLang="zh-CN" sz="2066" i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altLang="zh-CN" sz="2066" i="1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) Cas où le spectre des valeurs propres est discret et dégénéré</a:t>
            </a:r>
            <a:r>
              <a:rPr lang="fr-FR" altLang="zh-CN" sz="2066" i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i="1" u="sng" dirty="0"/>
          </a:p>
          <a:p>
            <a:r>
              <a:rPr lang="fr-FR" dirty="0"/>
              <a:t>	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Lorsque l’on mesure la grandeur physique A sur un système dans l’état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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normé, la probabilité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P(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  <a:sym typeface="Symbol" pitchFamily="18" charset="2"/>
              </a:rPr>
              <a:t>l</a:t>
            </a:r>
            <a:r>
              <a:rPr lang="fr-FR" baseline="-250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n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)</a:t>
            </a:r>
            <a:r>
              <a:rPr lang="fr-FR" dirty="0">
                <a:sym typeface="Symbol" pitchFamily="18" charset="2"/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d’obtenir comme résultat de la mesure la valeur propre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dégénérée</a:t>
            </a:r>
            <a:r>
              <a:rPr lang="fr-FR" dirty="0">
                <a:sym typeface="Symbol" pitchFamily="18" charset="2"/>
              </a:rPr>
              <a:t>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  <a:sym typeface="Symbol" pitchFamily="18" charset="2"/>
              </a:rPr>
              <a:t>l</a:t>
            </a:r>
            <a:r>
              <a:rPr lang="fr-FR" baseline="-250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n</a:t>
            </a:r>
            <a:r>
              <a:rPr lang="fr-FR" dirty="0">
                <a:sym typeface="Symbol" pitchFamily="18" charset="2"/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 l’observable Â </a:t>
            </a:r>
            <a:r>
              <a:rPr lang="fr-FR" altLang="zh-CN" sz="2066" i="1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correspondante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est :</a:t>
            </a:r>
          </a:p>
          <a:p>
            <a:endParaRPr lang="fr-FR" dirty="0"/>
          </a:p>
        </p:txBody>
      </p:sp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755650" y="1844675"/>
          <a:ext cx="2541588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0" name="Equation" r:id="rId4" imgW="1282680" imgH="444240" progId="Equation.3">
                  <p:embed/>
                </p:oleObj>
              </mc:Choice>
              <mc:Fallback>
                <p:oleObj name="Equation" r:id="rId4" imgW="128268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844675"/>
                        <a:ext cx="2541588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419475" y="1809747"/>
            <a:ext cx="5404043" cy="13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où</a:t>
            </a:r>
            <a:r>
              <a:rPr lang="fr-FR" dirty="0"/>
              <a:t>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fr-FR" sz="2000" baseline="-25000" dirty="0" err="1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fr-FR" dirty="0"/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est le degré de dégénérescence de la valeur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propre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baseline="-25000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fr-FR" dirty="0"/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et l’ensemble des kets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u </a:t>
            </a:r>
            <a:r>
              <a:rPr lang="fr-FR" baseline="-250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n</a:t>
            </a:r>
            <a:r>
              <a:rPr lang="fr-FR" baseline="30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  <a:sym typeface="Symbol" pitchFamily="18" charset="2"/>
              </a:rPr>
              <a:t>a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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forme une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base orthonormée du sous-espace propre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</a:rPr>
              <a:t>E</a:t>
            </a:r>
            <a:r>
              <a:rPr lang="fr-FR" baseline="-25000" dirty="0" err="1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baseline="-25000" dirty="0" err="1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fr-FR" dirty="0"/>
              <a:t> ,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associé à la valeur propre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baseline="-25000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231775" y="3448050"/>
            <a:ext cx="8807450" cy="164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altLang="zh-CN" sz="2066" i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altLang="zh-CN" sz="2066" i="1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) Cas où le spectre des valeurs propres est continu et non- dégénéré.</a:t>
            </a:r>
          </a:p>
          <a:p>
            <a:endParaRPr lang="fr-FR" dirty="0"/>
          </a:p>
          <a:p>
            <a:r>
              <a:rPr lang="fr-FR" dirty="0"/>
              <a:t>	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Lorsque l’on mesure la grandeur physique A sur un système dans l’état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 normé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la probabilité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dP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(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  <a:sym typeface="Symbol" pitchFamily="18" charset="2"/>
              </a:rPr>
              <a:t>l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)</a:t>
            </a:r>
            <a:r>
              <a:rPr lang="fr-FR" dirty="0">
                <a:sym typeface="Symbol" pitchFamily="18" charset="2"/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d’obtenir comme résultat de la mesure la valeur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propre comprise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entre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  <a:sym typeface="Symbol" pitchFamily="18" charset="2"/>
              </a:rPr>
              <a:t>l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 et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  <a:sym typeface="Symbol" pitchFamily="18" charset="2"/>
              </a:rPr>
              <a:t>l+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d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  <a:sym typeface="Symbol" pitchFamily="18" charset="2"/>
              </a:rPr>
              <a:t>l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s’écrit :</a:t>
            </a:r>
          </a:p>
        </p:txBody>
      </p:sp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614363" y="5229225"/>
          <a:ext cx="25146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1" name="Equation" r:id="rId6" imgW="1269720" imgH="304560" progId="Equation.3">
                  <p:embed/>
                </p:oleObj>
              </mc:Choice>
              <mc:Fallback>
                <p:oleObj name="Equation" r:id="rId6" imgW="126972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5229225"/>
                        <a:ext cx="251460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3276600" y="5235575"/>
            <a:ext cx="5876930" cy="72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où</a:t>
            </a:r>
            <a:r>
              <a:rPr lang="fr-FR" dirty="0"/>
              <a:t>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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v</a:t>
            </a:r>
            <a:r>
              <a:rPr lang="fr-FR" baseline="-25000" dirty="0" err="1">
                <a:solidFill>
                  <a:schemeClr val="tx2">
                    <a:lumMod val="75000"/>
                  </a:schemeClr>
                </a:solidFill>
                <a:latin typeface="Symbol" pitchFamily="18" charset="2"/>
                <a:sym typeface="Symbol" pitchFamily="18" charset="2"/>
              </a:rPr>
              <a:t>l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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est le vecteur propre correspondant à la valeur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ropre</a:t>
            </a:r>
            <a:r>
              <a:rPr lang="fr-FR" dirty="0" smtClean="0">
                <a:sym typeface="Symbol" pitchFamily="18" charset="2"/>
              </a:rPr>
              <a:t> </a:t>
            </a:r>
            <a:r>
              <a:rPr lang="fr-FR" dirty="0">
                <a:latin typeface="Symbol" pitchFamily="18" charset="2"/>
                <a:sym typeface="Symbol" pitchFamily="18" charset="2"/>
              </a:rPr>
              <a:t>l</a:t>
            </a:r>
            <a:r>
              <a:rPr lang="fr-FR" dirty="0">
                <a:sym typeface="Symbol" pitchFamily="18" charset="2"/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 l’observable Â associée à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76238" y="65088"/>
            <a:ext cx="7452681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2-Etat du système après mesure (dit </a:t>
            </a:r>
            <a:r>
              <a:rPr lang="fr-FR" altLang="zh-CN" sz="2066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réduction du paquet d’ondes)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92138" y="654050"/>
            <a:ext cx="8540736" cy="104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	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Si la mesure de la grandeur physique A sur le système dans l’état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</a:t>
            </a:r>
            <a:r>
              <a:rPr lang="fr-FR" dirty="0">
                <a:sym typeface="Symbol" pitchFamily="18" charset="2"/>
              </a:rPr>
              <a:t> 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 donné le résultat 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  <a:sym typeface="Symbol" pitchFamily="18" charset="2"/>
              </a:rPr>
              <a:t>l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n</a:t>
            </a:r>
            <a:r>
              <a:rPr lang="fr-FR" dirty="0">
                <a:sym typeface="Symbol" pitchFamily="18" charset="2"/>
              </a:rPr>
              <a:t>,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l’état du système immédiatement après la mesure est la 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projection normée :</a:t>
            </a:r>
          </a:p>
        </p:txBody>
      </p:sp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2732088" y="1916113"/>
          <a:ext cx="303212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2" name="Equation" r:id="rId4" imgW="1726920" imgH="545760" progId="Equation.3">
                  <p:embed/>
                </p:oleObj>
              </mc:Choice>
              <mc:Fallback>
                <p:oleObj name="Equation" r:id="rId4" imgW="1726920" imgH="545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088" y="1916113"/>
                        <a:ext cx="3032125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600200" y="2797175"/>
            <a:ext cx="4118435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Sur le sous-espace associé à</a:t>
            </a:r>
            <a:r>
              <a:rPr lang="fr-FR" dirty="0"/>
              <a:t>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fr-FR" dirty="0"/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et où :</a:t>
            </a: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3059113" y="3429000"/>
          <a:ext cx="21590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3" name="Equation" r:id="rId6" imgW="1028520" imgH="457200" progId="Equation.3">
                  <p:embed/>
                </p:oleObj>
              </mc:Choice>
              <mc:Fallback>
                <p:oleObj name="Equation" r:id="rId6" imgW="102852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429000"/>
                        <a:ext cx="215900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663575" y="4745038"/>
            <a:ext cx="1837362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On peut écrire :</a:t>
            </a:r>
          </a:p>
        </p:txBody>
      </p:sp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368300" y="5300663"/>
          <a:ext cx="41465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4" name="Equation" r:id="rId8" imgW="2361960" imgH="545760" progId="Equation.3">
                  <p:embed/>
                </p:oleObj>
              </mc:Choice>
              <mc:Fallback>
                <p:oleObj name="Equation" r:id="rId8" imgW="2361960" imgH="5457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300663"/>
                        <a:ext cx="414655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4716463" y="5373688"/>
          <a:ext cx="395922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5" name="Equation" r:id="rId10" imgW="2527200" imgH="457200" progId="Equation.3">
                  <p:embed/>
                </p:oleObj>
              </mc:Choice>
              <mc:Fallback>
                <p:oleObj name="Equation" r:id="rId10" imgW="25272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5373688"/>
                        <a:ext cx="3959225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47675" y="65088"/>
            <a:ext cx="3355149" cy="687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 L’équation de </a:t>
            </a: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Schrödinger</a:t>
            </a:r>
          </a:p>
          <a:p>
            <a:endParaRPr lang="fr-FR" dirty="0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85720" y="642918"/>
            <a:ext cx="8758873" cy="72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L’évolution dans le temps d’un vecteur d’état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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cs typeface="Arial" charset="0"/>
                <a:sym typeface="Symbol" pitchFamily="18" charset="2"/>
              </a:rPr>
              <a:t>(t)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est</a:t>
            </a:r>
            <a:r>
              <a:rPr lang="en-US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donnée par l’équation</a:t>
            </a:r>
            <a:r>
              <a:rPr lang="en-US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de</a:t>
            </a:r>
          </a:p>
          <a:p>
            <a:r>
              <a:rPr lang="en-US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Schrödinger :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2700338" y="1844675"/>
          <a:ext cx="2808287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2" name="Equation" r:id="rId4" imgW="1460160" imgH="419040" progId="Equation.3">
                  <p:embed/>
                </p:oleObj>
              </mc:Choice>
              <mc:Fallback>
                <p:oleObj name="Equation" r:id="rId4" imgW="14601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844675"/>
                        <a:ext cx="2808287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808038" y="2728913"/>
            <a:ext cx="6907660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ù</a:t>
            </a:r>
            <a:r>
              <a:rPr lang="fr-FR" dirty="0" smtClean="0"/>
              <a:t>           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est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l’observable associée à l’énergie totale du système</a:t>
            </a:r>
            <a:r>
              <a:rPr lang="fr-FR" dirty="0"/>
              <a:t>. </a:t>
            </a:r>
          </a:p>
        </p:txBody>
      </p:sp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1258888" y="2708274"/>
          <a:ext cx="504825" cy="434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3" name="Equation" r:id="rId6" imgW="342720" imgH="241200" progId="Equation.3">
                  <p:embed/>
                </p:oleObj>
              </mc:Choice>
              <mc:Fallback>
                <p:oleObj name="Equation" r:id="rId6" imgW="34272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708274"/>
                        <a:ext cx="504825" cy="4349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539750" y="3143248"/>
            <a:ext cx="8175654" cy="104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Les conséquences de ce postulat sont très importantes pour la suite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endParaRPr lang="fr-FR" altLang="zh-CN" sz="2066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fr-FR" altLang="zh-CN" sz="2066" i="1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a) Conservation de la norme d’un ket.</a:t>
            </a:r>
          </a:p>
        </p:txBody>
      </p:sp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2555875" y="4149725"/>
          <a:ext cx="467995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4" name="Equation" r:id="rId8" imgW="2743200" imgH="1726920" progId="Equation.3">
                  <p:embed/>
                </p:oleObj>
              </mc:Choice>
              <mc:Fallback>
                <p:oleObj name="Equation" r:id="rId8" imgW="2743200" imgH="17269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149725"/>
                        <a:ext cx="4679950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376238" y="65088"/>
            <a:ext cx="8411277" cy="132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i="1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b) Le Théorème d’</a:t>
            </a:r>
            <a:r>
              <a:rPr lang="fr-FR" altLang="zh-CN" sz="2066" i="1" u="sng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Ehrenfest</a:t>
            </a:r>
            <a:r>
              <a:rPr lang="fr-FR" altLang="zh-CN" sz="2066" i="1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dirty="0"/>
          </a:p>
          <a:p>
            <a:r>
              <a:rPr lang="fr-FR" dirty="0"/>
              <a:t>   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On considère la valeur moyenne, </a:t>
            </a:r>
            <a:r>
              <a:rPr lang="fr-FR" altLang="zh-CN" sz="2066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dans le temps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d’une observable Â qui ne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fr-FR" altLang="zh-CN" sz="2066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dépend pas explicitement du temps.</a:t>
            </a: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2987675" y="1557338"/>
          <a:ext cx="216058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42" name="Equation" r:id="rId3" imgW="1282680" imgH="317160" progId="Equation.3">
                  <p:embed/>
                </p:oleObj>
              </mc:Choice>
              <mc:Fallback>
                <p:oleObj name="Equation" r:id="rId3" imgW="128268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557338"/>
                        <a:ext cx="2160588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84213" y="1916113"/>
            <a:ext cx="131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Calculons :</a:t>
            </a:r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3600450" y="5900738"/>
          <a:ext cx="212725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43" name="Equation" r:id="rId5" imgW="114120" imgH="1130040" progId="Equation.3">
                  <p:embed/>
                </p:oleObj>
              </mc:Choice>
              <mc:Fallback>
                <p:oleObj name="Equation" r:id="rId5" imgW="114120" imgH="1130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5900738"/>
                        <a:ext cx="212725" cy="191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1403350" y="2420938"/>
          <a:ext cx="28813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44" name="Equation" r:id="rId7" imgW="1523880" imgH="495000" progId="Equation.3">
                  <p:embed/>
                </p:oleObj>
              </mc:Choice>
              <mc:Fallback>
                <p:oleObj name="Equation" r:id="rId7" imgW="1523880" imgH="495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420938"/>
                        <a:ext cx="288131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1331913" y="3357563"/>
          <a:ext cx="431958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45" name="Equation" r:id="rId9" imgW="2450880" imgH="419040" progId="Equation.3">
                  <p:embed/>
                </p:oleObj>
              </mc:Choice>
              <mc:Fallback>
                <p:oleObj name="Equation" r:id="rId9" imgW="245088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357563"/>
                        <a:ext cx="4319587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1331913" y="4221163"/>
          <a:ext cx="60483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46" name="Equation" r:id="rId11" imgW="2946240" imgH="393480" progId="Equation.3">
                  <p:embed/>
                </p:oleObj>
              </mc:Choice>
              <mc:Fallback>
                <p:oleObj name="Equation" r:id="rId11" imgW="2946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221163"/>
                        <a:ext cx="60483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1331913" y="4941888"/>
          <a:ext cx="36004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47" name="Equation" r:id="rId13" imgW="1955520" imgH="393480" progId="Equation.3">
                  <p:embed/>
                </p:oleObj>
              </mc:Choice>
              <mc:Fallback>
                <p:oleObj name="Equation" r:id="rId13" imgW="195552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941888"/>
                        <a:ext cx="36004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0" name="Object 10"/>
          <p:cNvGraphicFramePr>
            <a:graphicFrameLocks noChangeAspect="1"/>
          </p:cNvGraphicFramePr>
          <p:nvPr/>
        </p:nvGraphicFramePr>
        <p:xfrm>
          <a:off x="1331913" y="5661025"/>
          <a:ext cx="367188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48" name="Equation" r:id="rId15" imgW="1549080" imgH="393480" progId="Equation.3">
                  <p:embed/>
                </p:oleObj>
              </mc:Choice>
              <mc:Fallback>
                <p:oleObj name="Equation" r:id="rId15" imgW="15490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661025"/>
                        <a:ext cx="3671887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215457" y="207963"/>
            <a:ext cx="8571385" cy="104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fr-FR" altLang="zh-CN" sz="2066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fr-FR" altLang="zh-CN" sz="2066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Ainsi, lorsqu’une observable Â commute avec l’observable </a:t>
            </a:r>
            <a:r>
              <a:rPr lang="fr-FR" altLang="zh-CN" sz="2066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hamiltonienne</a:t>
            </a:r>
            <a:r>
              <a:rPr lang="fr-FR" altLang="zh-CN" sz="2066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du </a:t>
            </a:r>
          </a:p>
          <a:p>
            <a:pPr algn="just"/>
            <a:r>
              <a:rPr lang="fr-FR" altLang="zh-CN" sz="2066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système, on dira que Â représente </a:t>
            </a:r>
            <a:r>
              <a:rPr lang="fr-FR" altLang="zh-CN" sz="2066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une grandeur A qui est une </a:t>
            </a:r>
            <a:r>
              <a:rPr lang="fr-FR" altLang="zh-CN" sz="2066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constante du </a:t>
            </a:r>
          </a:p>
          <a:p>
            <a:pPr algn="just"/>
            <a:r>
              <a:rPr lang="fr-FR" altLang="zh-CN" sz="2066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mouvement</a:t>
            </a:r>
            <a:r>
              <a:rPr lang="fr-FR" altLang="zh-CN" sz="2066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214282" y="1428736"/>
            <a:ext cx="8589211" cy="2912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Les vecteurs propres d’une observable associée à une constant du mouvement </a:t>
            </a:r>
          </a:p>
          <a:p>
            <a:pPr algn="just"/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sont eux-mêmes indépendants du temps. Ainsi, si on considère un système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algn="just"/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physique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isolé dont l’énergie est nécessairement constante, les vecteurs propres</a:t>
            </a:r>
          </a:p>
          <a:p>
            <a:pPr algn="just"/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 l’</a:t>
            </a:r>
            <a:r>
              <a:rPr lang="fr-FR" altLang="zh-CN" sz="2066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hamiltonien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du système sont indépendants du temps : </a:t>
            </a:r>
            <a:r>
              <a:rPr lang="fr-FR" altLang="zh-CN" sz="2066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ce sont des états</a:t>
            </a:r>
          </a:p>
          <a:p>
            <a:pPr algn="just"/>
            <a:r>
              <a:rPr lang="fr-FR" altLang="zh-CN" sz="2066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stationnaires.</a:t>
            </a:r>
          </a:p>
          <a:p>
            <a:pPr algn="just"/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Ces états propres doivent continuer à pouvoir fournir une base de l’espace des </a:t>
            </a:r>
          </a:p>
          <a:p>
            <a:pPr algn="just"/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états.</a:t>
            </a:r>
          </a:p>
          <a:p>
            <a:endParaRPr lang="fr-FR" dirty="0"/>
          </a:p>
          <a:p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Si au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temps t=0, on a par exemple.</a:t>
            </a:r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4500563" y="3644900"/>
          <a:ext cx="31686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62" name="Equation" r:id="rId4" imgW="1511280" imgH="444240" progId="Equation.3">
                  <p:embed/>
                </p:oleObj>
              </mc:Choice>
              <mc:Fallback>
                <p:oleObj name="Equation" r:id="rId4" imgW="151128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644900"/>
                        <a:ext cx="316865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63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64" name="Equation" r:id="rId8" imgW="114120" imgH="215640" progId="Equation.3">
                  <p:embed/>
                </p:oleObj>
              </mc:Choice>
              <mc:Fallback>
                <p:oleObj name="Equation" r:id="rId8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4546600" y="6257925"/>
          <a:ext cx="239713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65" name="Equation" r:id="rId9" imgW="114120" imgH="672840" progId="Equation.3">
                  <p:embed/>
                </p:oleObj>
              </mc:Choice>
              <mc:Fallback>
                <p:oleObj name="Equation" r:id="rId9" imgW="114120" imgH="6728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6257925"/>
                        <a:ext cx="239713" cy="1198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0"/>
          <p:cNvGraphicFramePr>
            <a:graphicFrameLocks noChangeAspect="1"/>
          </p:cNvGraphicFramePr>
          <p:nvPr/>
        </p:nvGraphicFramePr>
        <p:xfrm>
          <a:off x="755650" y="5013325"/>
          <a:ext cx="36004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66" name="Equation" r:id="rId11" imgW="1638000" imgH="444240" progId="Equation.3">
                  <p:embed/>
                </p:oleObj>
              </mc:Choice>
              <mc:Fallback>
                <p:oleObj name="Equation" r:id="rId11" imgW="163800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013325"/>
                        <a:ext cx="360045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827088" y="5805488"/>
          <a:ext cx="56165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67" name="Equation" r:id="rId13" imgW="3593880" imgH="444240" progId="Equation.3">
                  <p:embed/>
                </p:oleObj>
              </mc:Choice>
              <mc:Fallback>
                <p:oleObj name="Equation" r:id="rId13" imgW="359388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805488"/>
                        <a:ext cx="5616575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14282" y="4429132"/>
            <a:ext cx="2353337" cy="4102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 l’instant t on aura </a:t>
            </a:r>
            <a:endParaRPr lang="fr-FR" altLang="zh-CN" sz="2066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468313" y="4868863"/>
            <a:ext cx="3671887" cy="13684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84213" y="2997200"/>
            <a:ext cx="5616575" cy="1152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31775" y="4456113"/>
            <a:ext cx="7537641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Si au temps t=0, le système se trouve dans un des états             alors : </a:t>
            </a: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6067440" y="4381510"/>
          <a:ext cx="6477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83" name="Equation" r:id="rId4" imgW="330120" imgH="279360" progId="Equation.3">
                  <p:embed/>
                </p:oleObj>
              </mc:Choice>
              <mc:Fallback>
                <p:oleObj name="Equation" r:id="rId4" imgW="33012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440" y="4381510"/>
                        <a:ext cx="6477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931863" y="5013325"/>
          <a:ext cx="29606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84" name="Equation" r:id="rId6" imgW="1422360" imgH="380880" progId="Equation.3">
                  <p:embed/>
                </p:oleObj>
              </mc:Choice>
              <mc:Fallback>
                <p:oleObj name="Equation" r:id="rId6" imgW="1422360" imgH="380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5013325"/>
                        <a:ext cx="2960687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264025" y="5248275"/>
            <a:ext cx="4863832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Il restera dans cet état quelque soit le temps.</a:t>
            </a:r>
          </a:p>
        </p:txBody>
      </p:sp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323850" y="188913"/>
          <a:ext cx="53276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85" name="Equation" r:id="rId8" imgW="2806560" imgH="444240" progId="Equation.3">
                  <p:embed/>
                </p:oleObj>
              </mc:Choice>
              <mc:Fallback>
                <p:oleObj name="Equation" r:id="rId8" imgW="280656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3"/>
                        <a:ext cx="532765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860425" y="1422391"/>
          <a:ext cx="24542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86" name="Équation" r:id="rId10" imgW="1320480" imgH="368280" progId="Equation.3">
                  <p:embed/>
                </p:oleObj>
              </mc:Choice>
              <mc:Fallback>
                <p:oleObj name="Équation" r:id="rId10" imgW="1320480" imgH="3682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1422391"/>
                        <a:ext cx="24542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8" name="Object 10"/>
          <p:cNvGraphicFramePr>
            <a:graphicFrameLocks noChangeAspect="1"/>
          </p:cNvGraphicFramePr>
          <p:nvPr/>
        </p:nvGraphicFramePr>
        <p:xfrm>
          <a:off x="1336675" y="3068638"/>
          <a:ext cx="45275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87" name="Équation" r:id="rId12" imgW="1955520" imgH="457200" progId="Equation.3">
                  <p:embed/>
                </p:oleObj>
              </mc:Choice>
              <mc:Fallback>
                <p:oleObj name="Équation" r:id="rId12" imgW="195552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3068638"/>
                        <a:ext cx="452755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631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50825" y="0"/>
            <a:ext cx="8124340" cy="155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altLang="zh-CN" sz="2066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Les Ensembles Complets d’Observables qui Commutent. (E.C.O.C.)</a:t>
            </a:r>
          </a:p>
          <a:p>
            <a:endParaRPr lang="fr-FR" dirty="0"/>
          </a:p>
          <a:p>
            <a:r>
              <a:rPr lang="fr-FR" altLang="zh-CN" sz="2066" i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altLang="zh-CN" sz="2066" i="1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Théorèmes généraux sur les opérateurs et observables qui </a:t>
            </a:r>
            <a:r>
              <a:rPr lang="fr-FR" altLang="zh-CN" sz="2066" i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commutent</a:t>
            </a:r>
            <a:r>
              <a:rPr lang="fr-FR" altLang="zh-CN" sz="2066" i="1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fr-FR" dirty="0"/>
          </a:p>
          <a:p>
            <a:r>
              <a:rPr lang="fr-FR" dirty="0"/>
              <a:t>     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76200" y="1268413"/>
            <a:ext cx="863920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dirty="0"/>
              <a:t>         </a:t>
            </a:r>
            <a:r>
              <a:rPr lang="fr-FR" sz="2000" b="1" dirty="0">
                <a:solidFill>
                  <a:srgbClr val="C00000"/>
                </a:solidFill>
              </a:rPr>
              <a:t>Si deux observables            </a:t>
            </a:r>
            <a:r>
              <a:rPr lang="fr-FR" sz="2000" b="1" dirty="0" smtClean="0">
                <a:solidFill>
                  <a:srgbClr val="C00000"/>
                </a:solidFill>
              </a:rPr>
              <a:t>   commutent</a:t>
            </a:r>
            <a:r>
              <a:rPr lang="fr-FR" sz="2000" b="1" dirty="0">
                <a:solidFill>
                  <a:srgbClr val="C00000"/>
                </a:solidFill>
              </a:rPr>
              <a:t>, on peut toujours constituer une</a:t>
            </a:r>
          </a:p>
          <a:p>
            <a:r>
              <a:rPr lang="fr-FR" sz="2000" b="1" dirty="0">
                <a:solidFill>
                  <a:srgbClr val="C00000"/>
                </a:solidFill>
              </a:rPr>
              <a:t>nouvelle base orthonormée de l’espace des états en utilisant l’ensemble </a:t>
            </a:r>
          </a:p>
          <a:p>
            <a:r>
              <a:rPr lang="fr-FR" sz="2000" b="1" dirty="0">
                <a:solidFill>
                  <a:srgbClr val="C00000"/>
                </a:solidFill>
              </a:rPr>
              <a:t>des vecteurs propres commun à          </a:t>
            </a:r>
            <a:r>
              <a:rPr lang="fr-FR" sz="2000" b="1" dirty="0" smtClean="0">
                <a:solidFill>
                  <a:srgbClr val="C00000"/>
                </a:solidFill>
              </a:rPr>
              <a:t>    </a:t>
            </a:r>
            <a:r>
              <a:rPr lang="fr-FR" sz="2000" b="1" dirty="0">
                <a:solidFill>
                  <a:srgbClr val="C00000"/>
                </a:solidFill>
              </a:rPr>
              <a:t>.  </a:t>
            </a:r>
          </a:p>
        </p:txBody>
      </p:sp>
      <p:graphicFrame>
        <p:nvGraphicFramePr>
          <p:cNvPr id="69648" name="Object 16"/>
          <p:cNvGraphicFramePr>
            <a:graphicFrameLocks noChangeAspect="1"/>
          </p:cNvGraphicFramePr>
          <p:nvPr/>
        </p:nvGraphicFramePr>
        <p:xfrm>
          <a:off x="3565523" y="2193918"/>
          <a:ext cx="649287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62" name="Equation" r:id="rId4" imgW="457200" imgH="215640" progId="Equation.3">
                  <p:embed/>
                </p:oleObj>
              </mc:Choice>
              <mc:Fallback>
                <p:oleObj name="Equation" r:id="rId4" imgW="4572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523" y="2193918"/>
                        <a:ext cx="649287" cy="30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9" name="Object 17"/>
          <p:cNvGraphicFramePr>
            <a:graphicFrameLocks noChangeAspect="1"/>
          </p:cNvGraphicFramePr>
          <p:nvPr/>
        </p:nvGraphicFramePr>
        <p:xfrm>
          <a:off x="2851142" y="1557338"/>
          <a:ext cx="649288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63" name="Equation" r:id="rId6" imgW="457200" imgH="215640" progId="Equation.3">
                  <p:embed/>
                </p:oleObj>
              </mc:Choice>
              <mc:Fallback>
                <p:oleObj name="Equation" r:id="rId6" imgW="4572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42" y="1557338"/>
                        <a:ext cx="649288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3" name="Object 21"/>
          <p:cNvGraphicFramePr>
            <a:graphicFrameLocks noChangeAspect="1"/>
          </p:cNvGraphicFramePr>
          <p:nvPr/>
        </p:nvGraphicFramePr>
        <p:xfrm>
          <a:off x="827088" y="4940300"/>
          <a:ext cx="16573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64" name="Equation" r:id="rId7" imgW="965160" imgH="266400" progId="Equation.3">
                  <p:embed/>
                </p:oleObj>
              </mc:Choice>
              <mc:Fallback>
                <p:oleObj name="Equation" r:id="rId7" imgW="965160" imgH="26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940300"/>
                        <a:ext cx="16573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2822575" y="4814888"/>
            <a:ext cx="5424883" cy="72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On voit que l’on peut identifier un vecteur propre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par sa valeur propre : </a:t>
            </a:r>
          </a:p>
        </p:txBody>
      </p:sp>
      <p:graphicFrame>
        <p:nvGraphicFramePr>
          <p:cNvPr id="69655" name="Object 23"/>
          <p:cNvGraphicFramePr>
            <a:graphicFrameLocks noChangeAspect="1"/>
          </p:cNvGraphicFramePr>
          <p:nvPr/>
        </p:nvGraphicFramePr>
        <p:xfrm>
          <a:off x="8175654" y="4795838"/>
          <a:ext cx="53975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65" name="Equation" r:id="rId9" imgW="304560" imgH="253800" progId="Equation.3">
                  <p:embed/>
                </p:oleObj>
              </mc:Choice>
              <mc:Fallback>
                <p:oleObj name="Equation" r:id="rId9" imgW="30456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54" y="4795838"/>
                        <a:ext cx="539750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6" name="Object 24"/>
          <p:cNvGraphicFramePr>
            <a:graphicFrameLocks noChangeAspect="1"/>
          </p:cNvGraphicFramePr>
          <p:nvPr/>
        </p:nvGraphicFramePr>
        <p:xfrm>
          <a:off x="5138745" y="5153040"/>
          <a:ext cx="5048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66" name="Equation" r:id="rId11" imgW="177480" imgH="228600" progId="Equation.3">
                  <p:embed/>
                </p:oleObj>
              </mc:Choice>
              <mc:Fallback>
                <p:oleObj name="Equation" r:id="rId11" imgW="1774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745" y="5153040"/>
                        <a:ext cx="5048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7" name="Object 25"/>
          <p:cNvGraphicFramePr>
            <a:graphicFrameLocks noChangeAspect="1"/>
          </p:cNvGraphicFramePr>
          <p:nvPr/>
        </p:nvGraphicFramePr>
        <p:xfrm>
          <a:off x="2482850" y="5659438"/>
          <a:ext cx="187801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67" name="Equation" r:id="rId13" imgW="876240" imgH="253800" progId="Equation.3">
                  <p:embed/>
                </p:oleObj>
              </mc:Choice>
              <mc:Fallback>
                <p:oleObj name="Equation" r:id="rId13" imgW="87624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5659438"/>
                        <a:ext cx="1878013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5089525" y="5588000"/>
            <a:ext cx="3459601" cy="104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On dira, dans ce cas particulier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que l’observable     forme un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ECOC à elle toute seule. </a:t>
            </a:r>
          </a:p>
        </p:txBody>
      </p:sp>
      <p:graphicFrame>
        <p:nvGraphicFramePr>
          <p:cNvPr id="69659" name="Object 27"/>
          <p:cNvGraphicFramePr>
            <a:graphicFrameLocks noChangeAspect="1"/>
          </p:cNvGraphicFramePr>
          <p:nvPr/>
        </p:nvGraphicFramePr>
        <p:xfrm>
          <a:off x="6945331" y="5929330"/>
          <a:ext cx="2698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68" name="Équation" r:id="rId15" imgW="152280" imgH="203040" progId="Equation.3">
                  <p:embed/>
                </p:oleObj>
              </mc:Choice>
              <mc:Fallback>
                <p:oleObj name="Équation" r:id="rId15" imgW="1522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5331" y="5929330"/>
                        <a:ext cx="26987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60" name="Text Box 28"/>
          <p:cNvSpPr txBox="1">
            <a:spLocks noChangeArrowheads="1"/>
          </p:cNvSpPr>
          <p:nvPr/>
        </p:nvSpPr>
        <p:spPr bwMode="auto">
          <a:xfrm>
            <a:off x="285720" y="2857496"/>
            <a:ext cx="8501122" cy="164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zh-CN" sz="2066" i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altLang="zh-CN" sz="2066" i="1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 définition d’un ECOC.</a:t>
            </a:r>
          </a:p>
          <a:p>
            <a:endParaRPr lang="fr-FR" dirty="0"/>
          </a:p>
          <a:p>
            <a:pPr algn="just"/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On dira qu’un ensemble d’observables qui commutent est complet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dès l’instant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où l’ensemble des valeurs propres associées à un vecteur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propre commun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permet d’identifier ce vecteur propre de façon unique</a:t>
            </a:r>
            <a:r>
              <a:rPr lang="fr-F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500034" y="142852"/>
            <a:ext cx="8286808" cy="230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FR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Définitions.</a:t>
            </a:r>
          </a:p>
          <a:p>
            <a:pPr algn="just"/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vecteur quelconque de l’espace des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états </a:t>
            </a:r>
            <a:r>
              <a:rPr lang="fr-FR" sz="2000" dirty="0" smtClean="0">
                <a:latin typeface="Lucida Calligraphy" pitchFamily="66" charset="0"/>
              </a:rPr>
              <a:t>E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 appelé vecteur-ket ou plus simplement ket. On le note par le symbole   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 mettant à l’intérieur un signe distinctif permettant de le différencier des autres états.</a:t>
            </a:r>
          </a:p>
          <a:p>
            <a:pPr algn="just"/>
            <a:endParaRPr lang="fr-FR" sz="2000" dirty="0"/>
          </a:p>
          <a:p>
            <a:pPr algn="just"/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Par exemple, si le ket est associé à un état décrit pas une fonction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(r), on pourra le noter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12643" name="Object 3"/>
          <p:cNvGraphicFramePr>
            <a:graphicFrameLocks noChangeAspect="1"/>
          </p:cNvGraphicFramePr>
          <p:nvPr/>
        </p:nvGraphicFramePr>
        <p:xfrm>
          <a:off x="5756285" y="838184"/>
          <a:ext cx="2444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8" name="Equation" r:id="rId4" imgW="203040" imgH="253800" progId="Equation.3">
                  <p:embed/>
                </p:oleObj>
              </mc:Choice>
              <mc:Fallback>
                <p:oleObj name="Equation" r:id="rId4" imgW="20304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6285" y="838184"/>
                        <a:ext cx="24447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4" name="Object 4"/>
          <p:cNvGraphicFramePr>
            <a:graphicFrameLocks noChangeAspect="1"/>
          </p:cNvGraphicFramePr>
          <p:nvPr/>
        </p:nvGraphicFramePr>
        <p:xfrm>
          <a:off x="3276600" y="2362200"/>
          <a:ext cx="3889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9" name="Equation" r:id="rId6" imgW="215640" imgH="253800" progId="Equation.3">
                  <p:embed/>
                </p:oleObj>
              </mc:Choice>
              <mc:Fallback>
                <p:oleObj name="Equation" r:id="rId6" imgW="21564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362200"/>
                        <a:ext cx="3889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870325" y="2327275"/>
            <a:ext cx="1129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 i="1" dirty="0">
                <a:solidFill>
                  <a:schemeClr val="accent1">
                    <a:lumMod val="75000"/>
                  </a:schemeClr>
                </a:solidFill>
              </a:rPr>
              <a:t>: ket psi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3048000" y="2209800"/>
            <a:ext cx="2133600" cy="673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571473" y="4572008"/>
            <a:ext cx="8286808" cy="779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 tout vecteur-ket de </a:t>
            </a:r>
            <a:r>
              <a:rPr lang="fr-FR" sz="2000" dirty="0" smtClean="0">
                <a:latin typeface="Lucida Calligraphy" pitchFamily="66" charset="0"/>
              </a:rPr>
              <a:t>E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correspond un vecteur dans l’espace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dual</a:t>
            </a:r>
            <a:r>
              <a:rPr lang="fr-FR" sz="2400" dirty="0" smtClean="0">
                <a:latin typeface="Lucida Calligraphy" pitchFamily="66" charset="0"/>
              </a:rPr>
              <a:t> </a:t>
            </a:r>
            <a:r>
              <a:rPr lang="fr-FR" sz="2000" dirty="0" smtClean="0">
                <a:latin typeface="Lucida Calligraphy" pitchFamily="66" charset="0"/>
              </a:rPr>
              <a:t>E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* que l’on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nomme vecteur-</a:t>
            </a:r>
            <a:r>
              <a:rPr lang="fr-FR" altLang="zh-CN" sz="2066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bra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FR" altLang="zh-CN" sz="2066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bra</a:t>
            </a:r>
            <a:r>
              <a:rPr lang="fr-FR" sz="2000" dirty="0"/>
              <a:t>.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571473" y="3071810"/>
            <a:ext cx="8267728" cy="172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Les fonctions que l’on manipulait en mécanique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étaient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complexes. On admettra qu’il existe un espace dual, </a:t>
            </a:r>
            <a:r>
              <a:rPr lang="fr-FR" sz="2000" dirty="0" smtClean="0">
                <a:latin typeface="Lucida Calligraphy" pitchFamily="66" charset="0"/>
              </a:rPr>
              <a:t>E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*,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 l’espace des états dont les vecteurs d’états peuvent être associés aux fonctions complexes conjuguées des fonctions associées aux vecteurs d’état de </a:t>
            </a:r>
            <a:r>
              <a:rPr lang="fr-FR" sz="2000" dirty="0" smtClean="0">
                <a:latin typeface="Lucida Calligraphy" pitchFamily="66" charset="0"/>
              </a:rPr>
              <a:t>E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fr-FR" altLang="zh-CN" sz="2066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/>
          </a:p>
        </p:txBody>
      </p:sp>
      <p:graphicFrame>
        <p:nvGraphicFramePr>
          <p:cNvPr id="112649" name="Object 9"/>
          <p:cNvGraphicFramePr>
            <a:graphicFrameLocks noChangeAspect="1"/>
          </p:cNvGraphicFramePr>
          <p:nvPr/>
        </p:nvGraphicFramePr>
        <p:xfrm>
          <a:off x="3048000" y="5715000"/>
          <a:ext cx="4524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0" name="Equation" r:id="rId8" imgW="215640" imgH="253800" progId="Equation.3">
                  <p:embed/>
                </p:oleObj>
              </mc:Choice>
              <mc:Fallback>
                <p:oleObj name="Equation" r:id="rId8" imgW="21564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715000"/>
                        <a:ext cx="4524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3794125" y="5680075"/>
            <a:ext cx="1175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 i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fr-FR" sz="2400" i="1" dirty="0" err="1">
                <a:solidFill>
                  <a:schemeClr val="accent1">
                    <a:lumMod val="75000"/>
                  </a:schemeClr>
                </a:solidFill>
              </a:rPr>
              <a:t>bra</a:t>
            </a:r>
            <a:r>
              <a:rPr lang="fr-FR" sz="2400" i="1" dirty="0">
                <a:solidFill>
                  <a:schemeClr val="accent1">
                    <a:lumMod val="75000"/>
                  </a:schemeClr>
                </a:solidFill>
              </a:rPr>
              <a:t> psi</a:t>
            </a:r>
          </a:p>
        </p:txBody>
      </p:sp>
      <p:sp>
        <p:nvSpPr>
          <p:cNvPr id="112651" name="Rectangle 11"/>
          <p:cNvSpPr>
            <a:spLocks noChangeArrowheads="1"/>
          </p:cNvSpPr>
          <p:nvPr/>
        </p:nvSpPr>
        <p:spPr bwMode="auto">
          <a:xfrm>
            <a:off x="2971800" y="5638800"/>
            <a:ext cx="2209800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5943601" y="5562600"/>
            <a:ext cx="2771803" cy="70788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2000" b="1" i="1" dirty="0">
                <a:solidFill>
                  <a:srgbClr val="7030A0"/>
                </a:solidFill>
              </a:rPr>
              <a:t>NB : En anglais, </a:t>
            </a:r>
            <a:r>
              <a:rPr lang="fr-FR" sz="2000" b="1" i="1" dirty="0" err="1">
                <a:solidFill>
                  <a:srgbClr val="7030A0"/>
                </a:solidFill>
              </a:rPr>
              <a:t>bracket</a:t>
            </a:r>
            <a:r>
              <a:rPr lang="fr-FR" sz="2000" b="1" i="1" dirty="0">
                <a:solidFill>
                  <a:srgbClr val="7030A0"/>
                </a:solidFill>
              </a:rPr>
              <a:t> </a:t>
            </a:r>
            <a:r>
              <a:rPr lang="fr-FR" sz="2000" b="1" i="1" dirty="0" smtClean="0">
                <a:solidFill>
                  <a:srgbClr val="7030A0"/>
                </a:solidFill>
              </a:rPr>
              <a:t>        signifie </a:t>
            </a:r>
            <a:r>
              <a:rPr lang="fr-FR" sz="2000" b="1" i="1" dirty="0">
                <a:solidFill>
                  <a:srgbClr val="7030A0"/>
                </a:solidFill>
              </a:rPr>
              <a:t>crochet</a:t>
            </a:r>
            <a:r>
              <a:rPr lang="fr-FR" sz="2000" i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214282" y="261938"/>
            <a:ext cx="8651875" cy="72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Dans le cas général, il nous faudra un certain nombre d’observables pour obtenir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ce résultat.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214282" y="919147"/>
            <a:ext cx="8879354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Soit     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un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vecteur propre commun à l’ensemble des observables qui commutent.</a:t>
            </a:r>
          </a:p>
        </p:txBody>
      </p:sp>
      <p:graphicFrame>
        <p:nvGraphicFramePr>
          <p:cNvPr id="75791" name="Object 15"/>
          <p:cNvGraphicFramePr>
            <a:graphicFrameLocks noChangeAspect="1"/>
          </p:cNvGraphicFramePr>
          <p:nvPr/>
        </p:nvGraphicFramePr>
        <p:xfrm>
          <a:off x="781027" y="928670"/>
          <a:ext cx="43338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6" name="Equation" r:id="rId3" imgW="253800" imgH="253800" progId="Equation.3">
                  <p:embed/>
                </p:oleObj>
              </mc:Choice>
              <mc:Fallback>
                <p:oleObj name="Equation" r:id="rId3" imgW="25380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27" y="928670"/>
                        <a:ext cx="433387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92" name="Object 16"/>
          <p:cNvGraphicFramePr>
            <a:graphicFrameLocks noChangeAspect="1"/>
          </p:cNvGraphicFramePr>
          <p:nvPr/>
        </p:nvGraphicFramePr>
        <p:xfrm>
          <a:off x="395288" y="1414463"/>
          <a:ext cx="32893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7" name="Equation" r:id="rId5" imgW="1536480" imgH="241200" progId="Equation.3">
                  <p:embed/>
                </p:oleObj>
              </mc:Choice>
              <mc:Fallback>
                <p:oleObj name="Equation" r:id="rId5" imgW="15364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14463"/>
                        <a:ext cx="32893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93" name="Rectangle 17"/>
          <p:cNvSpPr>
            <a:spLocks noChangeArrowheads="1"/>
          </p:cNvSpPr>
          <p:nvPr/>
        </p:nvSpPr>
        <p:spPr bwMode="auto">
          <a:xfrm>
            <a:off x="1476375" y="4581525"/>
            <a:ext cx="5256213" cy="14398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75794" name="Object 18"/>
          <p:cNvGraphicFramePr>
            <a:graphicFrameLocks noChangeAspect="1"/>
          </p:cNvGraphicFramePr>
          <p:nvPr/>
        </p:nvGraphicFramePr>
        <p:xfrm>
          <a:off x="539750" y="2205038"/>
          <a:ext cx="5905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8" name="Equation" r:id="rId7" imgW="2628720" imgH="533160" progId="Equation.3">
                  <p:embed/>
                </p:oleObj>
              </mc:Choice>
              <mc:Fallback>
                <p:oleObj name="Equation" r:id="rId7" imgW="2628720" imgH="533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205038"/>
                        <a:ext cx="59055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428596" y="3376613"/>
            <a:ext cx="8501122" cy="72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zh-CN" sz="2066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Etc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……..</a:t>
            </a:r>
          </a:p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Lorsque l’ensemble d’observables est commun, ceci signifie donc que :</a:t>
            </a:r>
          </a:p>
        </p:txBody>
      </p:sp>
      <p:graphicFrame>
        <p:nvGraphicFramePr>
          <p:cNvPr id="75796" name="Object 20"/>
          <p:cNvGraphicFramePr>
            <a:graphicFrameLocks noChangeAspect="1"/>
          </p:cNvGraphicFramePr>
          <p:nvPr/>
        </p:nvGraphicFramePr>
        <p:xfrm>
          <a:off x="2052638" y="4797425"/>
          <a:ext cx="38163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9" name="Equation" r:id="rId9" imgW="1396800" imgH="253800" progId="Equation.3">
                  <p:embed/>
                </p:oleObj>
              </mc:Choice>
              <mc:Fallback>
                <p:oleObj name="Equation" r:id="rId9" imgW="139680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4797425"/>
                        <a:ext cx="381635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95288" y="2571744"/>
            <a:ext cx="82486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solidFill>
                  <a:srgbClr val="C00000"/>
                </a:solidFill>
                <a:latin typeface="Lucida Calligraphy" pitchFamily="66" charset="0"/>
              </a:rPr>
              <a:t>Il existe un ECOC spécialement important, c’est celui qui </a:t>
            </a:r>
            <a:r>
              <a:rPr lang="fr-FR" b="1" dirty="0" smtClean="0">
                <a:solidFill>
                  <a:srgbClr val="C00000"/>
                </a:solidFill>
                <a:latin typeface="Lucida Calligraphy" pitchFamily="66" charset="0"/>
              </a:rPr>
              <a:t>contient l’observable </a:t>
            </a:r>
            <a:r>
              <a:rPr lang="fr-FR" b="1" dirty="0" err="1">
                <a:solidFill>
                  <a:srgbClr val="C00000"/>
                </a:solidFill>
                <a:latin typeface="Lucida Calligraphy" pitchFamily="66" charset="0"/>
              </a:rPr>
              <a:t>Hamiltonienne</a:t>
            </a:r>
            <a:r>
              <a:rPr lang="fr-FR" b="1" dirty="0">
                <a:solidFill>
                  <a:srgbClr val="C00000"/>
                </a:solidFill>
                <a:latin typeface="Lucida Calligraphy" pitchFamily="66" charset="0"/>
              </a:rPr>
              <a:t> : dans ce cas, toutes les observables de </a:t>
            </a:r>
            <a:r>
              <a:rPr lang="fr-FR" b="1" dirty="0" smtClean="0">
                <a:solidFill>
                  <a:srgbClr val="C00000"/>
                </a:solidFill>
                <a:latin typeface="Lucida Calligraphy" pitchFamily="66" charset="0"/>
              </a:rPr>
              <a:t>cet </a:t>
            </a:r>
            <a:r>
              <a:rPr lang="fr-FR" b="1" dirty="0">
                <a:solidFill>
                  <a:srgbClr val="C00000"/>
                </a:solidFill>
                <a:latin typeface="Lucida Calligraphy" pitchFamily="66" charset="0"/>
              </a:rPr>
              <a:t>ECOC sont les  constantes du mouvement :  Les résultats des </a:t>
            </a:r>
            <a:r>
              <a:rPr lang="fr-FR" b="1" dirty="0" smtClean="0">
                <a:solidFill>
                  <a:srgbClr val="C00000"/>
                </a:solidFill>
                <a:latin typeface="Lucida Calligraphy" pitchFamily="66" charset="0"/>
              </a:rPr>
              <a:t>mesures </a:t>
            </a:r>
            <a:r>
              <a:rPr lang="fr-FR" b="1" dirty="0">
                <a:solidFill>
                  <a:srgbClr val="C00000"/>
                </a:solidFill>
                <a:latin typeface="Lucida Calligraphy" pitchFamily="66" charset="0"/>
              </a:rPr>
              <a:t>sont indépendantes du temps.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357158" y="404813"/>
            <a:ext cx="8247091" cy="13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Il est important de comprendre qu’un problème de Mécanique Quantique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sera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« très facile » à résoudre dès l’instant où l’ECOC sera connu. En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effet, il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sera possible de prévoir très vite les résultats des mesures des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grandeurs physiques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associées aux observables qui commutent.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519113" y="136525"/>
            <a:ext cx="394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II-4 : </a:t>
            </a:r>
            <a:r>
              <a:rPr lang="fr-FR" u="sng"/>
              <a:t>Les produits tensoriel d’Espace</a:t>
            </a:r>
            <a:r>
              <a:rPr lang="fr-FR"/>
              <a:t>.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647700" y="784225"/>
            <a:ext cx="7931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Supposons qu’un système physique n°1 soit associé à un espace des états</a:t>
            </a:r>
          </a:p>
          <a:p>
            <a:r>
              <a:rPr lang="fr-FR" dirty="0"/>
              <a:t>que nous notons : </a:t>
            </a:r>
            <a:r>
              <a:rPr lang="fr-FR" dirty="0">
                <a:latin typeface="Lucida Calligraphy" pitchFamily="66" charset="0"/>
              </a:rPr>
              <a:t>E</a:t>
            </a:r>
            <a:r>
              <a:rPr lang="fr-FR" baseline="-25000" dirty="0">
                <a:latin typeface="Lucida Calligraphy" pitchFamily="66" charset="0"/>
              </a:rPr>
              <a:t>1</a:t>
            </a:r>
            <a:r>
              <a:rPr lang="fr-FR" dirty="0">
                <a:latin typeface="Lucida Calligraphy" pitchFamily="66" charset="0"/>
              </a:rPr>
              <a:t> </a:t>
            </a:r>
            <a:r>
              <a:rPr lang="fr-FR" dirty="0"/>
              <a:t>de dimension N</a:t>
            </a:r>
            <a:r>
              <a:rPr lang="fr-FR" baseline="-25000" dirty="0"/>
              <a:t>1</a:t>
            </a:r>
            <a:r>
              <a:rPr lang="fr-FR" dirty="0"/>
              <a:t>, de même un système physique n°2 </a:t>
            </a:r>
          </a:p>
          <a:p>
            <a:r>
              <a:rPr lang="fr-FR" dirty="0"/>
              <a:t>est associé à un espace </a:t>
            </a:r>
            <a:r>
              <a:rPr lang="fr-FR" dirty="0">
                <a:latin typeface="Lucida Calligraphy" pitchFamily="66" charset="0"/>
              </a:rPr>
              <a:t>E</a:t>
            </a:r>
            <a:r>
              <a:rPr lang="fr-FR" baseline="-25000" dirty="0">
                <a:latin typeface="Lucida Calligraphy" pitchFamily="66" charset="0"/>
              </a:rPr>
              <a:t>2 </a:t>
            </a:r>
            <a:r>
              <a:rPr lang="fr-FR" dirty="0"/>
              <a:t>de dimension N</a:t>
            </a:r>
            <a:r>
              <a:rPr lang="fr-FR" baseline="-25000" dirty="0"/>
              <a:t>2</a:t>
            </a:r>
            <a:r>
              <a:rPr lang="fr-FR" dirty="0"/>
              <a:t>.</a:t>
            </a:r>
          </a:p>
          <a:p>
            <a:r>
              <a:rPr lang="fr-FR" dirty="0"/>
              <a:t>	Si on considère maintenant la réunion physique des deux systèmes</a:t>
            </a:r>
          </a:p>
          <a:p>
            <a:r>
              <a:rPr lang="fr-FR" dirty="0"/>
              <a:t> physiques 1 et 2, on constitue un nouvel espace des états : </a:t>
            </a:r>
          </a:p>
        </p:txBody>
      </p:sp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2916238" y="2349500"/>
          <a:ext cx="15113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6" name="Equation" r:id="rId3" imgW="749160" imgH="215640" progId="Equation.3">
                  <p:embed/>
                </p:oleObj>
              </mc:Choice>
              <mc:Fallback>
                <p:oleObj name="Equation" r:id="rId3" imgW="74916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349500"/>
                        <a:ext cx="15113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1116013" y="2852738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Où : </a:t>
            </a:r>
          </a:p>
        </p:txBody>
      </p:sp>
      <p:graphicFrame>
        <p:nvGraphicFramePr>
          <p:cNvPr id="89094" name="Object 6"/>
          <p:cNvGraphicFramePr>
            <a:graphicFrameLocks noChangeAspect="1"/>
          </p:cNvGraphicFramePr>
          <p:nvPr/>
        </p:nvGraphicFramePr>
        <p:xfrm>
          <a:off x="1763713" y="2852738"/>
          <a:ext cx="30241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7" name="Equation" r:id="rId5" imgW="1701720" imgH="215640" progId="Equation.3">
                  <p:embed/>
                </p:oleObj>
              </mc:Choice>
              <mc:Fallback>
                <p:oleObj name="Equation" r:id="rId5" imgW="17017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852738"/>
                        <a:ext cx="302418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735013" y="3232150"/>
            <a:ext cx="5099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Les propriétés du produit tensoriel sont simples :</a:t>
            </a:r>
          </a:p>
          <a:p>
            <a:endParaRPr lang="fr-FR" dirty="0"/>
          </a:p>
          <a:p>
            <a:r>
              <a:rPr lang="fr-FR" dirty="0"/>
              <a:t>- </a:t>
            </a:r>
          </a:p>
        </p:txBody>
      </p:sp>
      <p:graphicFrame>
        <p:nvGraphicFramePr>
          <p:cNvPr id="89096" name="Object 8"/>
          <p:cNvGraphicFramePr>
            <a:graphicFrameLocks noChangeAspect="1"/>
          </p:cNvGraphicFramePr>
          <p:nvPr/>
        </p:nvGraphicFramePr>
        <p:xfrm>
          <a:off x="1136650" y="3716338"/>
          <a:ext cx="651192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8" name="Equation" r:id="rId7" imgW="3225600" imgH="253800" progId="Equation.3">
                  <p:embed/>
                </p:oleObj>
              </mc:Choice>
              <mc:Fallback>
                <p:oleObj name="Equation" r:id="rId7" imgW="322560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3716338"/>
                        <a:ext cx="6511925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808038" y="4384675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-</a:t>
            </a:r>
          </a:p>
        </p:txBody>
      </p:sp>
      <p:graphicFrame>
        <p:nvGraphicFramePr>
          <p:cNvPr id="89098" name="Object 10"/>
          <p:cNvGraphicFramePr>
            <a:graphicFrameLocks noChangeAspect="1"/>
          </p:cNvGraphicFramePr>
          <p:nvPr/>
        </p:nvGraphicFramePr>
        <p:xfrm>
          <a:off x="1258888" y="4292600"/>
          <a:ext cx="55451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9" name="Équation" r:id="rId9" imgW="2730240" imgH="279360" progId="Equation.3">
                  <p:embed/>
                </p:oleObj>
              </mc:Choice>
              <mc:Fallback>
                <p:oleObj name="Équation" r:id="rId9" imgW="2730240" imgH="279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292600"/>
                        <a:ext cx="55451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9" name="Object 11"/>
          <p:cNvGraphicFramePr>
            <a:graphicFrameLocks noChangeAspect="1"/>
          </p:cNvGraphicFramePr>
          <p:nvPr/>
        </p:nvGraphicFramePr>
        <p:xfrm>
          <a:off x="2052638" y="4868863"/>
          <a:ext cx="431958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0" name="Equation" r:id="rId11" imgW="2057400" imgH="279360" progId="Equation.3">
                  <p:embed/>
                </p:oleObj>
              </mc:Choice>
              <mc:Fallback>
                <p:oleObj name="Equation" r:id="rId11" imgW="2057400" imgH="2793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4868863"/>
                        <a:ext cx="4319587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879475" y="5516563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-</a:t>
            </a:r>
          </a:p>
        </p:txBody>
      </p:sp>
      <p:graphicFrame>
        <p:nvGraphicFramePr>
          <p:cNvPr id="89101" name="Object 13"/>
          <p:cNvGraphicFramePr>
            <a:graphicFrameLocks noChangeAspect="1"/>
          </p:cNvGraphicFramePr>
          <p:nvPr/>
        </p:nvGraphicFramePr>
        <p:xfrm>
          <a:off x="1116013" y="5516563"/>
          <a:ext cx="717232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1" name="Equation" r:id="rId13" imgW="3695400" imgH="253800" progId="Equation.3">
                  <p:embed/>
                </p:oleObj>
              </mc:Choice>
              <mc:Fallback>
                <p:oleObj name="Equation" r:id="rId13" imgW="369540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516563"/>
                        <a:ext cx="7172325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2" name="Object 14"/>
          <p:cNvGraphicFramePr>
            <a:graphicFrameLocks noChangeAspect="1"/>
          </p:cNvGraphicFramePr>
          <p:nvPr/>
        </p:nvGraphicFramePr>
        <p:xfrm>
          <a:off x="2987675" y="6092825"/>
          <a:ext cx="33115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2" name="Equation" r:id="rId15" imgW="1460160" imgH="253800" progId="Equation.3">
                  <p:embed/>
                </p:oleObj>
              </mc:Choice>
              <mc:Fallback>
                <p:oleObj name="Equation" r:id="rId15" imgW="1460160" imgH="253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6092825"/>
                        <a:ext cx="3311525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808038" y="280988"/>
            <a:ext cx="601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- </a:t>
            </a:r>
            <a:r>
              <a:rPr lang="fr-FR" u="sng"/>
              <a:t>Action des opérateurs dans le produit tensoriel d’espace</a:t>
            </a:r>
          </a:p>
        </p:txBody>
      </p:sp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500035" y="1052513"/>
          <a:ext cx="8320116" cy="309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4" name="Equation" r:id="rId3" imgW="4457520" imgH="1574640" progId="Equation.3">
                  <p:embed/>
                </p:oleObj>
              </mc:Choice>
              <mc:Fallback>
                <p:oleObj name="Equation" r:id="rId3" imgW="4457520" imgH="1574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5" y="1052513"/>
                        <a:ext cx="8320116" cy="309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808038" y="4313238"/>
            <a:ext cx="2863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u="sng" dirty="0"/>
              <a:t>Conséquence importante :</a:t>
            </a:r>
          </a:p>
          <a:p>
            <a:endParaRPr lang="fr-FR" u="sng" dirty="0"/>
          </a:p>
          <a:p>
            <a:r>
              <a:rPr lang="fr-FR" dirty="0"/>
              <a:t>- </a:t>
            </a:r>
          </a:p>
        </p:txBody>
      </p:sp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1258888" y="4868863"/>
          <a:ext cx="61214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5" name="Equation" r:id="rId5" imgW="3429000" imgH="609480" progId="Equation.3">
                  <p:embed/>
                </p:oleObj>
              </mc:Choice>
              <mc:Fallback>
                <p:oleObj name="Equation" r:id="rId5" imgW="3429000" imgH="609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868863"/>
                        <a:ext cx="6121400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1042988" y="5734050"/>
          <a:ext cx="72009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6" name="Equation" r:id="rId7" imgW="3149280" imgH="609480" progId="Equation.3">
                  <p:embed/>
                </p:oleObj>
              </mc:Choice>
              <mc:Fallback>
                <p:oleObj name="Equation" r:id="rId7" imgW="3149280" imgH="609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734050"/>
                        <a:ext cx="72009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28667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u="sng" dirty="0">
                <a:solidFill>
                  <a:schemeClr val="tx2">
                    <a:lumMod val="75000"/>
                  </a:schemeClr>
                </a:solidFill>
              </a:rPr>
              <a:t>Représentation d’un ket :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357158" y="1150938"/>
            <a:ext cx="7494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Dans la base des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|</a:t>
            </a:r>
            <a:r>
              <a:rPr lang="fr-FR" sz="2000" i="1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000" i="1" baseline="-250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 ket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|</a:t>
            </a:r>
            <a:r>
              <a:rPr lang="fr-FR" sz="2000" i="1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y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est représenté par ses composantes </a:t>
            </a:r>
            <a:r>
              <a:rPr lang="fr-FR" sz="2000" i="1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fr-FR" sz="2000" i="1" baseline="-25000" dirty="0">
                <a:solidFill>
                  <a:schemeClr val="tx2">
                    <a:lumMod val="75000"/>
                  </a:schemeClr>
                </a:solidFill>
              </a:rPr>
              <a:t>i</a:t>
            </a:r>
          </a:p>
        </p:txBody>
      </p:sp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2514600" y="1676400"/>
          <a:ext cx="392271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6" name="Equation" r:id="rId4" imgW="1434960" imgH="266400" progId="Equation.3">
                  <p:embed/>
                </p:oleObj>
              </mc:Choice>
              <mc:Fallback>
                <p:oleObj name="Equation" r:id="rId4" imgW="143496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76400"/>
                        <a:ext cx="3922713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412764" y="2743200"/>
            <a:ext cx="64290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 ket est représenté par le </a:t>
            </a:r>
            <a:r>
              <a:rPr lang="fr-FR" sz="2000" dirty="0">
                <a:solidFill>
                  <a:srgbClr val="FF3300"/>
                </a:solidFill>
              </a:rPr>
              <a:t>vecteur colonne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des coefficients</a:t>
            </a:r>
          </a:p>
        </p:txBody>
      </p:sp>
      <p:graphicFrame>
        <p:nvGraphicFramePr>
          <p:cNvPr id="121862" name="Object 6"/>
          <p:cNvGraphicFramePr>
            <a:graphicFrameLocks noChangeAspect="1"/>
          </p:cNvGraphicFramePr>
          <p:nvPr/>
        </p:nvGraphicFramePr>
        <p:xfrm>
          <a:off x="3221038" y="3276600"/>
          <a:ext cx="1670050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7" name="Equation" r:id="rId6" imgW="571320" imgH="787320" progId="Equation.3">
                  <p:embed/>
                </p:oleObj>
              </mc:Choice>
              <mc:Fallback>
                <p:oleObj name="Equation" r:id="rId6" imgW="571320" imgH="787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8" y="3276600"/>
                        <a:ext cx="1670050" cy="229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214282" y="5643578"/>
            <a:ext cx="89260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Cette notation implique que la base est clairement définie</a:t>
            </a:r>
            <a:r>
              <a:rPr lang="fr-FR" sz="2000" dirty="0" smtClean="0"/>
              <a:t>.</a:t>
            </a:r>
            <a:endParaRPr lang="fr-FR" sz="2000" dirty="0"/>
          </a:p>
          <a:p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Au même ket correspondent des représentations différentes dans différentes bases.</a:t>
            </a:r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214282" y="6000768"/>
            <a:ext cx="885828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fr-FR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14282" y="5643578"/>
            <a:ext cx="885828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28842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u="sng" dirty="0">
                <a:solidFill>
                  <a:schemeClr val="tx2">
                    <a:lumMod val="75000"/>
                  </a:schemeClr>
                </a:solidFill>
              </a:rPr>
              <a:t>Représentation d’un </a:t>
            </a:r>
            <a:r>
              <a:rPr lang="fr-FR" sz="2000" b="1" u="sng" dirty="0" err="1">
                <a:solidFill>
                  <a:schemeClr val="tx2">
                    <a:lumMod val="75000"/>
                  </a:schemeClr>
                </a:solidFill>
              </a:rPr>
              <a:t>bra</a:t>
            </a:r>
            <a:r>
              <a:rPr lang="fr-FR" sz="2000" b="1" u="sng" dirty="0">
                <a:solidFill>
                  <a:schemeClr val="tx2">
                    <a:lumMod val="75000"/>
                  </a:schemeClr>
                </a:solidFill>
              </a:rPr>
              <a:t> :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61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Dans l’espace dual, le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bra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associé au ket précédent, dans la base des bras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fr-FR" sz="2000" i="1" dirty="0" err="1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000" baseline="-250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|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s’écrit :</a:t>
            </a:r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2271713" y="1676400"/>
          <a:ext cx="440848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0" name="Equation" r:id="rId4" imgW="1612800" imgH="266400" progId="Equation.3">
                  <p:embed/>
                </p:oleObj>
              </mc:Choice>
              <mc:Fallback>
                <p:oleObj name="Equation" r:id="rId4" imgW="161280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1676400"/>
                        <a:ext cx="4408487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428596" y="2743200"/>
            <a:ext cx="6118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bra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est représenté par le </a:t>
            </a:r>
            <a:r>
              <a:rPr lang="fr-FR" sz="2000" dirty="0">
                <a:solidFill>
                  <a:srgbClr val="FF3300"/>
                </a:solidFill>
              </a:rPr>
              <a:t>vecteur ligne</a:t>
            </a:r>
            <a:r>
              <a:rPr lang="fr-FR" sz="2000" dirty="0"/>
              <a:t>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coefficients:</a:t>
            </a:r>
            <a:endParaRPr lang="fr-FR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886" name="Object 6"/>
          <p:cNvGraphicFramePr>
            <a:graphicFrameLocks noChangeAspect="1"/>
          </p:cNvGraphicFramePr>
          <p:nvPr/>
        </p:nvGraphicFramePr>
        <p:xfrm>
          <a:off x="2590800" y="3505200"/>
          <a:ext cx="322897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1" name="Equation" r:id="rId6" imgW="1104840" imgH="266400" progId="Equation.3">
                  <p:embed/>
                </p:oleObj>
              </mc:Choice>
              <mc:Fallback>
                <p:oleObj name="Equation" r:id="rId6" imgW="1104840" imgH="26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505200"/>
                        <a:ext cx="3228975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304800" y="5257800"/>
            <a:ext cx="89464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Cette notation implique que la base est clairement définie.</a:t>
            </a:r>
          </a:p>
          <a:p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Au même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bra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correspondent des représentations différentes dans différentes bases.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4282" y="5274246"/>
            <a:ext cx="885828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fr-FR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14282" y="5631436"/>
            <a:ext cx="885828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304800" y="536581"/>
            <a:ext cx="8534400" cy="3836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altLang="zh-CN" sz="2066" b="1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Quelques propriétés :</a:t>
            </a:r>
          </a:p>
          <a:p>
            <a:endParaRPr lang="fr-FR" sz="2000" u="sng" dirty="0"/>
          </a:p>
          <a:p>
            <a:pPr algn="just">
              <a:buFontTx/>
              <a:buChar char="-"/>
            </a:pP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 un complexe et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y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 ket de </a:t>
            </a:r>
            <a:r>
              <a:rPr lang="fr-FR" sz="2000" dirty="0" smtClean="0">
                <a:latin typeface="Lucida Calligraphy" pitchFamily="66" charset="0"/>
              </a:rPr>
              <a:t>E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alors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l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y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&gt; 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 également un ket de </a:t>
            </a:r>
            <a:r>
              <a:rPr lang="fr-FR" sz="2000" dirty="0" smtClean="0">
                <a:latin typeface="Lucida Calligraphy" pitchFamily="66" charset="0"/>
              </a:rPr>
              <a:t>E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que l’on peut noter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 l y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&gt; .</a:t>
            </a:r>
          </a:p>
          <a:p>
            <a:pPr>
              <a:buFontTx/>
              <a:buChar char="-"/>
            </a:pPr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altLang="zh-CN" sz="2066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bra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associé à </a:t>
            </a:r>
            <a:r>
              <a:rPr lang="fr-FR" sz="2000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sz="2000" dirty="0" err="1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fr-FR" sz="2000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y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&lt;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y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| où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 le complexe conjugué de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.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peut le noter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 &lt;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y|.</a:t>
            </a:r>
          </a:p>
          <a:p>
            <a:pPr lvl="4"/>
            <a:r>
              <a:rPr lang="fr-FR" sz="2000" dirty="0">
                <a:solidFill>
                  <a:srgbClr val="C00000"/>
                </a:solidFill>
              </a:rPr>
              <a:t>Attention, on a donc     </a:t>
            </a:r>
            <a:r>
              <a:rPr lang="fr-FR" sz="2000" dirty="0"/>
              <a:t>&lt; </a:t>
            </a:r>
            <a:r>
              <a:rPr lang="fr-FR" sz="2000" dirty="0">
                <a:latin typeface="Symbol" pitchFamily="18" charset="2"/>
              </a:rPr>
              <a:t>l</a:t>
            </a:r>
            <a:r>
              <a:rPr lang="fr-FR" sz="2000" dirty="0"/>
              <a:t> </a:t>
            </a:r>
            <a:r>
              <a:rPr lang="fr-FR" sz="2000" dirty="0">
                <a:latin typeface="Symbol" pitchFamily="18" charset="2"/>
              </a:rPr>
              <a:t>y| =  l</a:t>
            </a:r>
            <a:r>
              <a:rPr lang="fr-FR" sz="2000" dirty="0"/>
              <a:t>*</a:t>
            </a:r>
            <a:r>
              <a:rPr lang="fr-FR" sz="2000" dirty="0">
                <a:latin typeface="Symbol" pitchFamily="18" charset="2"/>
              </a:rPr>
              <a:t> </a:t>
            </a:r>
            <a:r>
              <a:rPr lang="fr-FR" sz="2000" dirty="0"/>
              <a:t>&lt;</a:t>
            </a:r>
            <a:r>
              <a:rPr lang="fr-FR" sz="2000" dirty="0">
                <a:latin typeface="Symbol" pitchFamily="18" charset="2"/>
              </a:rPr>
              <a:t>y</a:t>
            </a:r>
            <a:r>
              <a:rPr lang="fr-FR" sz="2000" dirty="0"/>
              <a:t>| </a:t>
            </a:r>
          </a:p>
          <a:p>
            <a:pPr>
              <a:buFontTx/>
              <a:buChar char="-"/>
            </a:pPr>
            <a:endParaRPr lang="fr-FR" sz="2000" dirty="0"/>
          </a:p>
          <a:p>
            <a:r>
              <a:rPr lang="fr-FR" altLang="zh-CN" sz="2066" b="1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Produit scalaire :</a:t>
            </a:r>
          </a:p>
          <a:p>
            <a:endParaRPr lang="fr-FR" sz="2000" u="sng" dirty="0"/>
          </a:p>
          <a:p>
            <a:pPr algn="just"/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 produit scalaire de deux kets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y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 |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j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 noté  </a:t>
            </a:r>
            <a:r>
              <a:rPr lang="fr-FR" sz="2000" dirty="0">
                <a:solidFill>
                  <a:srgbClr val="FF3300"/>
                </a:solidFill>
              </a:rPr>
              <a:t>&lt; </a:t>
            </a:r>
            <a:r>
              <a:rPr lang="fr-FR" sz="2000" dirty="0">
                <a:solidFill>
                  <a:srgbClr val="FF3300"/>
                </a:solidFill>
                <a:latin typeface="Symbol" pitchFamily="18" charset="2"/>
              </a:rPr>
              <a:t>y  </a:t>
            </a:r>
            <a:r>
              <a:rPr lang="fr-FR" sz="2000" dirty="0">
                <a:solidFill>
                  <a:srgbClr val="FF3300"/>
                </a:solidFill>
              </a:rPr>
              <a:t>| </a:t>
            </a:r>
            <a:r>
              <a:rPr lang="fr-FR" sz="2000" dirty="0">
                <a:solidFill>
                  <a:srgbClr val="FF3300"/>
                </a:solidFill>
                <a:latin typeface="Symbol" pitchFamily="18" charset="2"/>
              </a:rPr>
              <a:t>j </a:t>
            </a:r>
            <a:r>
              <a:rPr lang="fr-FR" sz="2000" dirty="0">
                <a:solidFill>
                  <a:srgbClr val="FF3300"/>
                </a:solidFill>
              </a:rPr>
              <a:t>&gt;</a:t>
            </a:r>
            <a:r>
              <a:rPr lang="fr-FR" sz="2000" dirty="0"/>
              <a:t> 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4572000" y="2743200"/>
            <a:ext cx="17526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990600" y="4545013"/>
            <a:ext cx="31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rgbClr val="C00000"/>
                </a:solidFill>
              </a:rPr>
              <a:t>On a les propriétés suivantes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1905000" y="4953000"/>
            <a:ext cx="5738834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&lt;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y 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|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j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 = &lt;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j 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|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y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&gt;* </a:t>
            </a:r>
          </a:p>
          <a:p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&lt;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y 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|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1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j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1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+ l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2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j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2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 =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1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&lt;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y 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|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j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1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&gt; + l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2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&lt;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y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|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j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2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</a:t>
            </a:r>
          </a:p>
          <a:p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&lt;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1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j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1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+ l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2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j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2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|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y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 =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1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*&lt;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j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1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|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y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&gt; + l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2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*&lt;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j</a:t>
            </a:r>
            <a:r>
              <a:rPr lang="fr-FR" sz="2000" baseline="-25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2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|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y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214290"/>
            <a:ext cx="3147015" cy="4102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zh-CN" sz="2066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Les règles de conjugaison:</a:t>
            </a:r>
            <a:endParaRPr lang="fr-FR" altLang="zh-CN" sz="2066" b="1" u="sng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1406" y="928670"/>
            <a:ext cx="8929750" cy="19891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900113" y="571480"/>
            <a:ext cx="2786340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Les règles sont simples :</a:t>
            </a:r>
          </a:p>
        </p:txBody>
      </p:sp>
      <p:graphicFrame>
        <p:nvGraphicFramePr>
          <p:cNvPr id="3041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907536"/>
              </p:ext>
            </p:extLst>
          </p:nvPr>
        </p:nvGraphicFramePr>
        <p:xfrm>
          <a:off x="1014413" y="1065213"/>
          <a:ext cx="787082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4" name="Équation" r:id="rId4" imgW="4241520" imgH="876240" progId="Equation.3">
                  <p:embed/>
                </p:oleObj>
              </mc:Choice>
              <mc:Fallback>
                <p:oleObj name="Équation" r:id="rId4" imgW="4241520" imgH="876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1065213"/>
                        <a:ext cx="7870825" cy="171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42876" y="2967335"/>
            <a:ext cx="9144032" cy="41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Prenons un exemple: soit à écrire le conjugué de l’expression suivante </a:t>
            </a:r>
            <a:endParaRPr lang="fr-FR" altLang="zh-CN" sz="2066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4131" name="Object 3"/>
          <p:cNvGraphicFramePr>
            <a:graphicFrameLocks noChangeAspect="1"/>
          </p:cNvGraphicFramePr>
          <p:nvPr/>
        </p:nvGraphicFramePr>
        <p:xfrm>
          <a:off x="357158" y="3357562"/>
          <a:ext cx="24860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5" name="Equation" r:id="rId6" imgW="1155600" imgH="304560" progId="Equation.3">
                  <p:embed/>
                </p:oleObj>
              </mc:Choice>
              <mc:Fallback>
                <p:oleObj name="Equation" r:id="rId6" imgW="115560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3357562"/>
                        <a:ext cx="2486025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786050" y="3500438"/>
            <a:ext cx="3103735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Donc il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s’agit  de calculer 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04132" name="Object 4"/>
          <p:cNvGraphicFramePr>
            <a:graphicFrameLocks noChangeAspect="1"/>
          </p:cNvGraphicFramePr>
          <p:nvPr/>
        </p:nvGraphicFramePr>
        <p:xfrm>
          <a:off x="6072198" y="3341692"/>
          <a:ext cx="248602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6" name="Equation" r:id="rId8" imgW="1155600" imgH="304560" progId="Equation.3">
                  <p:embed/>
                </p:oleObj>
              </mc:Choice>
              <mc:Fallback>
                <p:oleObj name="Equation" r:id="rId8" imgW="1155600" imgH="304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3341692"/>
                        <a:ext cx="2486025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33" name="Object 5"/>
          <p:cNvGraphicFramePr>
            <a:graphicFrameLocks noChangeAspect="1"/>
          </p:cNvGraphicFramePr>
          <p:nvPr/>
        </p:nvGraphicFramePr>
        <p:xfrm>
          <a:off x="1042988" y="4127510"/>
          <a:ext cx="601027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7" name="Equation" r:id="rId10" imgW="2793960" imgH="304560" progId="Equation.3">
                  <p:embed/>
                </p:oleObj>
              </mc:Choice>
              <mc:Fallback>
                <p:oleObj name="Equation" r:id="rId10" imgW="2793960" imgH="304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127510"/>
                        <a:ext cx="6010275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34" name="Object 6"/>
          <p:cNvGraphicFramePr>
            <a:graphicFrameLocks noChangeAspect="1"/>
          </p:cNvGraphicFramePr>
          <p:nvPr/>
        </p:nvGraphicFramePr>
        <p:xfrm>
          <a:off x="3543318" y="4908564"/>
          <a:ext cx="36718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8" name="Equation" r:id="rId12" imgW="1879560" imgH="266400" progId="Equation.3">
                  <p:embed/>
                </p:oleObj>
              </mc:Choice>
              <mc:Fallback>
                <p:oleObj name="Equation" r:id="rId12" imgW="187956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18" y="4908564"/>
                        <a:ext cx="36718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35" name="Object 7"/>
          <p:cNvGraphicFramePr>
            <a:graphicFrameLocks noChangeAspect="1"/>
          </p:cNvGraphicFramePr>
          <p:nvPr/>
        </p:nvGraphicFramePr>
        <p:xfrm>
          <a:off x="3468708" y="5584844"/>
          <a:ext cx="396081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9" name="Equation" r:id="rId14" imgW="1892160" imgH="266400" progId="Equation.3">
                  <p:embed/>
                </p:oleObj>
              </mc:Choice>
              <mc:Fallback>
                <p:oleObj name="Equation" r:id="rId14" imgW="1892160" imgH="266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8708" y="5584844"/>
                        <a:ext cx="3960812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457200" y="214290"/>
            <a:ext cx="1635063" cy="112338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100"/>
              </a:lnSpc>
              <a:tabLst>
                <a:tab pos="1511300" algn="l"/>
              </a:tabLst>
            </a:pPr>
            <a:r>
              <a:rPr lang="en-US" altLang="zh-CN" dirty="0" smtClean="0"/>
              <a:t>	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1511300" algn="l"/>
              </a:tabLst>
            </a:pP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encore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42844" y="1879600"/>
            <a:ext cx="3234860" cy="89255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736600" algn="l"/>
              </a:tabLst>
            </a:pPr>
            <a:r>
              <a:rPr lang="en-US" altLang="zh-CN" sz="2400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&lt;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Ψ|M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|Φ</a:t>
            </a:r>
            <a:r>
              <a:rPr lang="en-US" altLang="zh-CN" sz="2400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&gt;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|Ψ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&gt;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,M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|Φ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&gt;)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600"/>
              </a:lnSpc>
              <a:tabLst>
                <a:tab pos="7366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Petits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rappels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3428992" y="1816100"/>
            <a:ext cx="1962076" cy="35394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|Ψ&gt;,|Φ&gt;</a:t>
            </a:r>
            <a:r>
              <a:rPr lang="en-US" altLang="zh-CN" sz="28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5357818" y="1841500"/>
            <a:ext cx="3590727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|Φ&gt;,M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|Ψ&gt;</a:t>
            </a:r>
            <a:r>
              <a:rPr lang="en-US" altLang="zh-CN" sz="28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800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&lt;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Φ|M</a:t>
            </a:r>
            <a:r>
              <a:rPr lang="en-US" altLang="zh-CN" sz="144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|Ψ</a:t>
            </a:r>
            <a:r>
              <a:rPr lang="en-US" altLang="zh-CN" sz="2800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&gt;</a:t>
            </a:r>
            <a:endParaRPr lang="en-US" altLang="zh-CN" sz="2066" dirty="0" smtClean="0">
              <a:solidFill>
                <a:srgbClr val="FF0000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4322766" y="2786058"/>
            <a:ext cx="904094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8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  </a:t>
            </a:r>
            <a:r>
              <a:rPr lang="en-US" altLang="zh-CN" sz="28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4032248" y="2786058"/>
            <a:ext cx="2540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5072066" y="2571744"/>
            <a:ext cx="427034" cy="22570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4929190" y="2714620"/>
            <a:ext cx="115416" cy="22570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2857488" y="3214686"/>
            <a:ext cx="876300" cy="279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∀λ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C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3786182" y="3282053"/>
            <a:ext cx="602729" cy="2898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(λ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M)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643438" y="3214686"/>
            <a:ext cx="716543" cy="35394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λ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5512133" y="3471328"/>
            <a:ext cx="1236662" cy="22860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</a:p>
        </p:txBody>
      </p:sp>
      <p:sp>
        <p:nvSpPr>
          <p:cNvPr id="16" name="Freeform 3"/>
          <p:cNvSpPr/>
          <p:nvPr/>
        </p:nvSpPr>
        <p:spPr>
          <a:xfrm>
            <a:off x="4857752" y="3071811"/>
            <a:ext cx="214314" cy="357190"/>
          </a:xfrm>
          <a:custGeom>
            <a:avLst/>
            <a:gdLst>
              <a:gd name="connsiteX0" fmla="*/ 6350 w 165862"/>
              <a:gd name="connsiteY0" fmla="*/ 6350 h 23215"/>
              <a:gd name="connsiteX1" fmla="*/ 159511 w 165862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5862" h="23215">
                <a:moveTo>
                  <a:pt x="6350" y="6350"/>
                </a:moveTo>
                <a:lnTo>
                  <a:pt x="159511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TextBox 1"/>
          <p:cNvSpPr txBox="1"/>
          <p:nvPr/>
        </p:nvSpPr>
        <p:spPr>
          <a:xfrm>
            <a:off x="3286116" y="4000504"/>
            <a:ext cx="940963" cy="100796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241300" algn="l"/>
              </a:tabLst>
            </a:pP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500"/>
              </a:lnSpc>
              <a:tabLst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sz="2400" dirty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4500562" y="4000504"/>
            <a:ext cx="1487587" cy="107208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 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endParaRPr lang="en-US" altLang="zh-CN" sz="144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6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 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endParaRPr lang="en-US" altLang="zh-CN" sz="144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4214810" y="3929066"/>
            <a:ext cx="57708" cy="94384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/>
            </a:pP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</a:p>
        </p:txBody>
      </p:sp>
      <p:sp>
        <p:nvSpPr>
          <p:cNvPr id="20" name="Freeform 3"/>
          <p:cNvSpPr/>
          <p:nvPr/>
        </p:nvSpPr>
        <p:spPr>
          <a:xfrm>
            <a:off x="5500694" y="1643050"/>
            <a:ext cx="1714512" cy="142876"/>
          </a:xfrm>
          <a:custGeom>
            <a:avLst/>
            <a:gdLst>
              <a:gd name="connsiteX0" fmla="*/ 6350 w 165862"/>
              <a:gd name="connsiteY0" fmla="*/ 6350 h 23215"/>
              <a:gd name="connsiteX1" fmla="*/ 159511 w 165862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5862" h="23215">
                <a:moveTo>
                  <a:pt x="6350" y="6350"/>
                </a:moveTo>
                <a:lnTo>
                  <a:pt x="159511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Freeform 3"/>
          <p:cNvSpPr/>
          <p:nvPr/>
        </p:nvSpPr>
        <p:spPr>
          <a:xfrm>
            <a:off x="7429488" y="1643050"/>
            <a:ext cx="1500230" cy="142876"/>
          </a:xfrm>
          <a:custGeom>
            <a:avLst/>
            <a:gdLst>
              <a:gd name="connsiteX0" fmla="*/ 6350 w 165862"/>
              <a:gd name="connsiteY0" fmla="*/ 6350 h 23215"/>
              <a:gd name="connsiteX1" fmla="*/ 159511 w 165862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5862" h="23215">
                <a:moveTo>
                  <a:pt x="6350" y="6350"/>
                </a:moveTo>
                <a:lnTo>
                  <a:pt x="159511" y="6350"/>
                </a:lnTo>
              </a:path>
            </a:pathLst>
          </a:custGeom>
          <a:ln w="127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Rectangle 22"/>
          <p:cNvSpPr/>
          <p:nvPr/>
        </p:nvSpPr>
        <p:spPr>
          <a:xfrm>
            <a:off x="6143636" y="164305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3718952" y="163090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357422" y="164305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7858148" y="164305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1472" y="164305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04704" y="307181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4572000" y="257174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3929058" y="257174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5028032" y="3056233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 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3500430" y="442913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33" name="Rectangle 32"/>
          <p:cNvSpPr/>
          <p:nvPr/>
        </p:nvSpPr>
        <p:spPr>
          <a:xfrm>
            <a:off x="3786182" y="378619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5429256" y="378619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3286116" y="378619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3790390" y="442913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4786314" y="378619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4790522" y="450057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39" name="Rectangle 38"/>
          <p:cNvSpPr/>
          <p:nvPr/>
        </p:nvSpPr>
        <p:spPr>
          <a:xfrm>
            <a:off x="5147712" y="450057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6383133" y="1694450"/>
            <a:ext cx="3491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endParaRPr lang="fr-FR" dirty="0"/>
          </a:p>
        </p:txBody>
      </p:sp>
      <p:sp>
        <p:nvSpPr>
          <p:cNvPr id="40" name="Rectangle 39"/>
          <p:cNvSpPr/>
          <p:nvPr/>
        </p:nvSpPr>
        <p:spPr>
          <a:xfrm>
            <a:off x="3884082" y="169445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endParaRPr lang="fr-FR" dirty="0"/>
          </a:p>
        </p:txBody>
      </p:sp>
      <p:sp>
        <p:nvSpPr>
          <p:cNvPr id="41" name="Rectangle 40"/>
          <p:cNvSpPr/>
          <p:nvPr/>
        </p:nvSpPr>
        <p:spPr>
          <a:xfrm>
            <a:off x="4813970" y="257865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endParaRPr lang="fr-FR" dirty="0"/>
          </a:p>
        </p:txBody>
      </p:sp>
      <p:sp>
        <p:nvSpPr>
          <p:cNvPr id="42" name="Rectangle 41"/>
          <p:cNvSpPr/>
          <p:nvPr/>
        </p:nvSpPr>
        <p:spPr>
          <a:xfrm>
            <a:off x="8105016" y="1727493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+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62805" y="381583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endParaRPr lang="fr-FR" dirty="0"/>
          </a:p>
        </p:txBody>
      </p:sp>
      <p:sp>
        <p:nvSpPr>
          <p:cNvPr id="44" name="Rectangle 43"/>
          <p:cNvSpPr/>
          <p:nvPr/>
        </p:nvSpPr>
        <p:spPr>
          <a:xfrm>
            <a:off x="5064099" y="251781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endParaRPr lang="fr-FR" dirty="0"/>
          </a:p>
        </p:txBody>
      </p:sp>
      <p:sp>
        <p:nvSpPr>
          <p:cNvPr id="45" name="Rectangle 44"/>
          <p:cNvSpPr/>
          <p:nvPr/>
        </p:nvSpPr>
        <p:spPr>
          <a:xfrm>
            <a:off x="4253076" y="3044771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endParaRPr lang="fr-FR" dirty="0"/>
          </a:p>
        </p:txBody>
      </p:sp>
      <p:sp>
        <p:nvSpPr>
          <p:cNvPr id="46" name="Rectangle 45"/>
          <p:cNvSpPr/>
          <p:nvPr/>
        </p:nvSpPr>
        <p:spPr>
          <a:xfrm>
            <a:off x="5214577" y="3075397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endParaRPr lang="fr-FR" dirty="0"/>
          </a:p>
        </p:txBody>
      </p:sp>
      <p:sp>
        <p:nvSpPr>
          <p:cNvPr id="47" name="Rectangle 46"/>
          <p:cNvSpPr/>
          <p:nvPr/>
        </p:nvSpPr>
        <p:spPr>
          <a:xfrm>
            <a:off x="5599933" y="381583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endParaRPr lang="fr-FR" dirty="0"/>
          </a:p>
        </p:txBody>
      </p:sp>
      <p:sp>
        <p:nvSpPr>
          <p:cNvPr id="48" name="Rectangle 47"/>
          <p:cNvSpPr/>
          <p:nvPr/>
        </p:nvSpPr>
        <p:spPr>
          <a:xfrm>
            <a:off x="5310979" y="453654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endParaRPr lang="fr-FR" dirty="0"/>
          </a:p>
        </p:txBody>
      </p:sp>
      <p:sp>
        <p:nvSpPr>
          <p:cNvPr id="49" name="Rectangle 48"/>
          <p:cNvSpPr/>
          <p:nvPr/>
        </p:nvSpPr>
        <p:spPr>
          <a:xfrm>
            <a:off x="7880184" y="4950900"/>
            <a:ext cx="256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  <a:endParaRPr lang="fr-FR" dirty="0"/>
          </a:p>
        </p:txBody>
      </p:sp>
      <p:sp>
        <p:nvSpPr>
          <p:cNvPr id="50" name="Rectangle 49"/>
          <p:cNvSpPr/>
          <p:nvPr/>
        </p:nvSpPr>
        <p:spPr>
          <a:xfrm>
            <a:off x="4076585" y="376522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endParaRPr lang="fr-FR" dirty="0"/>
          </a:p>
        </p:txBody>
      </p:sp>
      <p:sp>
        <p:nvSpPr>
          <p:cNvPr id="51" name="Rectangle 50"/>
          <p:cNvSpPr/>
          <p:nvPr/>
        </p:nvSpPr>
        <p:spPr>
          <a:xfrm>
            <a:off x="4022875" y="439948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endParaRPr lang="fr-FR" dirty="0"/>
          </a:p>
        </p:txBody>
      </p:sp>
      <p:sp>
        <p:nvSpPr>
          <p:cNvPr id="52" name="Rectangle 51"/>
          <p:cNvSpPr/>
          <p:nvPr/>
        </p:nvSpPr>
        <p:spPr>
          <a:xfrm>
            <a:off x="4957997" y="4556279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2547</Words>
  <Application>Microsoft Office PowerPoint</Application>
  <PresentationFormat>Affichage à l'écran (4:3)</PresentationFormat>
  <Paragraphs>479</Paragraphs>
  <Slides>43</Slides>
  <Notes>36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3</vt:i4>
      </vt:variant>
      <vt:variant>
        <vt:lpstr>Titres des diapositives</vt:lpstr>
      </vt:variant>
      <vt:variant>
        <vt:i4>43</vt:i4>
      </vt:variant>
    </vt:vector>
  </HeadingPairs>
  <TitlesOfParts>
    <vt:vector size="56" baseType="lpstr">
      <vt:lpstr>宋体</vt:lpstr>
      <vt:lpstr>Arial</vt:lpstr>
      <vt:lpstr>Blackadder ITC</vt:lpstr>
      <vt:lpstr>Calibri</vt:lpstr>
      <vt:lpstr>Lucida Calligraphy</vt:lpstr>
      <vt:lpstr>Symbol</vt:lpstr>
      <vt:lpstr>Tahoma</vt:lpstr>
      <vt:lpstr>Times New Roman</vt:lpstr>
      <vt:lpstr>Wingdings</vt:lpstr>
      <vt:lpstr>Thème Office</vt:lpstr>
      <vt:lpstr>Equation</vt:lpstr>
      <vt:lpstr>Microsoft Equation 3.0</vt:lpstr>
      <vt:lpstr>Équation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Récapitulatif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BSH</dc:creator>
  <cp:lastModifiedBy>fujitsu</cp:lastModifiedBy>
  <cp:revision>102</cp:revision>
  <dcterms:created xsi:type="dcterms:W3CDTF">2013-12-09T13:37:31Z</dcterms:created>
  <dcterms:modified xsi:type="dcterms:W3CDTF">2015-12-14T18:10:11Z</dcterms:modified>
</cp:coreProperties>
</file>