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91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  <p:sldId id="268" r:id="rId14"/>
    <p:sldId id="269" r:id="rId15"/>
    <p:sldId id="271" r:id="rId16"/>
    <p:sldId id="270" r:id="rId17"/>
    <p:sldId id="292" r:id="rId18"/>
    <p:sldId id="295" r:id="rId19"/>
    <p:sldId id="273" r:id="rId20"/>
    <p:sldId id="293" r:id="rId21"/>
    <p:sldId id="294" r:id="rId22"/>
    <p:sldId id="296" r:id="rId23"/>
    <p:sldId id="274" r:id="rId24"/>
    <p:sldId id="275" r:id="rId25"/>
    <p:sldId id="276" r:id="rId26"/>
    <p:sldId id="277" r:id="rId27"/>
    <p:sldId id="278" r:id="rId28"/>
    <p:sldId id="279" r:id="rId29"/>
    <p:sldId id="298" r:id="rId30"/>
    <p:sldId id="299" r:id="rId31"/>
    <p:sldId id="300" r:id="rId32"/>
    <p:sldId id="301" r:id="rId33"/>
    <p:sldId id="297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D7A84-CD6B-403B-ACF1-B06EF8B4508B}" type="datetimeFigureOut">
              <a:rPr lang="fr-FR" smtClean="0"/>
              <a:pPr/>
              <a:t>29/11/2015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AEDE4-2BA2-4983-939E-4610117964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227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623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416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805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965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295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4267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8540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526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1345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3735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563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86275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9635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92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975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334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895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991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144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515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EDE4-2BA2-4983-939E-46101179646D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219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D7A90A-3493-477C-B44D-395BCB6386A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29/11/2015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29/11/2015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29/11/2015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29/11/2015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29/11/2015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D8DF-1BFA-42A6-95D9-1D80754475CC}" type="datetimeFigureOut">
              <a:rPr lang="fr-FR" smtClean="0"/>
              <a:pPr/>
              <a:t>29/11/2015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FD8DF-1BFA-42A6-95D9-1D80754475CC}" type="datetimeFigureOut">
              <a:rPr lang="fr-FR" smtClean="0"/>
              <a:pPr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89D22-91FC-47E1-AB3C-5D472138C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2976" y="3239532"/>
            <a:ext cx="72152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3600" b="1" dirty="0" smtClean="0">
              <a:solidFill>
                <a:srgbClr val="002060"/>
              </a:solidFill>
            </a:endParaRPr>
          </a:p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(Amphi 3)</a:t>
            </a:r>
          </a:p>
          <a:p>
            <a:pPr algn="ctr"/>
            <a:endParaRPr lang="fr-FR" sz="2800" b="1" dirty="0">
              <a:solidFill>
                <a:srgbClr val="0070C0"/>
              </a:solidFill>
            </a:endParaRPr>
          </a:p>
          <a:p>
            <a:pPr algn="ctr"/>
            <a:endParaRPr lang="fr-FR" sz="2800" b="1" dirty="0" smtClean="0">
              <a:solidFill>
                <a:srgbClr val="0070C0"/>
              </a:solidFill>
            </a:endParaRPr>
          </a:p>
          <a:p>
            <a:pPr algn="ctr"/>
            <a:endParaRPr lang="fr-FR" sz="2800" b="1" dirty="0">
              <a:solidFill>
                <a:srgbClr val="0070C0"/>
              </a:solidFill>
            </a:endParaRPr>
          </a:p>
          <a:p>
            <a:pPr algn="ctr"/>
            <a:endParaRPr lang="fr-FR" sz="2800" b="1" dirty="0" smtClean="0">
              <a:solidFill>
                <a:srgbClr val="0070C0"/>
              </a:solidFill>
            </a:endParaRPr>
          </a:p>
          <a:p>
            <a:pPr algn="r"/>
            <a:r>
              <a:rPr lang="fr-FR" sz="2000" b="1" dirty="0" smtClean="0"/>
              <a:t>Ahmed </a:t>
            </a:r>
            <a:r>
              <a:rPr lang="fr-FR" sz="2000" b="1" dirty="0" err="1" smtClean="0"/>
              <a:t>Dhouib</a:t>
            </a:r>
            <a:endParaRPr lang="fr-FR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2285984" y="785794"/>
            <a:ext cx="47065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</a:rPr>
              <a:t>Cours : Mécanique Quantique 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1092200" y="2976504"/>
            <a:ext cx="7207101" cy="45249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100"/>
              </a:lnSpc>
              <a:tabLst/>
            </a:pPr>
            <a:r>
              <a:rPr lang="en-US" altLang="zh-CN" sz="3600" b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Postulats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mécanique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quantique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786050" y="1098768"/>
            <a:ext cx="3717721" cy="2544546"/>
          </a:xfrm>
          <a:custGeom>
            <a:avLst/>
            <a:gdLst>
              <a:gd name="connsiteX0" fmla="*/ 636136 w 3717721"/>
              <a:gd name="connsiteY0" fmla="*/ 636136 h 2544546"/>
              <a:gd name="connsiteX1" fmla="*/ 3081585 w 3717721"/>
              <a:gd name="connsiteY1" fmla="*/ 636136 h 25445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717721" h="2544546">
                <a:moveTo>
                  <a:pt x="636136" y="636136"/>
                </a:moveTo>
                <a:lnTo>
                  <a:pt x="3081585" y="636136"/>
                </a:lnTo>
              </a:path>
            </a:pathLst>
          </a:custGeom>
          <a:ln w="1270000">
            <a:solidFill>
              <a:srgbClr val="E4D9B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1"/>
          <p:cNvSpPr txBox="1"/>
          <p:nvPr/>
        </p:nvSpPr>
        <p:spPr>
          <a:xfrm>
            <a:off x="4071934" y="1803400"/>
            <a:ext cx="1308050" cy="3010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Postulat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357158" y="2928934"/>
            <a:ext cx="8715436" cy="348300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101600" algn="l"/>
                <a:tab pos="596900" algn="l"/>
                <a:tab pos="914400" algn="l"/>
                <a:tab pos="1600200" algn="l"/>
                <a:tab pos="3200400" algn="l"/>
                <a:tab pos="3848100" algn="l"/>
              </a:tabLst>
            </a:pP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Chaque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observable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associée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opérateur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linéaire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auto-adjoint.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200"/>
              </a:lnSpc>
              <a:tabLst>
                <a:tab pos="101600" algn="l"/>
                <a:tab pos="596900" algn="l"/>
                <a:tab pos="914400" algn="l"/>
                <a:tab pos="1600200" algn="l"/>
                <a:tab pos="3200400" algn="l"/>
                <a:tab pos="3848100" algn="l"/>
              </a:tabLst>
            </a:pPr>
            <a:r>
              <a:rPr lang="en-US" altLang="zh-CN" dirty="0" smtClean="0"/>
              <a:t>			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résultat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mesure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donne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valeur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propre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</a:p>
          <a:p>
            <a:pPr>
              <a:lnSpc>
                <a:spcPts val="2400"/>
              </a:lnSpc>
              <a:tabLst>
                <a:tab pos="101600" algn="l"/>
                <a:tab pos="596900" algn="l"/>
                <a:tab pos="914400" algn="l"/>
                <a:tab pos="1600200" algn="l"/>
                <a:tab pos="3200400" algn="l"/>
                <a:tab pos="3848100" algn="l"/>
              </a:tabLst>
            </a:pPr>
            <a:r>
              <a:rPr lang="en-US" altLang="zh-CN" dirty="0" smtClean="0"/>
              <a:t>					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nombre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réel.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900"/>
              </a:lnSpc>
              <a:tabLst>
                <a:tab pos="101600" algn="l"/>
                <a:tab pos="596900" algn="l"/>
                <a:tab pos="914400" algn="l"/>
                <a:tab pos="1600200" algn="l"/>
                <a:tab pos="3200400" algn="l"/>
                <a:tab pos="3848100" algn="l"/>
              </a:tabLst>
            </a:pPr>
            <a:r>
              <a:rPr lang="en-US" altLang="zh-CN" dirty="0" smtClean="0"/>
              <a:t>	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peut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décomposer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chaque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normalisé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système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ensemble</a:t>
            </a:r>
          </a:p>
          <a:p>
            <a:pPr>
              <a:lnSpc>
                <a:spcPts val="2700"/>
              </a:lnSpc>
              <a:tabLst>
                <a:tab pos="101600" algn="l"/>
                <a:tab pos="596900" algn="l"/>
                <a:tab pos="914400" algn="l"/>
                <a:tab pos="1600200" algn="l"/>
                <a:tab pos="3200400" algn="l"/>
                <a:tab pos="3848100" algn="l"/>
              </a:tabLst>
            </a:pPr>
            <a:r>
              <a:rPr lang="en-US" altLang="zh-CN" dirty="0" smtClean="0"/>
              <a:t>				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complet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vecteurs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propres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orthonormés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900"/>
              </a:lnSpc>
              <a:tabLst>
                <a:tab pos="101600" algn="l"/>
                <a:tab pos="596900" algn="l"/>
                <a:tab pos="914400" algn="l"/>
                <a:tab pos="1600200" algn="l"/>
                <a:tab pos="3200400" algn="l"/>
                <a:tab pos="3848100" algn="l"/>
              </a:tabLst>
            </a:pPr>
            <a:r>
              <a:rPr lang="en-US" altLang="zh-CN" dirty="0" smtClean="0"/>
              <a:t>		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valeur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moyenne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&gt;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grandeur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physique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donnée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par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800"/>
              </a:lnSpc>
              <a:tabLst>
                <a:tab pos="101600" algn="l"/>
                <a:tab pos="596900" algn="l"/>
                <a:tab pos="914400" algn="l"/>
                <a:tab pos="1600200" algn="l"/>
                <a:tab pos="3200400" algn="l"/>
                <a:tab pos="3848100" algn="l"/>
              </a:tabLst>
            </a:pPr>
            <a:r>
              <a:rPr lang="en-US" altLang="zh-CN" dirty="0" smtClean="0"/>
              <a:t>						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&lt;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(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Ψ,AΨ )</a:t>
            </a:r>
          </a:p>
        </p:txBody>
      </p:sp>
      <p:sp>
        <p:nvSpPr>
          <p:cNvPr id="6" name="Rectangle 5"/>
          <p:cNvSpPr/>
          <p:nvPr/>
        </p:nvSpPr>
        <p:spPr>
          <a:xfrm>
            <a:off x="6933662" y="463130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572396" y="335756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643702" y="271462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643570" y="584575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285720" y="533400"/>
            <a:ext cx="8082341" cy="2893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100"/>
              </a:lnSpc>
              <a:tabLst>
                <a:tab pos="127000" algn="l"/>
                <a:tab pos="889000" algn="l"/>
                <a:tab pos="1816100" algn="l"/>
                <a:tab pos="3695700" algn="l"/>
                <a:tab pos="3708400" algn="l"/>
                <a:tab pos="3759200" algn="l"/>
              </a:tabLst>
            </a:pPr>
            <a:r>
              <a:rPr lang="en-US" altLang="zh-CN" dirty="0" smtClean="0"/>
              <a:t>		                   </a:t>
            </a:r>
            <a:r>
              <a:rPr lang="en-US" altLang="zh-CN" sz="3388" b="1" i="1" dirty="0" err="1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Évolution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temporelle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700"/>
              </a:lnSpc>
              <a:tabLst>
                <a:tab pos="127000" algn="l"/>
                <a:tab pos="889000" algn="l"/>
                <a:tab pos="1816100" algn="l"/>
                <a:tab pos="3695700" algn="l"/>
                <a:tab pos="3708400" algn="l"/>
                <a:tab pos="37592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Comment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faire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évoluer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représenté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Ψ(q,t)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temps?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400"/>
              </a:lnSpc>
              <a:tabLst>
                <a:tab pos="127000" algn="l"/>
                <a:tab pos="889000" algn="l"/>
                <a:tab pos="1816100" algn="l"/>
                <a:tab pos="3695700" algn="l"/>
                <a:tab pos="3708400" algn="l"/>
                <a:tab pos="37592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veut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préserver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l’interprétation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principe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superposition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et     ,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</a:p>
          <a:p>
            <a:pPr>
              <a:lnSpc>
                <a:spcPts val="1900"/>
              </a:lnSpc>
              <a:tabLst>
                <a:tab pos="127000" algn="l"/>
                <a:tab pos="889000" algn="l"/>
                <a:tab pos="1816100" algn="l"/>
                <a:tab pos="3695700" algn="l"/>
                <a:tab pos="3708400" algn="l"/>
                <a:tab pos="3759200" algn="l"/>
              </a:tabLst>
            </a:pPr>
            <a:r>
              <a:rPr lang="en-US" altLang="zh-CN" dirty="0" smtClean="0"/>
              <a:t>				</a:t>
            </a: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∂Ψ</a:t>
            </a:r>
          </a:p>
          <a:p>
            <a:pPr>
              <a:lnSpc>
                <a:spcPts val="1300"/>
              </a:lnSpc>
              <a:tabLst>
                <a:tab pos="127000" algn="l"/>
                <a:tab pos="889000" algn="l"/>
                <a:tab pos="1816100" algn="l"/>
                <a:tab pos="3695700" algn="l"/>
                <a:tab pos="3708400" algn="l"/>
                <a:tab pos="3759200" algn="l"/>
              </a:tabLst>
            </a:pPr>
            <a:r>
              <a:rPr lang="en-US" altLang="zh-CN" dirty="0" smtClean="0"/>
              <a:t>			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nécessaire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∝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H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avec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H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linéaire.</a:t>
            </a:r>
          </a:p>
          <a:p>
            <a:pPr>
              <a:lnSpc>
                <a:spcPts val="1300"/>
              </a:lnSpc>
              <a:tabLst>
                <a:tab pos="127000" algn="l"/>
                <a:tab pos="889000" algn="l"/>
                <a:tab pos="1816100" algn="l"/>
                <a:tab pos="3695700" algn="l"/>
                <a:tab pos="3708400" algn="l"/>
                <a:tab pos="3759200" algn="l"/>
              </a:tabLst>
            </a:pPr>
            <a:r>
              <a:rPr lang="en-US" altLang="zh-CN" dirty="0" smtClean="0"/>
              <a:t>					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500"/>
              </a:lnSpc>
              <a:tabLst>
                <a:tab pos="127000" algn="l"/>
                <a:tab pos="889000" algn="l"/>
                <a:tab pos="1816100" algn="l"/>
                <a:tab pos="3695700" algn="l"/>
                <a:tab pos="3708400" algn="l"/>
                <a:tab pos="3759200" algn="l"/>
              </a:tabLst>
            </a:pPr>
            <a:r>
              <a:rPr lang="en-US" altLang="zh-CN" dirty="0" smtClean="0"/>
              <a:t>					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prendra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4430714" y="3500438"/>
            <a:ext cx="354264" cy="62203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50800" algn="l"/>
              </a:tabLst>
            </a:pPr>
            <a:r>
              <a:rPr lang="en-US" altLang="zh-CN" sz="2066" u="sng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∂Ψ</a:t>
            </a:r>
          </a:p>
          <a:p>
            <a:pPr>
              <a:lnSpc>
                <a:spcPts val="2700"/>
              </a:lnSpc>
              <a:tabLst>
                <a:tab pos="50800" algn="l"/>
              </a:tabLst>
            </a:pPr>
            <a:r>
              <a:rPr lang="en-US" altLang="zh-CN" dirty="0" smtClean="0">
                <a:solidFill>
                  <a:srgbClr val="FF0000"/>
                </a:solidFill>
              </a:rPr>
              <a:t>	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4071934" y="3571876"/>
            <a:ext cx="60914" cy="2898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i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5000628" y="3643314"/>
            <a:ext cx="713337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H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Ψ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3428992" y="4357694"/>
            <a:ext cx="4292600" cy="279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n’est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ﬁxée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moment...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1785918" y="4402146"/>
            <a:ext cx="14986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constante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29124" y="228599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504902" y="228599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7328628" y="2059536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</a:rPr>
              <a:t>H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143372" y="3571876"/>
            <a:ext cx="571504" cy="31015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3143240" y="4429132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43504" y="341685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/>
          <p:nvPr/>
        </p:nvSpPr>
        <p:spPr>
          <a:xfrm>
            <a:off x="1968500" y="285728"/>
            <a:ext cx="4940300" cy="406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200"/>
              </a:lnSpc>
              <a:tabLst/>
            </a:pP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Quel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l’adjoint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35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70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H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863600" y="1142984"/>
            <a:ext cx="1375377" cy="32829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∀Ψ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∈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t.q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339367" y="1142984"/>
            <a:ext cx="1375377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8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ΨΨdq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1</a:t>
            </a:r>
          </a:p>
        </p:txBody>
      </p:sp>
      <p:sp>
        <p:nvSpPr>
          <p:cNvPr id="10" name="Freeform 3"/>
          <p:cNvSpPr/>
          <p:nvPr/>
        </p:nvSpPr>
        <p:spPr>
          <a:xfrm>
            <a:off x="2497773" y="1071546"/>
            <a:ext cx="216839" cy="23215"/>
          </a:xfrm>
          <a:custGeom>
            <a:avLst/>
            <a:gdLst>
              <a:gd name="connsiteX0" fmla="*/ 6350 w 216839"/>
              <a:gd name="connsiteY0" fmla="*/ 6350 h 23215"/>
              <a:gd name="connsiteX1" fmla="*/ 210489 w 216839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6839" h="23215">
                <a:moveTo>
                  <a:pt x="6350" y="6350"/>
                </a:moveTo>
                <a:lnTo>
                  <a:pt x="210489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"/>
          <p:cNvSpPr txBox="1"/>
          <p:nvPr/>
        </p:nvSpPr>
        <p:spPr>
          <a:xfrm>
            <a:off x="3786182" y="1142984"/>
            <a:ext cx="2540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⇒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4044948" y="1000108"/>
            <a:ext cx="2413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381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</a:t>
            </a:r>
          </a:p>
          <a:p>
            <a:pPr>
              <a:lnSpc>
                <a:spcPts val="2800"/>
              </a:lnSpc>
              <a:tabLst>
                <a:tab pos="38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4404448" y="1126089"/>
            <a:ext cx="1155766" cy="32278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32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ΨΨdq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5572132" y="1142984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6430978" y="1000108"/>
            <a:ext cx="355600" cy="609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635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∂Ψ</a:t>
            </a:r>
          </a:p>
          <a:p>
            <a:pPr>
              <a:lnSpc>
                <a:spcPts val="2700"/>
              </a:lnSpc>
              <a:tabLst>
                <a:tab pos="635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6070616" y="1071546"/>
            <a:ext cx="501648" cy="30264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(Ψ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6758006" y="1071546"/>
            <a:ext cx="457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+Ψ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7213624" y="962012"/>
            <a:ext cx="355600" cy="609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508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∂Ψ</a:t>
            </a:r>
          </a:p>
          <a:p>
            <a:pPr>
              <a:lnSpc>
                <a:spcPts val="27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7643834" y="1054651"/>
            <a:ext cx="944169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 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dq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0</a:t>
            </a:r>
          </a:p>
        </p:txBody>
      </p:sp>
      <p:sp>
        <p:nvSpPr>
          <p:cNvPr id="21" name="Freeform 3"/>
          <p:cNvSpPr/>
          <p:nvPr/>
        </p:nvSpPr>
        <p:spPr>
          <a:xfrm>
            <a:off x="4714876" y="1048331"/>
            <a:ext cx="216839" cy="23215"/>
          </a:xfrm>
          <a:custGeom>
            <a:avLst/>
            <a:gdLst>
              <a:gd name="connsiteX0" fmla="*/ 6350 w 216839"/>
              <a:gd name="connsiteY0" fmla="*/ 6350 h 23215"/>
              <a:gd name="connsiteX1" fmla="*/ 210489 w 216839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6839" h="23215">
                <a:moveTo>
                  <a:pt x="6350" y="6350"/>
                </a:moveTo>
                <a:lnTo>
                  <a:pt x="210489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Freeform 3"/>
          <p:cNvSpPr/>
          <p:nvPr/>
        </p:nvSpPr>
        <p:spPr>
          <a:xfrm>
            <a:off x="6569739" y="928670"/>
            <a:ext cx="216839" cy="23215"/>
          </a:xfrm>
          <a:custGeom>
            <a:avLst/>
            <a:gdLst>
              <a:gd name="connsiteX0" fmla="*/ 6350 w 216839"/>
              <a:gd name="connsiteY0" fmla="*/ 6350 h 23215"/>
              <a:gd name="connsiteX1" fmla="*/ 210489 w 216839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6839" h="23215">
                <a:moveTo>
                  <a:pt x="6350" y="6350"/>
                </a:moveTo>
                <a:lnTo>
                  <a:pt x="210489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Freeform 3"/>
          <p:cNvSpPr/>
          <p:nvPr/>
        </p:nvSpPr>
        <p:spPr>
          <a:xfrm>
            <a:off x="6926929" y="976893"/>
            <a:ext cx="216839" cy="23215"/>
          </a:xfrm>
          <a:custGeom>
            <a:avLst/>
            <a:gdLst>
              <a:gd name="connsiteX0" fmla="*/ 6350 w 216839"/>
              <a:gd name="connsiteY0" fmla="*/ 6350 h 23215"/>
              <a:gd name="connsiteX1" fmla="*/ 210489 w 216839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6839" h="23215">
                <a:moveTo>
                  <a:pt x="6350" y="6350"/>
                </a:moveTo>
                <a:lnTo>
                  <a:pt x="210489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Freeform 3"/>
          <p:cNvSpPr/>
          <p:nvPr/>
        </p:nvSpPr>
        <p:spPr>
          <a:xfrm>
            <a:off x="4000496" y="1214422"/>
            <a:ext cx="357190" cy="45719"/>
          </a:xfrm>
          <a:custGeom>
            <a:avLst/>
            <a:gdLst>
              <a:gd name="connsiteX0" fmla="*/ 6350 w 261416"/>
              <a:gd name="connsiteY0" fmla="*/ 6350 h 23215"/>
              <a:gd name="connsiteX1" fmla="*/ 255066 w 261416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61416" h="23215">
                <a:moveTo>
                  <a:pt x="6350" y="6350"/>
                </a:moveTo>
                <a:lnTo>
                  <a:pt x="255066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1"/>
          <p:cNvSpPr txBox="1"/>
          <p:nvPr/>
        </p:nvSpPr>
        <p:spPr>
          <a:xfrm>
            <a:off x="1928794" y="1847645"/>
            <a:ext cx="1138132" cy="136704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101600" algn="l"/>
                <a:tab pos="431800" algn="l"/>
                <a:tab pos="533400" algn="l"/>
              </a:tabLst>
            </a:pPr>
            <a:r>
              <a:rPr lang="en-US" altLang="zh-CN" dirty="0" smtClean="0"/>
              <a:t>			</a:t>
            </a:r>
            <a:endParaRPr lang="en-US" altLang="zh-CN" sz="2066" u="sng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1800"/>
              </a:lnSpc>
              <a:tabLst>
                <a:tab pos="101600" algn="l"/>
                <a:tab pos="431800" algn="l"/>
                <a:tab pos="5334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HΨ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500"/>
              </a:lnSpc>
              <a:tabLst>
                <a:tab pos="101600" algn="l"/>
                <a:tab pos="431800" algn="l"/>
                <a:tab pos="533400" algn="l"/>
              </a:tabLst>
            </a:pPr>
            <a:r>
              <a:rPr lang="en-US" altLang="zh-CN" dirty="0" smtClean="0"/>
              <a:t>	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</a:t>
            </a:r>
          </a:p>
          <a:p>
            <a:pPr>
              <a:lnSpc>
                <a:spcPts val="1100"/>
              </a:lnSpc>
              <a:tabLst>
                <a:tab pos="101600" algn="l"/>
                <a:tab pos="431800" algn="l"/>
                <a:tab pos="5334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 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1500166" y="1989138"/>
            <a:ext cx="457200" cy="151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63500" algn="l"/>
                <a:tab pos="101600" algn="l"/>
                <a:tab pos="1651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∂Ψ</a:t>
            </a:r>
          </a:p>
          <a:p>
            <a:pPr>
              <a:lnSpc>
                <a:spcPts val="2700"/>
              </a:lnSpc>
              <a:tabLst>
                <a:tab pos="63500" algn="l"/>
                <a:tab pos="101600" algn="l"/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400"/>
              </a:lnSpc>
              <a:tabLst>
                <a:tab pos="63500" algn="l"/>
                <a:tab pos="101600" algn="l"/>
                <a:tab pos="165100" algn="l"/>
              </a:tabLst>
            </a:pPr>
            <a:r>
              <a:rPr lang="en-US" altLang="zh-CN" dirty="0" smtClean="0"/>
              <a:t>		</a:t>
            </a: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∂Ψ</a:t>
            </a:r>
          </a:p>
          <a:p>
            <a:pPr>
              <a:lnSpc>
                <a:spcPts val="2700"/>
              </a:lnSpc>
              <a:tabLst>
                <a:tab pos="63500" algn="l"/>
                <a:tab pos="101600" algn="l"/>
                <a:tab pos="165100" algn="l"/>
              </a:tabLst>
            </a:pPr>
            <a:r>
              <a:rPr lang="en-US" altLang="zh-CN" dirty="0" smtClean="0"/>
              <a:t>		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64439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/>
          </a:p>
        </p:txBody>
      </p:sp>
      <p:sp>
        <p:nvSpPr>
          <p:cNvPr id="28" name="TextBox 1"/>
          <p:cNvSpPr txBox="1"/>
          <p:nvPr/>
        </p:nvSpPr>
        <p:spPr>
          <a:xfrm>
            <a:off x="3714744" y="2428868"/>
            <a:ext cx="2540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⇒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4429124" y="2428868"/>
            <a:ext cx="3218830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4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  <a:r>
              <a:rPr lang="en-US" altLang="zh-CN" sz="36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r>
              <a:rPr lang="en-US" altLang="zh-CN" sz="2800" dirty="0" smtClean="0">
                <a:solidFill>
                  <a:srgbClr val="003366"/>
                </a:solidFill>
                <a:latin typeface="Tahoma"/>
                <a:ea typeface="Tahoma"/>
                <a:cs typeface="Tahoma"/>
              </a:rPr>
              <a:t>[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ΨHΨ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−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ΨHΨ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ahoma"/>
                <a:ea typeface="Tahoma"/>
                <a:cs typeface="Tahoma"/>
              </a:rPr>
              <a:t>]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dq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0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857224" y="4286256"/>
            <a:ext cx="5764399" cy="35394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  <a:tabLst/>
            </a:pPr>
            <a:r>
              <a:rPr lang="en-US" altLang="zh-CN" sz="32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ΨHΨdq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Ψ,HΨ)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 HΨ,Ψ)  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(Ψ,H</a:t>
            </a:r>
            <a:r>
              <a:rPr lang="en-US" altLang="zh-CN" sz="16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Ψ) =</a:t>
            </a:r>
          </a:p>
        </p:txBody>
      </p:sp>
      <p:sp>
        <p:nvSpPr>
          <p:cNvPr id="31" name="TextBox 1"/>
          <p:cNvSpPr txBox="1"/>
          <p:nvPr/>
        </p:nvSpPr>
        <p:spPr>
          <a:xfrm>
            <a:off x="6572264" y="4286256"/>
            <a:ext cx="1359346" cy="35394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  <a:tabLst/>
            </a:pPr>
            <a:r>
              <a:rPr lang="en-US" altLang="zh-CN" sz="32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ΨH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Ψdq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1643042" y="5072074"/>
            <a:ext cx="1957267" cy="2898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déduit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33" name="TextBox 1"/>
          <p:cNvSpPr txBox="1"/>
          <p:nvPr/>
        </p:nvSpPr>
        <p:spPr>
          <a:xfrm>
            <a:off x="4181419" y="5072074"/>
            <a:ext cx="3018455" cy="35394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  <a:tabLst/>
            </a:pPr>
            <a:r>
              <a:rPr lang="en-US" altLang="zh-CN" sz="20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  <a:r>
              <a:rPr lang="en-US" altLang="zh-CN" sz="2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 </a:t>
            </a:r>
            <a:r>
              <a:rPr lang="en-US" altLang="zh-CN" sz="32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latin typeface="Tahoma"/>
                <a:ea typeface="Tahoma"/>
                <a:cs typeface="Tahoma"/>
              </a:rPr>
              <a:t>[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H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−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H</a:t>
            </a:r>
            <a:r>
              <a:rPr lang="en-US" altLang="zh-CN" sz="2400" dirty="0" smtClean="0">
                <a:latin typeface="Tahoma"/>
                <a:ea typeface="Tahoma"/>
                <a:cs typeface="Tahoma"/>
              </a:rPr>
              <a:t> ]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Ψdq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0</a:t>
            </a:r>
          </a:p>
        </p:txBody>
      </p:sp>
      <p:sp>
        <p:nvSpPr>
          <p:cNvPr id="34" name="TextBox 1"/>
          <p:cNvSpPr txBox="1"/>
          <p:nvPr/>
        </p:nvSpPr>
        <p:spPr>
          <a:xfrm>
            <a:off x="2143108" y="5786454"/>
            <a:ext cx="5070427" cy="32829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Vrai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tout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normalisable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donc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H</a:t>
            </a:r>
            <a:r>
              <a:rPr lang="en-US" altLang="zh-CN" sz="1446" dirty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 </a:t>
            </a:r>
            <a:r>
              <a:rPr lang="en-US" altLang="zh-CN" sz="144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H</a:t>
            </a:r>
          </a:p>
        </p:txBody>
      </p:sp>
      <p:sp>
        <p:nvSpPr>
          <p:cNvPr id="35" name="Freeform 3"/>
          <p:cNvSpPr/>
          <p:nvPr/>
        </p:nvSpPr>
        <p:spPr>
          <a:xfrm flipV="1">
            <a:off x="2357422" y="1928802"/>
            <a:ext cx="571504" cy="45719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Freeform 3"/>
          <p:cNvSpPr/>
          <p:nvPr/>
        </p:nvSpPr>
        <p:spPr>
          <a:xfrm>
            <a:off x="2285984" y="2285992"/>
            <a:ext cx="285752" cy="71438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Freeform 3"/>
          <p:cNvSpPr/>
          <p:nvPr/>
        </p:nvSpPr>
        <p:spPr>
          <a:xfrm>
            <a:off x="6858016" y="4214818"/>
            <a:ext cx="216839" cy="23215"/>
          </a:xfrm>
          <a:custGeom>
            <a:avLst/>
            <a:gdLst>
              <a:gd name="connsiteX0" fmla="*/ 6350 w 216839"/>
              <a:gd name="connsiteY0" fmla="*/ 6350 h 23215"/>
              <a:gd name="connsiteX1" fmla="*/ 210489 w 216839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6839" h="23215">
                <a:moveTo>
                  <a:pt x="6350" y="6350"/>
                </a:moveTo>
                <a:lnTo>
                  <a:pt x="210489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Freeform 3"/>
          <p:cNvSpPr/>
          <p:nvPr/>
        </p:nvSpPr>
        <p:spPr>
          <a:xfrm>
            <a:off x="4712351" y="4929198"/>
            <a:ext cx="216839" cy="23215"/>
          </a:xfrm>
          <a:custGeom>
            <a:avLst/>
            <a:gdLst>
              <a:gd name="connsiteX0" fmla="*/ 6350 w 216839"/>
              <a:gd name="connsiteY0" fmla="*/ 6350 h 23215"/>
              <a:gd name="connsiteX1" fmla="*/ 210489 w 216839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16839" h="23215">
                <a:moveTo>
                  <a:pt x="6350" y="6350"/>
                </a:moveTo>
                <a:lnTo>
                  <a:pt x="210489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Rectangle 38"/>
          <p:cNvSpPr/>
          <p:nvPr/>
        </p:nvSpPr>
        <p:spPr>
          <a:xfrm>
            <a:off x="5572132" y="-113652"/>
            <a:ext cx="431528" cy="613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fr-FR" altLang="zh-CN" sz="3388" b="1" i="1" dirty="0">
              <a:solidFill>
                <a:srgbClr val="B287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399274" y="1130842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</a:rPr>
              <a:t>H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34550" y="785794"/>
            <a:ext cx="465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endParaRPr lang="fr-FR" sz="4000" dirty="0"/>
          </a:p>
        </p:txBody>
      </p:sp>
      <p:sp>
        <p:nvSpPr>
          <p:cNvPr id="43" name="Freeform 3"/>
          <p:cNvSpPr/>
          <p:nvPr/>
        </p:nvSpPr>
        <p:spPr>
          <a:xfrm>
            <a:off x="5115834" y="2240273"/>
            <a:ext cx="384860" cy="45719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Freeform 3"/>
          <p:cNvSpPr/>
          <p:nvPr/>
        </p:nvSpPr>
        <p:spPr>
          <a:xfrm>
            <a:off x="2357422" y="3026091"/>
            <a:ext cx="266704" cy="45719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Freeform 3"/>
          <p:cNvSpPr/>
          <p:nvPr/>
        </p:nvSpPr>
        <p:spPr>
          <a:xfrm>
            <a:off x="1643042" y="1903082"/>
            <a:ext cx="214314" cy="45719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TextBox 1"/>
          <p:cNvSpPr txBox="1"/>
          <p:nvPr/>
        </p:nvSpPr>
        <p:spPr>
          <a:xfrm>
            <a:off x="2285984" y="2357430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500298" y="264318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48" name="Rectangle 47"/>
          <p:cNvSpPr/>
          <p:nvPr/>
        </p:nvSpPr>
        <p:spPr>
          <a:xfrm>
            <a:off x="2357422" y="185736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49" name="Freeform 3"/>
          <p:cNvSpPr/>
          <p:nvPr/>
        </p:nvSpPr>
        <p:spPr>
          <a:xfrm>
            <a:off x="1285852" y="4143380"/>
            <a:ext cx="419104" cy="45719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Rectangle 49"/>
          <p:cNvSpPr/>
          <p:nvPr/>
        </p:nvSpPr>
        <p:spPr>
          <a:xfrm>
            <a:off x="2357422" y="2714620"/>
            <a:ext cx="801823" cy="4102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HΨ </a:t>
            </a:r>
            <a:endParaRPr lang="fr-FR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51" name="TextBox 1"/>
          <p:cNvSpPr txBox="1"/>
          <p:nvPr/>
        </p:nvSpPr>
        <p:spPr>
          <a:xfrm>
            <a:off x="2357422" y="3139177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53" name="Accolade fermante 52"/>
          <p:cNvSpPr/>
          <p:nvPr/>
        </p:nvSpPr>
        <p:spPr>
          <a:xfrm>
            <a:off x="3143240" y="1928802"/>
            <a:ext cx="428628" cy="12144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54" name="Freeform 3"/>
          <p:cNvSpPr/>
          <p:nvPr/>
        </p:nvSpPr>
        <p:spPr>
          <a:xfrm>
            <a:off x="4357686" y="2643182"/>
            <a:ext cx="285752" cy="45719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TextBox 1"/>
          <p:cNvSpPr txBox="1"/>
          <p:nvPr/>
        </p:nvSpPr>
        <p:spPr>
          <a:xfrm>
            <a:off x="4357686" y="2714620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004968" y="221455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57" name="Rectangle 56"/>
          <p:cNvSpPr/>
          <p:nvPr/>
        </p:nvSpPr>
        <p:spPr>
          <a:xfrm>
            <a:off x="5147712" y="221455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58" name="Freeform 3"/>
          <p:cNvSpPr/>
          <p:nvPr/>
        </p:nvSpPr>
        <p:spPr>
          <a:xfrm flipV="1">
            <a:off x="2571736" y="4143380"/>
            <a:ext cx="214314" cy="45719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Freeform 3"/>
          <p:cNvSpPr/>
          <p:nvPr/>
        </p:nvSpPr>
        <p:spPr>
          <a:xfrm>
            <a:off x="5857884" y="2285992"/>
            <a:ext cx="214314" cy="71438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Rectangle 60"/>
          <p:cNvSpPr/>
          <p:nvPr/>
        </p:nvSpPr>
        <p:spPr>
          <a:xfrm>
            <a:off x="1214414" y="413123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62" name="Rectangle 61"/>
          <p:cNvSpPr/>
          <p:nvPr/>
        </p:nvSpPr>
        <p:spPr>
          <a:xfrm>
            <a:off x="2786050" y="413123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63" name="Freeform 3"/>
          <p:cNvSpPr/>
          <p:nvPr/>
        </p:nvSpPr>
        <p:spPr>
          <a:xfrm>
            <a:off x="2886060" y="4152904"/>
            <a:ext cx="328618" cy="61914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Rectangle 63"/>
          <p:cNvSpPr/>
          <p:nvPr/>
        </p:nvSpPr>
        <p:spPr>
          <a:xfrm>
            <a:off x="3861828" y="413123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65" name="Rectangle 64"/>
          <p:cNvSpPr/>
          <p:nvPr/>
        </p:nvSpPr>
        <p:spPr>
          <a:xfrm>
            <a:off x="5576340" y="407194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67" name="Rectangle 66"/>
          <p:cNvSpPr/>
          <p:nvPr/>
        </p:nvSpPr>
        <p:spPr>
          <a:xfrm>
            <a:off x="7000892" y="407194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68" name="Freeform 3"/>
          <p:cNvSpPr/>
          <p:nvPr/>
        </p:nvSpPr>
        <p:spPr>
          <a:xfrm>
            <a:off x="4071934" y="5353755"/>
            <a:ext cx="285752" cy="45719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TextBox 1"/>
          <p:cNvSpPr txBox="1"/>
          <p:nvPr/>
        </p:nvSpPr>
        <p:spPr>
          <a:xfrm>
            <a:off x="4071934" y="5425193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076274" y="484561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71" name="Rectangle 70"/>
          <p:cNvSpPr/>
          <p:nvPr/>
        </p:nvSpPr>
        <p:spPr>
          <a:xfrm>
            <a:off x="5643570" y="484561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72" name="Rectangle 71"/>
          <p:cNvSpPr/>
          <p:nvPr/>
        </p:nvSpPr>
        <p:spPr>
          <a:xfrm>
            <a:off x="6219282" y="555999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790786" y="555999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147316" y="2857496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-</a:t>
            </a:r>
            <a:endParaRPr lang="fr-FR" b="1" dirty="0"/>
          </a:p>
        </p:txBody>
      </p:sp>
      <p:sp>
        <p:nvSpPr>
          <p:cNvPr id="74" name="Rectangle 73"/>
          <p:cNvSpPr/>
          <p:nvPr/>
        </p:nvSpPr>
        <p:spPr>
          <a:xfrm>
            <a:off x="6419333" y="5660473"/>
            <a:ext cx="3016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fr-FR" sz="1600" b="1" dirty="0">
              <a:solidFill>
                <a:srgbClr val="C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259257" y="4981930"/>
            <a:ext cx="3016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fr-FR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778651" y="4217868"/>
            <a:ext cx="3016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fr-FR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199467" y="4146627"/>
            <a:ext cx="3016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fr-FR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1071538" y="214290"/>
            <a:ext cx="6644448" cy="112338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100"/>
              </a:lnSpc>
              <a:tabLst>
                <a:tab pos="228600" algn="l"/>
              </a:tabLst>
            </a:pPr>
            <a:r>
              <a:rPr lang="en-US" altLang="zh-CN" dirty="0" smtClean="0"/>
              <a:t>	                     </a:t>
            </a:r>
            <a:r>
              <a:rPr lang="en-US" altLang="zh-CN" sz="3388" b="1" i="1" dirty="0" err="1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nouvelle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équation?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2286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valeur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moyenne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d’une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observable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dépend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temps!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4643438" y="1584316"/>
            <a:ext cx="5357850" cy="55912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190500" algn="l"/>
              </a:tabLst>
            </a:pPr>
            <a:r>
              <a:rPr lang="en-US" altLang="zh-CN" sz="36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q,t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Ψ(q,t)dq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&lt;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A&gt;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(t)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</p:txBody>
      </p:sp>
      <p:sp>
        <p:nvSpPr>
          <p:cNvPr id="6" name="TextBox 1"/>
          <p:cNvSpPr txBox="1"/>
          <p:nvPr/>
        </p:nvSpPr>
        <p:spPr>
          <a:xfrm>
            <a:off x="2071670" y="1571612"/>
            <a:ext cx="2499082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&lt;A&gt;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Ψ,AΨ)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1357290" y="2571744"/>
            <a:ext cx="711733" cy="64889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165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A&gt;</a:t>
            </a:r>
          </a:p>
          <a:p>
            <a:pPr>
              <a:lnSpc>
                <a:spcPts val="2800"/>
              </a:lnSpc>
              <a:tabLst>
                <a:tab pos="165100" algn="l"/>
              </a:tabLst>
            </a:pP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dt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493950" y="2571744"/>
            <a:ext cx="687689" cy="64889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1778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∂&lt;A&gt;</a:t>
            </a:r>
          </a:p>
          <a:p>
            <a:pPr>
              <a:lnSpc>
                <a:spcPts val="2800"/>
              </a:lnSpc>
              <a:tabLst>
                <a:tab pos="1778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136760" y="2714620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3136892" y="2714620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4065586" y="2714620"/>
            <a:ext cx="9144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3708396" y="2533648"/>
            <a:ext cx="355600" cy="609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508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∂Ψ</a:t>
            </a:r>
          </a:p>
          <a:p>
            <a:pPr>
              <a:lnSpc>
                <a:spcPts val="27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4994280" y="2571744"/>
            <a:ext cx="3429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508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 A</a:t>
            </a:r>
          </a:p>
          <a:p>
            <a:pPr>
              <a:lnSpc>
                <a:spcPts val="28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5422908" y="2643182"/>
            <a:ext cx="9144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ΨA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6351602" y="2500306"/>
            <a:ext cx="355600" cy="609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635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∂Ψ</a:t>
            </a:r>
          </a:p>
          <a:p>
            <a:pPr>
              <a:lnSpc>
                <a:spcPts val="2700"/>
              </a:lnSpc>
              <a:tabLst>
                <a:tab pos="635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7065982" y="2571744"/>
            <a:ext cx="2921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dq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1428728" y="3429000"/>
            <a:ext cx="711733" cy="64889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165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A&gt;</a:t>
            </a:r>
          </a:p>
          <a:p>
            <a:pPr>
              <a:lnSpc>
                <a:spcPts val="2800"/>
              </a:lnSpc>
              <a:tabLst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dt</a:t>
            </a:r>
          </a:p>
        </p:txBody>
      </p:sp>
      <p:sp>
        <p:nvSpPr>
          <p:cNvPr id="18" name="Freeform 3"/>
          <p:cNvSpPr/>
          <p:nvPr/>
        </p:nvSpPr>
        <p:spPr>
          <a:xfrm>
            <a:off x="2493950" y="2786058"/>
            <a:ext cx="512758" cy="45719"/>
          </a:xfrm>
          <a:custGeom>
            <a:avLst/>
            <a:gdLst>
              <a:gd name="connsiteX0" fmla="*/ 6350 w 611289"/>
              <a:gd name="connsiteY0" fmla="*/ 6350 h 23215"/>
              <a:gd name="connsiteX1" fmla="*/ 604939 w 611289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11289" h="23215">
                <a:moveTo>
                  <a:pt x="6350" y="6350"/>
                </a:moveTo>
                <a:lnTo>
                  <a:pt x="604939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Freeform 3"/>
          <p:cNvSpPr/>
          <p:nvPr/>
        </p:nvSpPr>
        <p:spPr>
          <a:xfrm>
            <a:off x="1285852" y="2786058"/>
            <a:ext cx="642942" cy="71438"/>
          </a:xfrm>
          <a:custGeom>
            <a:avLst/>
            <a:gdLst>
              <a:gd name="connsiteX0" fmla="*/ 6350 w 611289"/>
              <a:gd name="connsiteY0" fmla="*/ 6350 h 23215"/>
              <a:gd name="connsiteX1" fmla="*/ 604939 w 611289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11289" h="23215">
                <a:moveTo>
                  <a:pt x="6350" y="6350"/>
                </a:moveTo>
                <a:lnTo>
                  <a:pt x="604939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Freeform 3"/>
          <p:cNvSpPr/>
          <p:nvPr/>
        </p:nvSpPr>
        <p:spPr>
          <a:xfrm>
            <a:off x="1416036" y="3643314"/>
            <a:ext cx="584196" cy="45719"/>
          </a:xfrm>
          <a:custGeom>
            <a:avLst/>
            <a:gdLst>
              <a:gd name="connsiteX0" fmla="*/ 6350 w 611289"/>
              <a:gd name="connsiteY0" fmla="*/ 6350 h 23215"/>
              <a:gd name="connsiteX1" fmla="*/ 604939 w 611289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11289" h="23215">
                <a:moveTo>
                  <a:pt x="6350" y="6350"/>
                </a:moveTo>
                <a:lnTo>
                  <a:pt x="604939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Freeform 3"/>
          <p:cNvSpPr/>
          <p:nvPr/>
        </p:nvSpPr>
        <p:spPr>
          <a:xfrm>
            <a:off x="1643042" y="4714884"/>
            <a:ext cx="512758" cy="45719"/>
          </a:xfrm>
          <a:custGeom>
            <a:avLst/>
            <a:gdLst>
              <a:gd name="connsiteX0" fmla="*/ 6350 w 611289"/>
              <a:gd name="connsiteY0" fmla="*/ 6350 h 23215"/>
              <a:gd name="connsiteX1" fmla="*/ 604939 w 611289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11289" h="23215">
                <a:moveTo>
                  <a:pt x="6350" y="6350"/>
                </a:moveTo>
                <a:lnTo>
                  <a:pt x="604939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1"/>
          <p:cNvSpPr txBox="1"/>
          <p:nvPr/>
        </p:nvSpPr>
        <p:spPr>
          <a:xfrm>
            <a:off x="3095624" y="3571876"/>
            <a:ext cx="13589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HΨAΨ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4781564" y="3571876"/>
            <a:ext cx="457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−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4381508" y="3429000"/>
            <a:ext cx="3429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508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 A</a:t>
            </a:r>
          </a:p>
          <a:p>
            <a:pPr>
              <a:lnSpc>
                <a:spcPts val="28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5667392" y="3571876"/>
            <a:ext cx="13335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ΨAHΨ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dq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1571604" y="4475174"/>
            <a:ext cx="711733" cy="64889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1778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A&gt;</a:t>
            </a:r>
          </a:p>
          <a:p>
            <a:pPr>
              <a:lnSpc>
                <a:spcPts val="2800"/>
              </a:lnSpc>
              <a:tabLst>
                <a:tab pos="177800" algn="l"/>
              </a:tabLst>
            </a:pP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dt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2285984" y="4572008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2285984" y="5429264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2309806" y="3500438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2857488" y="4500570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</a:p>
        </p:txBody>
      </p:sp>
      <p:sp>
        <p:nvSpPr>
          <p:cNvPr id="31" name="TextBox 1"/>
          <p:cNvSpPr txBox="1"/>
          <p:nvPr/>
        </p:nvSpPr>
        <p:spPr>
          <a:xfrm>
            <a:off x="2857488" y="5429264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</a:p>
        </p:txBody>
      </p:sp>
      <p:sp>
        <p:nvSpPr>
          <p:cNvPr id="32" name="TextBox 1"/>
          <p:cNvSpPr txBox="1"/>
          <p:nvPr/>
        </p:nvSpPr>
        <p:spPr>
          <a:xfrm>
            <a:off x="3571868" y="4500570"/>
            <a:ext cx="1596591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(HA − AH ) +</a:t>
            </a:r>
          </a:p>
        </p:txBody>
      </p:sp>
      <p:sp>
        <p:nvSpPr>
          <p:cNvPr id="33" name="TextBox 1"/>
          <p:cNvSpPr txBox="1"/>
          <p:nvPr/>
        </p:nvSpPr>
        <p:spPr>
          <a:xfrm>
            <a:off x="5719774" y="4500570"/>
            <a:ext cx="4953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Ψdq</a:t>
            </a:r>
          </a:p>
        </p:txBody>
      </p:sp>
      <p:sp>
        <p:nvSpPr>
          <p:cNvPr id="34" name="TextBox 1"/>
          <p:cNvSpPr txBox="1"/>
          <p:nvPr/>
        </p:nvSpPr>
        <p:spPr>
          <a:xfrm>
            <a:off x="5291146" y="5357826"/>
            <a:ext cx="4953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Ψdq</a:t>
            </a:r>
          </a:p>
        </p:txBody>
      </p:sp>
      <p:sp>
        <p:nvSpPr>
          <p:cNvPr id="35" name="TextBox 1"/>
          <p:cNvSpPr txBox="1"/>
          <p:nvPr/>
        </p:nvSpPr>
        <p:spPr>
          <a:xfrm>
            <a:off x="4648204" y="5286388"/>
            <a:ext cx="3429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508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 A</a:t>
            </a:r>
          </a:p>
          <a:p>
            <a:pPr>
              <a:lnSpc>
                <a:spcPts val="28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36" name="TextBox 1"/>
          <p:cNvSpPr txBox="1"/>
          <p:nvPr/>
        </p:nvSpPr>
        <p:spPr>
          <a:xfrm>
            <a:off x="5143504" y="4286256"/>
            <a:ext cx="3429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508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 A</a:t>
            </a:r>
          </a:p>
          <a:p>
            <a:pPr>
              <a:lnSpc>
                <a:spcPts val="28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37" name="TextBox 1"/>
          <p:cNvSpPr txBox="1"/>
          <p:nvPr/>
        </p:nvSpPr>
        <p:spPr>
          <a:xfrm>
            <a:off x="3644900" y="5357826"/>
            <a:ext cx="9271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H,A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643306" y="2000240"/>
            <a:ext cx="1184940" cy="387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300"/>
              </a:lnSpc>
              <a:tabLst>
                <a:tab pos="190500" algn="l"/>
              </a:tabLst>
            </a:pP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calculons</a:t>
            </a:r>
            <a:endParaRPr lang="en-US" altLang="zh-CN" sz="2066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00430" y="135729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40" name="Freeform 3"/>
          <p:cNvSpPr/>
          <p:nvPr/>
        </p:nvSpPr>
        <p:spPr>
          <a:xfrm>
            <a:off x="4929190" y="1428736"/>
            <a:ext cx="642942" cy="71438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Freeform 3"/>
          <p:cNvSpPr/>
          <p:nvPr/>
        </p:nvSpPr>
        <p:spPr>
          <a:xfrm>
            <a:off x="5929322" y="2500306"/>
            <a:ext cx="214314" cy="71438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Rectangle 41"/>
          <p:cNvSpPr/>
          <p:nvPr/>
        </p:nvSpPr>
        <p:spPr>
          <a:xfrm>
            <a:off x="6072198" y="242886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43" name="Rectangle 42"/>
          <p:cNvSpPr/>
          <p:nvPr/>
        </p:nvSpPr>
        <p:spPr>
          <a:xfrm>
            <a:off x="5572132" y="135729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44" name="Rectangle 43"/>
          <p:cNvSpPr/>
          <p:nvPr/>
        </p:nvSpPr>
        <p:spPr>
          <a:xfrm>
            <a:off x="3143240" y="2428868"/>
            <a:ext cx="436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endParaRPr lang="fr-FR" sz="3600" dirty="0"/>
          </a:p>
        </p:txBody>
      </p:sp>
      <p:sp>
        <p:nvSpPr>
          <p:cNvPr id="45" name="Rectangle 44"/>
          <p:cNvSpPr/>
          <p:nvPr/>
        </p:nvSpPr>
        <p:spPr>
          <a:xfrm>
            <a:off x="3357554" y="2571744"/>
            <a:ext cx="322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latin typeface="Tahoma"/>
                <a:ea typeface="Tahoma"/>
                <a:cs typeface="Tahoma"/>
              </a:rPr>
              <a:t>[</a:t>
            </a:r>
            <a:endParaRPr lang="fr-FR" sz="2800" dirty="0"/>
          </a:p>
        </p:txBody>
      </p:sp>
      <p:sp>
        <p:nvSpPr>
          <p:cNvPr id="46" name="Rectangle 45"/>
          <p:cNvSpPr/>
          <p:nvPr/>
        </p:nvSpPr>
        <p:spPr>
          <a:xfrm>
            <a:off x="6715140" y="2405714"/>
            <a:ext cx="322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latin typeface="Tahoma"/>
                <a:ea typeface="Tahoma"/>
                <a:cs typeface="Tahoma"/>
              </a:rPr>
              <a:t>]</a:t>
            </a:r>
            <a:endParaRPr lang="fr-FR" sz="2800" dirty="0"/>
          </a:p>
        </p:txBody>
      </p:sp>
      <p:sp>
        <p:nvSpPr>
          <p:cNvPr id="47" name="Freeform 3"/>
          <p:cNvSpPr/>
          <p:nvPr/>
        </p:nvSpPr>
        <p:spPr>
          <a:xfrm>
            <a:off x="3714744" y="2428868"/>
            <a:ext cx="285752" cy="71438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Freeform 3"/>
          <p:cNvSpPr/>
          <p:nvPr/>
        </p:nvSpPr>
        <p:spPr>
          <a:xfrm>
            <a:off x="4714876" y="2571744"/>
            <a:ext cx="214314" cy="61914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Freeform 3"/>
          <p:cNvSpPr/>
          <p:nvPr/>
        </p:nvSpPr>
        <p:spPr>
          <a:xfrm>
            <a:off x="3000364" y="3357562"/>
            <a:ext cx="481018" cy="52390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Freeform 3"/>
          <p:cNvSpPr/>
          <p:nvPr/>
        </p:nvSpPr>
        <p:spPr>
          <a:xfrm>
            <a:off x="5643570" y="3429000"/>
            <a:ext cx="214314" cy="71438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Rectangle 50"/>
          <p:cNvSpPr/>
          <p:nvPr/>
        </p:nvSpPr>
        <p:spPr>
          <a:xfrm>
            <a:off x="5143504" y="234528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52" name="Rectangle 51"/>
          <p:cNvSpPr/>
          <p:nvPr/>
        </p:nvSpPr>
        <p:spPr>
          <a:xfrm>
            <a:off x="2587166" y="3357562"/>
            <a:ext cx="341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latin typeface="Tahoma"/>
                <a:ea typeface="Tahoma"/>
                <a:cs typeface="Tahoma"/>
              </a:rPr>
              <a:t>[</a:t>
            </a:r>
            <a:endParaRPr lang="fr-FR" sz="3200" dirty="0" smtClean="0"/>
          </a:p>
        </p:txBody>
      </p:sp>
      <p:sp>
        <p:nvSpPr>
          <p:cNvPr id="53" name="Rectangle 52"/>
          <p:cNvSpPr/>
          <p:nvPr/>
        </p:nvSpPr>
        <p:spPr>
          <a:xfrm>
            <a:off x="4004704" y="250030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54" name="Rectangle 53"/>
          <p:cNvSpPr/>
          <p:nvPr/>
        </p:nvSpPr>
        <p:spPr>
          <a:xfrm>
            <a:off x="2357422" y="3282735"/>
            <a:ext cx="409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endParaRPr lang="fr-FR" sz="3600" dirty="0"/>
          </a:p>
        </p:txBody>
      </p:sp>
      <p:sp>
        <p:nvSpPr>
          <p:cNvPr id="55" name="Rectangle 54"/>
          <p:cNvSpPr/>
          <p:nvPr/>
        </p:nvSpPr>
        <p:spPr>
          <a:xfrm>
            <a:off x="5786446" y="335756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56" name="Freeform 3"/>
          <p:cNvSpPr/>
          <p:nvPr/>
        </p:nvSpPr>
        <p:spPr>
          <a:xfrm>
            <a:off x="2786050" y="3639243"/>
            <a:ext cx="285752" cy="45719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TextBox 1"/>
          <p:cNvSpPr txBox="1"/>
          <p:nvPr/>
        </p:nvSpPr>
        <p:spPr>
          <a:xfrm>
            <a:off x="2786050" y="3710681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786050" y="335756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  <a:endParaRPr lang="fr-FR" dirty="0"/>
          </a:p>
        </p:txBody>
      </p:sp>
      <p:sp>
        <p:nvSpPr>
          <p:cNvPr id="59" name="TextBox 1"/>
          <p:cNvSpPr txBox="1"/>
          <p:nvPr/>
        </p:nvSpPr>
        <p:spPr>
          <a:xfrm>
            <a:off x="5357818" y="3710681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357818" y="335756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  <a:endParaRPr lang="fr-FR" dirty="0"/>
          </a:p>
        </p:txBody>
      </p:sp>
      <p:sp>
        <p:nvSpPr>
          <p:cNvPr id="61" name="Freeform 3"/>
          <p:cNvSpPr/>
          <p:nvPr/>
        </p:nvSpPr>
        <p:spPr>
          <a:xfrm>
            <a:off x="5357818" y="3643314"/>
            <a:ext cx="285752" cy="45719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Rectangle 61"/>
          <p:cNvSpPr/>
          <p:nvPr/>
        </p:nvSpPr>
        <p:spPr>
          <a:xfrm>
            <a:off x="3000364" y="335756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63" name="Freeform 3"/>
          <p:cNvSpPr/>
          <p:nvPr/>
        </p:nvSpPr>
        <p:spPr>
          <a:xfrm>
            <a:off x="4143372" y="3438524"/>
            <a:ext cx="214314" cy="61914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Rectangle 63"/>
          <p:cNvSpPr/>
          <p:nvPr/>
        </p:nvSpPr>
        <p:spPr>
          <a:xfrm>
            <a:off x="3357554" y="335756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65" name="Rectangle 64"/>
          <p:cNvSpPr/>
          <p:nvPr/>
        </p:nvSpPr>
        <p:spPr>
          <a:xfrm>
            <a:off x="5929322" y="334542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66" name="Rectangle 65"/>
          <p:cNvSpPr/>
          <p:nvPr/>
        </p:nvSpPr>
        <p:spPr>
          <a:xfrm>
            <a:off x="4500562" y="321468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67" name="Freeform 3"/>
          <p:cNvSpPr/>
          <p:nvPr/>
        </p:nvSpPr>
        <p:spPr>
          <a:xfrm>
            <a:off x="3286116" y="4597727"/>
            <a:ext cx="247656" cy="45719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Freeform 3"/>
          <p:cNvSpPr/>
          <p:nvPr/>
        </p:nvSpPr>
        <p:spPr>
          <a:xfrm>
            <a:off x="2857488" y="4405314"/>
            <a:ext cx="238132" cy="95256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Rectangle 68"/>
          <p:cNvSpPr/>
          <p:nvPr/>
        </p:nvSpPr>
        <p:spPr>
          <a:xfrm>
            <a:off x="6301942" y="3357562"/>
            <a:ext cx="341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latin typeface="Tahoma"/>
                <a:ea typeface="Tahoma"/>
                <a:cs typeface="Tahoma"/>
              </a:rPr>
              <a:t>]</a:t>
            </a:r>
            <a:endParaRPr lang="fr-FR" sz="3200" dirty="0"/>
          </a:p>
        </p:txBody>
      </p:sp>
      <p:sp>
        <p:nvSpPr>
          <p:cNvPr id="70" name="Rectangle 69"/>
          <p:cNvSpPr/>
          <p:nvPr/>
        </p:nvSpPr>
        <p:spPr>
          <a:xfrm>
            <a:off x="2428860" y="4214818"/>
            <a:ext cx="465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endParaRPr lang="fr-FR" sz="4000" dirty="0"/>
          </a:p>
        </p:txBody>
      </p:sp>
      <p:sp>
        <p:nvSpPr>
          <p:cNvPr id="73" name="Rectangle 72"/>
          <p:cNvSpPr/>
          <p:nvPr/>
        </p:nvSpPr>
        <p:spPr>
          <a:xfrm>
            <a:off x="3015794" y="4286256"/>
            <a:ext cx="341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latin typeface="Tahoma"/>
                <a:ea typeface="Tahoma"/>
                <a:cs typeface="Tahoma"/>
              </a:rPr>
              <a:t>[</a:t>
            </a:r>
            <a:endParaRPr lang="fr-FR" sz="3200" dirty="0" smtClean="0"/>
          </a:p>
        </p:txBody>
      </p:sp>
      <p:sp>
        <p:nvSpPr>
          <p:cNvPr id="74" name="TextBox 1"/>
          <p:cNvSpPr txBox="1"/>
          <p:nvPr/>
        </p:nvSpPr>
        <p:spPr>
          <a:xfrm>
            <a:off x="3286116" y="4639375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286116" y="428625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  <a:endParaRPr lang="fr-FR" dirty="0"/>
          </a:p>
        </p:txBody>
      </p:sp>
      <p:sp>
        <p:nvSpPr>
          <p:cNvPr id="76" name="Freeform 3"/>
          <p:cNvSpPr/>
          <p:nvPr/>
        </p:nvSpPr>
        <p:spPr>
          <a:xfrm>
            <a:off x="3343260" y="5486408"/>
            <a:ext cx="157170" cy="85732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Freeform 3"/>
          <p:cNvSpPr/>
          <p:nvPr/>
        </p:nvSpPr>
        <p:spPr>
          <a:xfrm>
            <a:off x="2857488" y="5353056"/>
            <a:ext cx="219084" cy="76208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Rectangle 77"/>
          <p:cNvSpPr/>
          <p:nvPr/>
        </p:nvSpPr>
        <p:spPr>
          <a:xfrm>
            <a:off x="3714744" y="427411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79" name="Rectangle 78"/>
          <p:cNvSpPr/>
          <p:nvPr/>
        </p:nvSpPr>
        <p:spPr>
          <a:xfrm>
            <a:off x="3571868" y="427411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80" name="Rectangle 79"/>
          <p:cNvSpPr/>
          <p:nvPr/>
        </p:nvSpPr>
        <p:spPr>
          <a:xfrm>
            <a:off x="4214810" y="427411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81" name="Rectangle 80"/>
          <p:cNvSpPr/>
          <p:nvPr/>
        </p:nvSpPr>
        <p:spPr>
          <a:xfrm>
            <a:off x="4433332" y="427411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82" name="Rectangle 81"/>
          <p:cNvSpPr/>
          <p:nvPr/>
        </p:nvSpPr>
        <p:spPr>
          <a:xfrm>
            <a:off x="4790522" y="505993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83" name="Rectangle 82"/>
          <p:cNvSpPr/>
          <p:nvPr/>
        </p:nvSpPr>
        <p:spPr>
          <a:xfrm>
            <a:off x="5425450" y="4214818"/>
            <a:ext cx="360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latin typeface="Tahoma"/>
                <a:ea typeface="Tahoma"/>
                <a:cs typeface="Tahoma"/>
              </a:rPr>
              <a:t>]</a:t>
            </a:r>
            <a:endParaRPr lang="fr-FR" sz="3600" dirty="0"/>
          </a:p>
        </p:txBody>
      </p:sp>
      <p:sp>
        <p:nvSpPr>
          <p:cNvPr id="84" name="Rectangle 83"/>
          <p:cNvSpPr/>
          <p:nvPr/>
        </p:nvSpPr>
        <p:spPr>
          <a:xfrm>
            <a:off x="2500298" y="5072074"/>
            <a:ext cx="465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endParaRPr lang="fr-FR" sz="4000" dirty="0"/>
          </a:p>
        </p:txBody>
      </p:sp>
      <p:sp>
        <p:nvSpPr>
          <p:cNvPr id="85" name="Rectangle 84"/>
          <p:cNvSpPr/>
          <p:nvPr/>
        </p:nvSpPr>
        <p:spPr>
          <a:xfrm>
            <a:off x="3000364" y="5214950"/>
            <a:ext cx="341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latin typeface="Tahoma"/>
                <a:ea typeface="Tahoma"/>
                <a:cs typeface="Tahoma"/>
              </a:rPr>
              <a:t>[</a:t>
            </a:r>
            <a:endParaRPr lang="fr-FR" sz="3200" dirty="0" smtClean="0"/>
          </a:p>
        </p:txBody>
      </p:sp>
      <p:sp>
        <p:nvSpPr>
          <p:cNvPr id="86" name="TextBox 1"/>
          <p:cNvSpPr txBox="1"/>
          <p:nvPr/>
        </p:nvSpPr>
        <p:spPr>
          <a:xfrm>
            <a:off x="3270686" y="5568069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270686" y="5214950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  <a:endParaRPr lang="fr-FR" dirty="0"/>
          </a:p>
        </p:txBody>
      </p:sp>
      <p:sp>
        <p:nvSpPr>
          <p:cNvPr id="88" name="Rectangle 87"/>
          <p:cNvSpPr/>
          <p:nvPr/>
        </p:nvSpPr>
        <p:spPr>
          <a:xfrm>
            <a:off x="3428992" y="5214950"/>
            <a:ext cx="303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latin typeface="Tahoma"/>
                <a:ea typeface="Tahoma"/>
                <a:cs typeface="Tahoma"/>
              </a:rPr>
              <a:t>[</a:t>
            </a:r>
            <a:endParaRPr lang="fr-FR" sz="2400" dirty="0" smtClean="0"/>
          </a:p>
        </p:txBody>
      </p:sp>
      <p:sp>
        <p:nvSpPr>
          <p:cNvPr id="89" name="Rectangle 88"/>
          <p:cNvSpPr/>
          <p:nvPr/>
        </p:nvSpPr>
        <p:spPr>
          <a:xfrm>
            <a:off x="4000496" y="5214950"/>
            <a:ext cx="303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latin typeface="Tahoma"/>
                <a:ea typeface="Tahoma"/>
                <a:cs typeface="Tahoma"/>
              </a:rPr>
              <a:t>]</a:t>
            </a:r>
            <a:endParaRPr lang="fr-FR" sz="2400" dirty="0"/>
          </a:p>
        </p:txBody>
      </p:sp>
      <p:sp>
        <p:nvSpPr>
          <p:cNvPr id="91" name="Rectangle 90"/>
          <p:cNvSpPr/>
          <p:nvPr/>
        </p:nvSpPr>
        <p:spPr>
          <a:xfrm>
            <a:off x="3571868" y="513137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92" name="Rectangle 91"/>
          <p:cNvSpPr/>
          <p:nvPr/>
        </p:nvSpPr>
        <p:spPr>
          <a:xfrm>
            <a:off x="3786182" y="513137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93" name="Rectangle 92"/>
          <p:cNvSpPr/>
          <p:nvPr/>
        </p:nvSpPr>
        <p:spPr>
          <a:xfrm>
            <a:off x="4929190" y="5140123"/>
            <a:ext cx="360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latin typeface="Tahoma"/>
                <a:ea typeface="Tahoma"/>
                <a:cs typeface="Tahoma"/>
              </a:rPr>
              <a:t>]</a:t>
            </a:r>
            <a:endParaRPr lang="fr-FR" sz="3600" dirty="0"/>
          </a:p>
        </p:txBody>
      </p:sp>
      <p:sp>
        <p:nvSpPr>
          <p:cNvPr id="90" name="Rectangle 89"/>
          <p:cNvSpPr/>
          <p:nvPr/>
        </p:nvSpPr>
        <p:spPr>
          <a:xfrm>
            <a:off x="5274036" y="406705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1000100" y="285728"/>
            <a:ext cx="7366000" cy="1066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100"/>
              </a:lnSpc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nouvelle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équation?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2286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valeur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moyenne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d’une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observable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dépend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temps!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071670" y="2285992"/>
            <a:ext cx="51181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peut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donc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écrire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toute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observable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2285984" y="2714620"/>
            <a:ext cx="777457" cy="64889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1778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&lt;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A&gt;</a:t>
            </a:r>
          </a:p>
          <a:p>
            <a:pPr>
              <a:lnSpc>
                <a:spcPts val="2800"/>
              </a:lnSpc>
              <a:tabLst>
                <a:tab pos="1778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dt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228968" y="2857496"/>
            <a:ext cx="147476" cy="68736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50800" algn="l"/>
                <a:tab pos="63500" algn="l"/>
              </a:tabLst>
            </a:pPr>
            <a:r>
              <a:rPr lang="en-US" altLang="zh-CN" dirty="0" smtClean="0"/>
              <a:t>	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</p:txBody>
      </p:sp>
      <p:sp>
        <p:nvSpPr>
          <p:cNvPr id="10" name="TextBox 1"/>
          <p:cNvSpPr txBox="1"/>
          <p:nvPr/>
        </p:nvSpPr>
        <p:spPr>
          <a:xfrm>
            <a:off x="4000496" y="2786058"/>
            <a:ext cx="726161" cy="118750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76200" algn="l"/>
                <a:tab pos="3048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76200" algn="l"/>
                <a:tab pos="304800" algn="l"/>
              </a:tabLst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76200" algn="l"/>
                <a:tab pos="304800" algn="l"/>
              </a:tabLst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76200" algn="l"/>
                <a:tab pos="304800" algn="l"/>
              </a:tabLst>
            </a:pPr>
            <a:r>
              <a:rPr lang="en-US" altLang="zh-CN" dirty="0" smtClean="0"/>
              <a:t>	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A,H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1500166" y="4402146"/>
            <a:ext cx="69850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mécanique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classique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nous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avions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observable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ϕ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786314" y="5143512"/>
            <a:ext cx="10287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{ϕ,H}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4357686" y="5000636"/>
            <a:ext cx="3175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381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∂ϕ</a:t>
            </a:r>
          </a:p>
          <a:p>
            <a:pPr>
              <a:lnSpc>
                <a:spcPts val="2800"/>
              </a:lnSpc>
              <a:tabLst>
                <a:tab pos="381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3714744" y="5000636"/>
            <a:ext cx="3048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381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dϕ</a:t>
            </a:r>
          </a:p>
          <a:p>
            <a:pPr>
              <a:lnSpc>
                <a:spcPts val="2800"/>
              </a:lnSpc>
              <a:tabLst>
                <a:tab pos="381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dt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4071934" y="5143512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18" name="Freeform 3"/>
          <p:cNvSpPr/>
          <p:nvPr/>
        </p:nvSpPr>
        <p:spPr>
          <a:xfrm>
            <a:off x="4000496" y="3786190"/>
            <a:ext cx="157170" cy="71438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Freeform 3"/>
          <p:cNvSpPr/>
          <p:nvPr/>
        </p:nvSpPr>
        <p:spPr>
          <a:xfrm>
            <a:off x="4281478" y="2928934"/>
            <a:ext cx="147646" cy="76208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Freeform 3"/>
          <p:cNvSpPr/>
          <p:nvPr/>
        </p:nvSpPr>
        <p:spPr>
          <a:xfrm>
            <a:off x="2285984" y="2928934"/>
            <a:ext cx="642942" cy="71438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Freeform 3"/>
          <p:cNvSpPr/>
          <p:nvPr/>
        </p:nvSpPr>
        <p:spPr>
          <a:xfrm>
            <a:off x="3714744" y="2714620"/>
            <a:ext cx="200036" cy="57160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Rectangle 21"/>
          <p:cNvSpPr/>
          <p:nvPr/>
        </p:nvSpPr>
        <p:spPr>
          <a:xfrm>
            <a:off x="3428992" y="334542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4429124" y="348829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5" name="TextBox 1"/>
          <p:cNvSpPr txBox="1"/>
          <p:nvPr/>
        </p:nvSpPr>
        <p:spPr>
          <a:xfrm>
            <a:off x="3857620" y="1584316"/>
            <a:ext cx="5357850" cy="55912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190500" algn="l"/>
              </a:tabLst>
            </a:pPr>
            <a:r>
              <a:rPr lang="en-US" altLang="zh-CN" sz="36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q,t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Ψ(q,t)dq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&lt;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A&gt;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(t)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</p:txBody>
      </p:sp>
      <p:sp>
        <p:nvSpPr>
          <p:cNvPr id="26" name="TextBox 1"/>
          <p:cNvSpPr txBox="1"/>
          <p:nvPr/>
        </p:nvSpPr>
        <p:spPr>
          <a:xfrm>
            <a:off x="1285852" y="1571612"/>
            <a:ext cx="2499082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&lt;A&gt;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Ψ,AΨ)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714612" y="135729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8" name="Freeform 3"/>
          <p:cNvSpPr/>
          <p:nvPr/>
        </p:nvSpPr>
        <p:spPr>
          <a:xfrm>
            <a:off x="4143372" y="1428736"/>
            <a:ext cx="642942" cy="71438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Rectangle 28"/>
          <p:cNvSpPr/>
          <p:nvPr/>
        </p:nvSpPr>
        <p:spPr>
          <a:xfrm>
            <a:off x="4786314" y="135729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30" name="TextBox 1"/>
          <p:cNvSpPr txBox="1"/>
          <p:nvPr/>
        </p:nvSpPr>
        <p:spPr>
          <a:xfrm>
            <a:off x="3214678" y="2857496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31" name="TextBox 1"/>
          <p:cNvSpPr txBox="1"/>
          <p:nvPr/>
        </p:nvSpPr>
        <p:spPr>
          <a:xfrm>
            <a:off x="6219840" y="2786058"/>
            <a:ext cx="4953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Ψdq</a:t>
            </a:r>
          </a:p>
        </p:txBody>
      </p:sp>
      <p:sp>
        <p:nvSpPr>
          <p:cNvPr id="32" name="TextBox 1"/>
          <p:cNvSpPr txBox="1"/>
          <p:nvPr/>
        </p:nvSpPr>
        <p:spPr>
          <a:xfrm>
            <a:off x="5576898" y="2714620"/>
            <a:ext cx="342900" cy="596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508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 A</a:t>
            </a:r>
          </a:p>
          <a:p>
            <a:pPr>
              <a:lnSpc>
                <a:spcPts val="28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33" name="TextBox 1"/>
          <p:cNvSpPr txBox="1"/>
          <p:nvPr/>
        </p:nvSpPr>
        <p:spPr>
          <a:xfrm>
            <a:off x="4573594" y="2786058"/>
            <a:ext cx="9271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H,A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428992" y="2500306"/>
            <a:ext cx="465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endParaRPr lang="fr-FR" sz="4000" dirty="0"/>
          </a:p>
        </p:txBody>
      </p:sp>
      <p:sp>
        <p:nvSpPr>
          <p:cNvPr id="35" name="Rectangle 34"/>
          <p:cNvSpPr/>
          <p:nvPr/>
        </p:nvSpPr>
        <p:spPr>
          <a:xfrm>
            <a:off x="3929058" y="2643182"/>
            <a:ext cx="341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latin typeface="Tahoma"/>
                <a:ea typeface="Tahoma"/>
                <a:cs typeface="Tahoma"/>
              </a:rPr>
              <a:t>[</a:t>
            </a:r>
            <a:endParaRPr lang="fr-FR" sz="3200" dirty="0" smtClean="0"/>
          </a:p>
        </p:txBody>
      </p:sp>
      <p:sp>
        <p:nvSpPr>
          <p:cNvPr id="36" name="TextBox 1"/>
          <p:cNvSpPr txBox="1"/>
          <p:nvPr/>
        </p:nvSpPr>
        <p:spPr>
          <a:xfrm>
            <a:off x="4199380" y="2996301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199380" y="264318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4500562" y="255960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39" name="Rectangle 38"/>
          <p:cNvSpPr/>
          <p:nvPr/>
        </p:nvSpPr>
        <p:spPr>
          <a:xfrm>
            <a:off x="4714876" y="255960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40" name="Rectangle 39"/>
          <p:cNvSpPr/>
          <p:nvPr/>
        </p:nvSpPr>
        <p:spPr>
          <a:xfrm>
            <a:off x="5857884" y="2568355"/>
            <a:ext cx="360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latin typeface="Tahoma"/>
                <a:ea typeface="Tahoma"/>
                <a:cs typeface="Tahoma"/>
              </a:rPr>
              <a:t>]</a:t>
            </a:r>
            <a:endParaRPr lang="fr-FR" sz="3600" dirty="0"/>
          </a:p>
        </p:txBody>
      </p:sp>
      <p:sp>
        <p:nvSpPr>
          <p:cNvPr id="41" name="TextBox 1"/>
          <p:cNvSpPr txBox="1"/>
          <p:nvPr/>
        </p:nvSpPr>
        <p:spPr>
          <a:xfrm>
            <a:off x="3725858" y="2786058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357686" y="2643182"/>
            <a:ext cx="303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latin typeface="Tahoma"/>
                <a:ea typeface="Tahoma"/>
                <a:cs typeface="Tahoma"/>
              </a:rPr>
              <a:t>[</a:t>
            </a:r>
            <a:endParaRPr lang="fr-FR" sz="2400" dirty="0" smtClean="0"/>
          </a:p>
        </p:txBody>
      </p:sp>
      <p:sp>
        <p:nvSpPr>
          <p:cNvPr id="43" name="Rectangle 42"/>
          <p:cNvSpPr/>
          <p:nvPr/>
        </p:nvSpPr>
        <p:spPr>
          <a:xfrm>
            <a:off x="4892418" y="2620028"/>
            <a:ext cx="322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latin typeface="Tahoma"/>
                <a:ea typeface="Tahoma"/>
                <a:cs typeface="Tahoma"/>
              </a:rPr>
              <a:t>]</a:t>
            </a:r>
            <a:endParaRPr lang="fr-FR" sz="2800" dirty="0"/>
          </a:p>
        </p:txBody>
      </p:sp>
      <p:sp>
        <p:nvSpPr>
          <p:cNvPr id="45" name="Rectangle 44"/>
          <p:cNvSpPr/>
          <p:nvPr/>
        </p:nvSpPr>
        <p:spPr>
          <a:xfrm>
            <a:off x="3286116" y="3429988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600"/>
              </a:lnSpc>
              <a:tabLst>
                <a:tab pos="50800" algn="l"/>
                <a:tab pos="63500" algn="l"/>
              </a:tabLst>
            </a:pPr>
            <a:r>
              <a:rPr lang="en-US" altLang="zh-CN" sz="2000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 A</a:t>
            </a:r>
          </a:p>
          <a:p>
            <a:pPr>
              <a:lnSpc>
                <a:spcPts val="2800"/>
              </a:lnSpc>
              <a:tabLst>
                <a:tab pos="50800" algn="l"/>
                <a:tab pos="63500" algn="l"/>
              </a:tabLst>
            </a:pPr>
            <a:r>
              <a:rPr lang="en-US" altLang="zh-CN" sz="2000" dirty="0" smtClean="0"/>
              <a:t>	</a:t>
            </a:r>
            <a:r>
              <a:rPr lang="en-US" altLang="zh-CN" sz="2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643174" y="3580253"/>
            <a:ext cx="370614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738188" y="3487167"/>
            <a:ext cx="333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-</a:t>
            </a:r>
            <a:endParaRPr lang="fr-FR" sz="3200" dirty="0"/>
          </a:p>
        </p:txBody>
      </p:sp>
      <p:sp>
        <p:nvSpPr>
          <p:cNvPr id="48" name="Rectangle 47"/>
          <p:cNvSpPr/>
          <p:nvPr/>
        </p:nvSpPr>
        <p:spPr>
          <a:xfrm>
            <a:off x="4071934" y="3500438"/>
            <a:ext cx="303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latin typeface="Tahoma"/>
                <a:ea typeface="Tahoma"/>
                <a:cs typeface="Tahoma"/>
              </a:rPr>
              <a:t>[</a:t>
            </a:r>
            <a:endParaRPr lang="fr-FR" sz="24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4643438" y="3500438"/>
            <a:ext cx="303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latin typeface="Tahoma"/>
                <a:ea typeface="Tahoma"/>
                <a:cs typeface="Tahoma"/>
              </a:rPr>
              <a:t>]</a:t>
            </a:r>
            <a:endParaRPr lang="fr-FR" sz="2400" dirty="0"/>
          </a:p>
        </p:txBody>
      </p:sp>
      <p:sp>
        <p:nvSpPr>
          <p:cNvPr id="50" name="Rectangle 49"/>
          <p:cNvSpPr/>
          <p:nvPr/>
        </p:nvSpPr>
        <p:spPr>
          <a:xfrm>
            <a:off x="2857488" y="3286124"/>
            <a:ext cx="6319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&lt;</a:t>
            </a:r>
            <a:endParaRPr lang="fr-FR" altLang="zh-CN" sz="4800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786314" y="3286124"/>
            <a:ext cx="6319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&gt;</a:t>
            </a:r>
            <a:endParaRPr lang="fr-FR" sz="4800" dirty="0"/>
          </a:p>
        </p:txBody>
      </p:sp>
      <p:sp>
        <p:nvSpPr>
          <p:cNvPr id="52" name="TextBox 1"/>
          <p:cNvSpPr txBox="1"/>
          <p:nvPr/>
        </p:nvSpPr>
        <p:spPr>
          <a:xfrm>
            <a:off x="4000496" y="3853557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977244" y="350043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  <a:endParaRPr lang="fr-FR" dirty="0"/>
          </a:p>
        </p:txBody>
      </p:sp>
      <p:sp>
        <p:nvSpPr>
          <p:cNvPr id="56" name="Rectangle 55"/>
          <p:cNvSpPr/>
          <p:nvPr/>
        </p:nvSpPr>
        <p:spPr>
          <a:xfrm>
            <a:off x="4214810" y="348829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54" name="Rectangle 53"/>
          <p:cNvSpPr/>
          <p:nvPr/>
        </p:nvSpPr>
        <p:spPr>
          <a:xfrm>
            <a:off x="5702487" y="247072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786050" y="357166"/>
            <a:ext cx="3717721" cy="2544546"/>
          </a:xfrm>
          <a:custGeom>
            <a:avLst/>
            <a:gdLst>
              <a:gd name="connsiteX0" fmla="*/ 636136 w 3717721"/>
              <a:gd name="connsiteY0" fmla="*/ 636136 h 2544546"/>
              <a:gd name="connsiteX1" fmla="*/ 3081585 w 3717721"/>
              <a:gd name="connsiteY1" fmla="*/ 636136 h 25445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717721" h="2544546">
                <a:moveTo>
                  <a:pt x="636136" y="636136"/>
                </a:moveTo>
                <a:lnTo>
                  <a:pt x="3081585" y="636136"/>
                </a:lnTo>
              </a:path>
            </a:pathLst>
          </a:custGeom>
          <a:ln w="1270000">
            <a:solidFill>
              <a:srgbClr val="E4D9B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1"/>
          <p:cNvSpPr txBox="1"/>
          <p:nvPr/>
        </p:nvSpPr>
        <p:spPr>
          <a:xfrm>
            <a:off x="4071934" y="803268"/>
            <a:ext cx="1308050" cy="3010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Postulat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85720" y="1902565"/>
            <a:ext cx="87630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L’évolution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temps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l’état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quantique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régie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l’équation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467745" y="2974135"/>
            <a:ext cx="8104783" cy="159787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1003300" algn="l"/>
                <a:tab pos="1168400" algn="l"/>
                <a:tab pos="1511300" algn="l"/>
              </a:tabLst>
            </a:pPr>
            <a:r>
              <a:rPr lang="en-US" altLang="zh-CN" dirty="0" smtClean="0"/>
              <a:t>		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équation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appelée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équation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Schrödinger.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000"/>
              </a:lnSpc>
              <a:tabLst>
                <a:tab pos="1003300" algn="l"/>
                <a:tab pos="1168400" algn="l"/>
                <a:tab pos="15113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H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l’opérateur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associé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l’énergie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totale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système.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600"/>
              </a:lnSpc>
              <a:tabLst>
                <a:tab pos="1003300" algn="l"/>
                <a:tab pos="1168400" algn="l"/>
                <a:tab pos="1511300" algn="l"/>
              </a:tabLst>
            </a:pP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mécanique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quantique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s’obtient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partir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mécanique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classique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</a:t>
            </a:r>
          </a:p>
          <a:p>
            <a:pPr>
              <a:lnSpc>
                <a:spcPts val="2600"/>
              </a:lnSpc>
              <a:tabLst>
                <a:tab pos="1003300" algn="l"/>
                <a:tab pos="1168400" algn="l"/>
                <a:tab pos="1511300" algn="l"/>
              </a:tabLst>
            </a:pPr>
            <a:r>
              <a:rPr lang="en-US" altLang="zh-CN" dirty="0" smtClean="0"/>
              <a:t>			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remplaçant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crochet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poisson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{,}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−</a:t>
            </a:r>
            <a:r>
              <a:rPr lang="en-US" altLang="zh-CN" sz="14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[ , ]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4071934" y="2390772"/>
            <a:ext cx="355600" cy="609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508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∂Ψ</a:t>
            </a:r>
          </a:p>
          <a:p>
            <a:pPr>
              <a:lnSpc>
                <a:spcPts val="27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3786182" y="2462210"/>
            <a:ext cx="889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4500562" y="2462210"/>
            <a:ext cx="711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HΨ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3857620" y="2474069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7646" y="2247613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15" name="TextBox 1"/>
          <p:cNvSpPr txBox="1"/>
          <p:nvPr/>
        </p:nvSpPr>
        <p:spPr>
          <a:xfrm>
            <a:off x="6643702" y="4425061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643702" y="4059800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  <a:endParaRPr lang="fr-FR" dirty="0"/>
          </a:p>
        </p:txBody>
      </p:sp>
      <p:sp>
        <p:nvSpPr>
          <p:cNvPr id="17" name="Freeform 3"/>
          <p:cNvSpPr/>
          <p:nvPr/>
        </p:nvSpPr>
        <p:spPr>
          <a:xfrm>
            <a:off x="6715140" y="4357694"/>
            <a:ext cx="142876" cy="71438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Rectangle 18"/>
          <p:cNvSpPr/>
          <p:nvPr/>
        </p:nvSpPr>
        <p:spPr>
          <a:xfrm>
            <a:off x="285720" y="4929198"/>
            <a:ext cx="850112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zh-C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 postulat est </a:t>
            </a:r>
            <a:r>
              <a:rPr lang="fr-FR" altLang="zh-CN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l’analogue quantique de la loi fondamentale de la dynamique</a:t>
            </a:r>
          </a:p>
          <a:p>
            <a:pPr algn="just"/>
            <a:r>
              <a:rPr lang="fr-FR" altLang="zh-CN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classique</a:t>
            </a:r>
            <a:r>
              <a:rPr lang="fr-FR" altLang="zh-C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altLang="zh-CN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S’agissant d’une équation du 1er ordre par rapport au temps, elle permet de calculer </a:t>
            </a:r>
            <a:r>
              <a:rPr lang="fr-FR" altLang="zh-CN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tout état quantique ultérieur  à partir de sa connaissance  à un instant donné </a:t>
            </a:r>
            <a:r>
              <a:rPr lang="fr-FR" altLang="zh-CN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(en l’absence de mesure, i.e. d’intervention d’un agent extérieur au système).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57290" y="327398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2786050" y="357166"/>
            <a:ext cx="3454400" cy="406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200"/>
              </a:lnSpc>
              <a:tabLst/>
            </a:pP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Opérateurs</a:t>
            </a:r>
            <a:r>
              <a:rPr lang="en-US" altLang="zh-CN" sz="35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70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q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en-US" altLang="zh-CN" sz="35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70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p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428596" y="1500174"/>
            <a:ext cx="18034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∀α,β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1,···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,ℓ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2428860" y="1071546"/>
            <a:ext cx="1211870" cy="32829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{q</a:t>
            </a:r>
            <a:r>
              <a:rPr lang="en-US" altLang="zh-CN" sz="16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,p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β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}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786050" y="1571612"/>
            <a:ext cx="835165" cy="68736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2540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{q</a:t>
            </a:r>
            <a:r>
              <a:rPr lang="en-US" altLang="zh-CN" sz="16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,q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β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}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9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16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β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3786182" y="1071546"/>
            <a:ext cx="804707" cy="131574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δ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αβ</a:t>
            </a:r>
            <a:endParaRPr lang="en-US" altLang="zh-CN" sz="144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100"/>
              </a:lnSpc>
              <a:tabLst/>
            </a:pPr>
            <a:endParaRPr lang="en-US" altLang="zh-CN" sz="1000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8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0</a:t>
            </a:r>
          </a:p>
          <a:p>
            <a:pPr>
              <a:lnSpc>
                <a:spcPts val="2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0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643174" y="2544758"/>
            <a:ext cx="2212144" cy="29104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Mécanique classique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5715008" y="1071546"/>
            <a:ext cx="2814873" cy="32829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[q</a:t>
            </a:r>
            <a:r>
              <a:rPr lang="en-US" altLang="zh-CN" sz="16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,p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β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]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δ</a:t>
            </a:r>
            <a:r>
              <a:rPr lang="en-US" altLang="zh-CN" sz="16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αβ</a:t>
            </a:r>
            <a:r>
              <a:rPr lang="en-US" altLang="zh-CN" sz="1694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94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Id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6040462" y="1670062"/>
            <a:ext cx="2228174" cy="68736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905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[q</a:t>
            </a:r>
            <a:r>
              <a:rPr lang="en-US" altLang="zh-CN" sz="16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,q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β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]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0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900"/>
              </a:lnSpc>
              <a:tabLst>
                <a:tab pos="190500" algn="l"/>
              </a:tabLst>
            </a:pPr>
            <a:r>
              <a:rPr lang="en-US" altLang="zh-CN" dirty="0" smtClean="0"/>
              <a:t>	 </a:t>
            </a:r>
            <a:r>
              <a:rPr lang="en-US" altLang="zh-CN" sz="16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β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5572132" y="1928802"/>
            <a:ext cx="2689839" cy="39536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[p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,p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]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0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2428860" y="1785926"/>
            <a:ext cx="1255152" cy="43088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{p</a:t>
            </a:r>
            <a:r>
              <a:rPr lang="en-US" altLang="zh-CN" sz="16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,p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}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5857884" y="2571744"/>
            <a:ext cx="2289088" cy="29104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Mécanique quantique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5286380" y="1571612"/>
            <a:ext cx="2540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⇒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5286380" y="2500306"/>
            <a:ext cx="2540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→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285720" y="3071811"/>
            <a:ext cx="2928958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Plusieurs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possibilités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.......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1500166" y="4175132"/>
            <a:ext cx="5080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1643042" y="5818206"/>
            <a:ext cx="5080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2330440" y="4135446"/>
            <a:ext cx="8128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Ψ(q,t)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2460616" y="5818206"/>
            <a:ext cx="8255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Ψ(p,t)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3428992" y="4175132"/>
            <a:ext cx="23495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représentation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3500430" y="5818206"/>
            <a:ext cx="23622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représentation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p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5786446" y="4319598"/>
            <a:ext cx="1349728" cy="40523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8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p</a:t>
            </a:r>
            <a:r>
              <a:rPr lang="en-US" altLang="zh-CN" sz="16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β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−i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7286644" y="4248160"/>
            <a:ext cx="381000" cy="609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1397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</a:t>
            </a:r>
          </a:p>
          <a:p>
            <a:pPr>
              <a:lnSpc>
                <a:spcPts val="2900"/>
              </a:lnSpc>
              <a:tabLst>
                <a:tab pos="1397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∂q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β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6143636" y="5214950"/>
            <a:ext cx="1857388" cy="123880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952500" algn="l"/>
                <a:tab pos="1092200" algn="l"/>
              </a:tabLst>
            </a:pPr>
            <a:r>
              <a:rPr lang="en-US" altLang="zh-CN" dirty="0" smtClean="0"/>
              <a:t>	 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</a:t>
            </a:r>
          </a:p>
          <a:p>
            <a:pPr>
              <a:lnSpc>
                <a:spcPts val="2900"/>
              </a:lnSpc>
              <a:tabLst>
                <a:tab pos="952500" algn="l"/>
                <a:tab pos="10922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∂p</a:t>
            </a:r>
            <a:r>
              <a:rPr lang="en-US" altLang="zh-CN" sz="16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endParaRPr lang="en-US" altLang="zh-CN" sz="1446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500"/>
              </a:lnSpc>
              <a:tabLst>
                <a:tab pos="952500" algn="l"/>
                <a:tab pos="1092200" algn="l"/>
              </a:tabLst>
            </a:pP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p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β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 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p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β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5929322" y="5286388"/>
            <a:ext cx="1014701" cy="39241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7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 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</a:t>
            </a:r>
            <a:r>
              <a:rPr lang="en-US" altLang="zh-CN" sz="1600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</a:p>
        </p:txBody>
      </p:sp>
      <p:sp>
        <p:nvSpPr>
          <p:cNvPr id="30" name="Freeform 3"/>
          <p:cNvSpPr/>
          <p:nvPr/>
        </p:nvSpPr>
        <p:spPr>
          <a:xfrm>
            <a:off x="7143768" y="5500702"/>
            <a:ext cx="448183" cy="23215"/>
          </a:xfrm>
          <a:custGeom>
            <a:avLst/>
            <a:gdLst>
              <a:gd name="connsiteX0" fmla="*/ 6350 w 448183"/>
              <a:gd name="connsiteY0" fmla="*/ 6350 h 23215"/>
              <a:gd name="connsiteX1" fmla="*/ 441832 w 448183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48183" h="23215">
                <a:moveTo>
                  <a:pt x="6350" y="6350"/>
                </a:moveTo>
                <a:lnTo>
                  <a:pt x="441832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Freeform 3"/>
          <p:cNvSpPr/>
          <p:nvPr/>
        </p:nvSpPr>
        <p:spPr>
          <a:xfrm>
            <a:off x="7286644" y="4477355"/>
            <a:ext cx="448183" cy="23215"/>
          </a:xfrm>
          <a:custGeom>
            <a:avLst/>
            <a:gdLst>
              <a:gd name="connsiteX0" fmla="*/ 6350 w 448183"/>
              <a:gd name="connsiteY0" fmla="*/ 6350 h 23215"/>
              <a:gd name="connsiteX1" fmla="*/ 441832 w 448183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48183" h="23215">
                <a:moveTo>
                  <a:pt x="6350" y="6350"/>
                </a:moveTo>
                <a:lnTo>
                  <a:pt x="441832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Accolade ouvrante 31"/>
          <p:cNvSpPr/>
          <p:nvPr/>
        </p:nvSpPr>
        <p:spPr>
          <a:xfrm>
            <a:off x="2285984" y="1071546"/>
            <a:ext cx="285752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ccolade ouvrante 32"/>
          <p:cNvSpPr/>
          <p:nvPr/>
        </p:nvSpPr>
        <p:spPr>
          <a:xfrm>
            <a:off x="5643570" y="1142984"/>
            <a:ext cx="285752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TextBox 1"/>
          <p:cNvSpPr txBox="1"/>
          <p:nvPr/>
        </p:nvSpPr>
        <p:spPr>
          <a:xfrm>
            <a:off x="7572396" y="1138913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929322" y="3643314"/>
            <a:ext cx="16562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</a:t>
            </a:r>
            <a:r>
              <a:rPr lang="en-US" altLang="zh-CN" sz="1600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  </a:t>
            </a:r>
            <a:r>
              <a:rPr lang="en-US" altLang="zh-CN" sz="2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</a:t>
            </a:r>
            <a:r>
              <a:rPr lang="en-US" altLang="zh-CN" sz="1600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  <a:endParaRPr lang="fr-FR" sz="2000" dirty="0"/>
          </a:p>
        </p:txBody>
      </p:sp>
      <p:sp>
        <p:nvSpPr>
          <p:cNvPr id="36" name="Accolade ouvrante 35"/>
          <p:cNvSpPr/>
          <p:nvPr/>
        </p:nvSpPr>
        <p:spPr>
          <a:xfrm>
            <a:off x="5715008" y="5357826"/>
            <a:ext cx="285752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Accolade ouvrante 36"/>
          <p:cNvSpPr/>
          <p:nvPr/>
        </p:nvSpPr>
        <p:spPr>
          <a:xfrm>
            <a:off x="5715008" y="3714752"/>
            <a:ext cx="285752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39" name="Flèche droite 38"/>
          <p:cNvSpPr/>
          <p:nvPr/>
        </p:nvSpPr>
        <p:spPr>
          <a:xfrm>
            <a:off x="2071670" y="4214818"/>
            <a:ext cx="14287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lèche droite 39"/>
          <p:cNvSpPr/>
          <p:nvPr/>
        </p:nvSpPr>
        <p:spPr>
          <a:xfrm>
            <a:off x="2214546" y="5929330"/>
            <a:ext cx="14287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6362158" y="150017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42" name="Rectangle 41"/>
          <p:cNvSpPr/>
          <p:nvPr/>
        </p:nvSpPr>
        <p:spPr>
          <a:xfrm>
            <a:off x="6362158" y="92867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43" name="Rectangle 42"/>
          <p:cNvSpPr/>
          <p:nvPr/>
        </p:nvSpPr>
        <p:spPr>
          <a:xfrm>
            <a:off x="6004968" y="185736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00760" y="92867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45" name="Rectangle 44"/>
          <p:cNvSpPr/>
          <p:nvPr/>
        </p:nvSpPr>
        <p:spPr>
          <a:xfrm>
            <a:off x="6362158" y="185736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46" name="Rectangle 45"/>
          <p:cNvSpPr/>
          <p:nvPr/>
        </p:nvSpPr>
        <p:spPr>
          <a:xfrm>
            <a:off x="6004968" y="150017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47" name="Rectangle 46"/>
          <p:cNvSpPr/>
          <p:nvPr/>
        </p:nvSpPr>
        <p:spPr>
          <a:xfrm>
            <a:off x="6072198" y="592933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48" name="Rectangle 47"/>
          <p:cNvSpPr/>
          <p:nvPr/>
        </p:nvSpPr>
        <p:spPr>
          <a:xfrm>
            <a:off x="6076406" y="520280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49" name="Rectangle 48"/>
          <p:cNvSpPr/>
          <p:nvPr/>
        </p:nvSpPr>
        <p:spPr>
          <a:xfrm>
            <a:off x="6072198" y="420267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50" name="Rectangle 49"/>
          <p:cNvSpPr/>
          <p:nvPr/>
        </p:nvSpPr>
        <p:spPr>
          <a:xfrm>
            <a:off x="6072198" y="355973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497794" y="-24"/>
            <a:ext cx="431528" cy="613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fr-FR" altLang="zh-CN" sz="3388" b="1" i="1" dirty="0">
              <a:solidFill>
                <a:srgbClr val="B287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783414" y="-24"/>
            <a:ext cx="431528" cy="613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fr-FR" altLang="zh-CN" sz="3388" b="1" i="1" dirty="0">
              <a:solidFill>
                <a:srgbClr val="B287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1"/>
          <p:cNvSpPr txBox="1"/>
          <p:nvPr/>
        </p:nvSpPr>
        <p:spPr>
          <a:xfrm>
            <a:off x="7072330" y="4357694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54" name="TextBox 1"/>
          <p:cNvSpPr txBox="1"/>
          <p:nvPr/>
        </p:nvSpPr>
        <p:spPr>
          <a:xfrm>
            <a:off x="6858016" y="5357826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4" name="Text Box 4"/>
          <p:cNvSpPr txBox="1">
            <a:spLocks noChangeArrowheads="1"/>
          </p:cNvSpPr>
          <p:nvPr/>
        </p:nvSpPr>
        <p:spPr bwMode="auto">
          <a:xfrm>
            <a:off x="1877933" y="71414"/>
            <a:ext cx="4408579" cy="1135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Exemples d’opérateurs </a:t>
            </a:r>
          </a:p>
          <a:p>
            <a:r>
              <a:rPr lang="fr-FR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( en </a:t>
            </a:r>
            <a:r>
              <a:rPr lang="fr-FR" altLang="zh-CN" sz="3388" b="1" i="1" dirty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représentation </a:t>
            </a:r>
            <a:r>
              <a:rPr lang="fr-FR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q ): </a:t>
            </a:r>
            <a:endParaRPr lang="fr-FR" altLang="zh-CN" sz="3388" b="1" i="1" dirty="0">
              <a:solidFill>
                <a:srgbClr val="B287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3697" name="Text Box 177"/>
          <p:cNvSpPr txBox="1">
            <a:spLocks noChangeArrowheads="1"/>
          </p:cNvSpPr>
          <p:nvPr/>
        </p:nvSpPr>
        <p:spPr bwMode="auto">
          <a:xfrm>
            <a:off x="179388" y="1285860"/>
            <a:ext cx="8713787" cy="104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Une grandeur physique mesurable d’un système est appelé </a:t>
            </a:r>
            <a:r>
              <a:rPr lang="fr-FR" altLang="zh-CN" sz="206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observable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 Les opérateurs associés à des observables sont </a:t>
            </a:r>
            <a:r>
              <a:rPr lang="fr-FR" altLang="zh-CN" sz="206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linéaires et Hermitiens (ou Hermétiques).</a:t>
            </a:r>
          </a:p>
        </p:txBody>
      </p:sp>
      <p:sp>
        <p:nvSpPr>
          <p:cNvPr id="92" name="TextBox 1"/>
          <p:cNvSpPr txBox="1"/>
          <p:nvPr/>
        </p:nvSpPr>
        <p:spPr>
          <a:xfrm>
            <a:off x="486217" y="2594709"/>
            <a:ext cx="7014741" cy="1136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100"/>
              </a:lnSpc>
              <a:tabLst>
                <a:tab pos="1511300" algn="l"/>
              </a:tabLst>
            </a:pPr>
            <a:r>
              <a:rPr lang="en-US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altLang="zh-CN" sz="2066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hamiltonien</a:t>
            </a:r>
            <a:endParaRPr lang="en-US" altLang="zh-CN" sz="2066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400"/>
              </a:lnSpc>
              <a:tabLst>
                <a:tab pos="15113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mécanique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classique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système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conservatif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avec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ℓ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1</a:t>
            </a:r>
          </a:p>
        </p:txBody>
      </p:sp>
      <p:sp>
        <p:nvSpPr>
          <p:cNvPr id="93" name="TextBox 1"/>
          <p:cNvSpPr txBox="1"/>
          <p:nvPr/>
        </p:nvSpPr>
        <p:spPr>
          <a:xfrm>
            <a:off x="4915373" y="3952031"/>
            <a:ext cx="838200" cy="1549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V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(q)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2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V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(q)</a:t>
            </a:r>
          </a:p>
        </p:txBody>
      </p:sp>
      <p:sp>
        <p:nvSpPr>
          <p:cNvPr id="94" name="TextBox 1"/>
          <p:cNvSpPr txBox="1"/>
          <p:nvPr/>
        </p:nvSpPr>
        <p:spPr>
          <a:xfrm>
            <a:off x="205259" y="3974267"/>
            <a:ext cx="4449936" cy="159787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39243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H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700"/>
              </a:lnSpc>
              <a:tabLst>
                <a:tab pos="39243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   En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mécanique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quantique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aura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donc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400"/>
              </a:lnSpc>
              <a:tabLst>
                <a:tab pos="39243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H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95" name="TextBox 1"/>
          <p:cNvSpPr txBox="1"/>
          <p:nvPr/>
        </p:nvSpPr>
        <p:spPr>
          <a:xfrm>
            <a:off x="4633540" y="3816684"/>
            <a:ext cx="367088" cy="196977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635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p</a:t>
            </a:r>
            <a:endParaRPr lang="en-US" altLang="zh-CN" sz="144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800"/>
              </a:lnSpc>
              <a:tabLst>
                <a:tab pos="635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2m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635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p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</a:p>
          <a:p>
            <a:pPr>
              <a:lnSpc>
                <a:spcPts val="2800"/>
              </a:lnSpc>
              <a:tabLst>
                <a:tab pos="635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2m</a:t>
            </a:r>
          </a:p>
        </p:txBody>
      </p:sp>
      <p:sp>
        <p:nvSpPr>
          <p:cNvPr id="96" name="Freeform 3"/>
          <p:cNvSpPr/>
          <p:nvPr/>
        </p:nvSpPr>
        <p:spPr>
          <a:xfrm>
            <a:off x="4572000" y="5406049"/>
            <a:ext cx="374345" cy="23215"/>
          </a:xfrm>
          <a:custGeom>
            <a:avLst/>
            <a:gdLst>
              <a:gd name="connsiteX0" fmla="*/ 6350 w 374345"/>
              <a:gd name="connsiteY0" fmla="*/ 6350 h 23215"/>
              <a:gd name="connsiteX1" fmla="*/ 367995 w 374345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74345" h="23215">
                <a:moveTo>
                  <a:pt x="6350" y="6350"/>
                </a:moveTo>
                <a:lnTo>
                  <a:pt x="367995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Rectangle 96"/>
          <p:cNvSpPr/>
          <p:nvPr/>
        </p:nvSpPr>
        <p:spPr>
          <a:xfrm>
            <a:off x="4775190" y="5000636"/>
            <a:ext cx="296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  <a:endParaRPr lang="fr-FR" sz="1600" dirty="0"/>
          </a:p>
        </p:txBody>
      </p:sp>
      <p:sp>
        <p:nvSpPr>
          <p:cNvPr id="98" name="Freeform 3"/>
          <p:cNvSpPr/>
          <p:nvPr/>
        </p:nvSpPr>
        <p:spPr>
          <a:xfrm>
            <a:off x="4572000" y="4120165"/>
            <a:ext cx="374345" cy="23215"/>
          </a:xfrm>
          <a:custGeom>
            <a:avLst/>
            <a:gdLst>
              <a:gd name="connsiteX0" fmla="*/ 6350 w 374345"/>
              <a:gd name="connsiteY0" fmla="*/ 6350 h 23215"/>
              <a:gd name="connsiteX1" fmla="*/ 367995 w 374345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74345" h="23215">
                <a:moveTo>
                  <a:pt x="6350" y="6350"/>
                </a:moveTo>
                <a:lnTo>
                  <a:pt x="367995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Rectangle 98"/>
          <p:cNvSpPr/>
          <p:nvPr/>
        </p:nvSpPr>
        <p:spPr>
          <a:xfrm>
            <a:off x="4775190" y="3714752"/>
            <a:ext cx="296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  <a:endParaRPr lang="fr-FR" sz="1600" dirty="0"/>
          </a:p>
        </p:txBody>
      </p:sp>
      <p:sp>
        <p:nvSpPr>
          <p:cNvPr id="100" name="Rectangle 99"/>
          <p:cNvSpPr/>
          <p:nvPr/>
        </p:nvSpPr>
        <p:spPr>
          <a:xfrm>
            <a:off x="4576208" y="491705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101" name="Rectangle 100"/>
          <p:cNvSpPr/>
          <p:nvPr/>
        </p:nvSpPr>
        <p:spPr>
          <a:xfrm>
            <a:off x="4000496" y="500063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102" name="TextBox 1"/>
          <p:cNvSpPr txBox="1"/>
          <p:nvPr/>
        </p:nvSpPr>
        <p:spPr>
          <a:xfrm>
            <a:off x="519122" y="5902344"/>
            <a:ext cx="54102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applique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représentation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62026" y="506945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87"/>
          <p:cNvSpPr txBox="1">
            <a:spLocks noChangeArrowheads="1"/>
          </p:cNvSpPr>
          <p:nvPr/>
        </p:nvSpPr>
        <p:spPr bwMode="auto">
          <a:xfrm>
            <a:off x="468313" y="4257688"/>
            <a:ext cx="4047903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Moment Cinétique d’une particule:</a:t>
            </a:r>
            <a:r>
              <a:rPr lang="fr-FR" altLang="zh-CN" sz="206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pSp>
        <p:nvGrpSpPr>
          <p:cNvPr id="45" name="Group 120"/>
          <p:cNvGrpSpPr>
            <a:grpSpLocks/>
          </p:cNvGrpSpPr>
          <p:nvPr/>
        </p:nvGrpSpPr>
        <p:grpSpPr bwMode="auto">
          <a:xfrm>
            <a:off x="827088" y="4660917"/>
            <a:ext cx="5864225" cy="1201739"/>
            <a:chOff x="543" y="2177"/>
            <a:chExt cx="3694" cy="757"/>
          </a:xfrm>
        </p:grpSpPr>
        <p:sp>
          <p:nvSpPr>
            <p:cNvPr id="46" name="Text Box 88"/>
            <p:cNvSpPr txBox="1">
              <a:spLocks noChangeArrowheads="1"/>
            </p:cNvSpPr>
            <p:nvPr/>
          </p:nvSpPr>
          <p:spPr bwMode="auto">
            <a:xfrm>
              <a:off x="567" y="2385"/>
              <a:ext cx="96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3200" i="1">
                  <a:solidFill>
                    <a:schemeClr val="tx2"/>
                  </a:solidFill>
                </a:rPr>
                <a:t>L</a:t>
              </a:r>
              <a:r>
                <a:rPr lang="fr-FR" sz="3200">
                  <a:solidFill>
                    <a:schemeClr val="tx2"/>
                  </a:solidFill>
                </a:rPr>
                <a:t> </a:t>
              </a:r>
              <a:r>
                <a:rPr lang="fr-FR" sz="3200">
                  <a:solidFill>
                    <a:schemeClr val="tx2"/>
                  </a:solidFill>
                  <a:latin typeface="Symbol" pitchFamily="18" charset="2"/>
                </a:rPr>
                <a:t>=</a:t>
              </a:r>
              <a:r>
                <a:rPr lang="fr-FR" sz="3200">
                  <a:solidFill>
                    <a:schemeClr val="tx2"/>
                  </a:solidFill>
                </a:rPr>
                <a:t> </a:t>
              </a:r>
              <a:r>
                <a:rPr lang="fr-FR" sz="3200" i="1">
                  <a:solidFill>
                    <a:schemeClr val="tx2"/>
                  </a:solidFill>
                </a:rPr>
                <a:t>r</a:t>
              </a:r>
              <a:r>
                <a:rPr lang="fr-FR" sz="3200">
                  <a:solidFill>
                    <a:schemeClr val="tx2"/>
                  </a:solidFill>
                </a:rPr>
                <a:t> </a:t>
              </a:r>
              <a:r>
                <a:rPr lang="fr-FR" sz="3200" b="1">
                  <a:solidFill>
                    <a:schemeClr val="tx2"/>
                  </a:solidFill>
                  <a:sym typeface="Symbol" pitchFamily="18" charset="2"/>
                </a:rPr>
                <a:t></a:t>
              </a:r>
              <a:r>
                <a:rPr lang="fr-FR" sz="3200">
                  <a:solidFill>
                    <a:schemeClr val="tx2"/>
                  </a:solidFill>
                  <a:sym typeface="Symbol" pitchFamily="18" charset="2"/>
                </a:rPr>
                <a:t> </a:t>
              </a:r>
              <a:r>
                <a:rPr lang="fr-FR" sz="3200" i="1">
                  <a:solidFill>
                    <a:schemeClr val="tx2"/>
                  </a:solidFill>
                  <a:sym typeface="Symbol" pitchFamily="18" charset="2"/>
                </a:rPr>
                <a:t>p</a:t>
              </a:r>
            </a:p>
          </p:txBody>
        </p:sp>
        <p:sp>
          <p:nvSpPr>
            <p:cNvPr id="47" name="Rectangle 89"/>
            <p:cNvSpPr>
              <a:spLocks noChangeArrowheads="1"/>
            </p:cNvSpPr>
            <p:nvPr/>
          </p:nvSpPr>
          <p:spPr bwMode="auto">
            <a:xfrm>
              <a:off x="543" y="2235"/>
              <a:ext cx="2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chemeClr val="tx2"/>
                  </a:solidFill>
                  <a:latin typeface="Symbol" pitchFamily="18" charset="2"/>
                  <a:sym typeface="Symbol" pitchFamily="18" charset="2"/>
                </a:rPr>
                <a:t></a:t>
              </a:r>
            </a:p>
          </p:txBody>
        </p:sp>
        <p:sp>
          <p:nvSpPr>
            <p:cNvPr id="48" name="Rectangle 90"/>
            <p:cNvSpPr>
              <a:spLocks noChangeArrowheads="1"/>
            </p:cNvSpPr>
            <p:nvPr/>
          </p:nvSpPr>
          <p:spPr bwMode="auto">
            <a:xfrm>
              <a:off x="987" y="2280"/>
              <a:ext cx="2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chemeClr val="tx2"/>
                  </a:solidFill>
                  <a:latin typeface="Symbol" pitchFamily="18" charset="2"/>
                  <a:sym typeface="Symbol" pitchFamily="18" charset="2"/>
                </a:rPr>
                <a:t></a:t>
              </a:r>
            </a:p>
          </p:txBody>
        </p:sp>
        <p:sp>
          <p:nvSpPr>
            <p:cNvPr id="49" name="Rectangle 91"/>
            <p:cNvSpPr>
              <a:spLocks noChangeArrowheads="1"/>
            </p:cNvSpPr>
            <p:nvPr/>
          </p:nvSpPr>
          <p:spPr bwMode="auto">
            <a:xfrm>
              <a:off x="1350" y="2296"/>
              <a:ext cx="2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chemeClr val="tx2"/>
                  </a:solidFill>
                  <a:latin typeface="Symbol" pitchFamily="18" charset="2"/>
                  <a:sym typeface="Symbol" pitchFamily="18" charset="2"/>
                </a:rPr>
                <a:t></a:t>
              </a:r>
            </a:p>
          </p:txBody>
        </p:sp>
        <p:sp>
          <p:nvSpPr>
            <p:cNvPr id="50" name="Rectangle 92"/>
            <p:cNvSpPr>
              <a:spLocks noChangeArrowheads="1"/>
            </p:cNvSpPr>
            <p:nvPr/>
          </p:nvSpPr>
          <p:spPr bwMode="auto">
            <a:xfrm>
              <a:off x="1973" y="2369"/>
              <a:ext cx="36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3200">
                  <a:solidFill>
                    <a:schemeClr val="tx2"/>
                  </a:solidFill>
                  <a:latin typeface="Symbol" pitchFamily="18" charset="2"/>
                  <a:sym typeface="Symbol" pitchFamily="18" charset="2"/>
                </a:rPr>
                <a:t></a:t>
              </a:r>
            </a:p>
          </p:txBody>
        </p:sp>
        <p:grpSp>
          <p:nvGrpSpPr>
            <p:cNvPr id="51" name="Group 119"/>
            <p:cNvGrpSpPr>
              <a:grpSpLocks/>
            </p:cNvGrpSpPr>
            <p:nvPr/>
          </p:nvGrpSpPr>
          <p:grpSpPr bwMode="auto">
            <a:xfrm>
              <a:off x="2744" y="2177"/>
              <a:ext cx="1493" cy="757"/>
              <a:chOff x="2744" y="2164"/>
              <a:chExt cx="1493" cy="757"/>
            </a:xfrm>
          </p:grpSpPr>
          <p:sp>
            <p:nvSpPr>
              <p:cNvPr id="52" name="Text Box 93"/>
              <p:cNvSpPr txBox="1">
                <a:spLocks noChangeArrowheads="1"/>
              </p:cNvSpPr>
              <p:nvPr/>
            </p:nvSpPr>
            <p:spPr bwMode="auto">
              <a:xfrm>
                <a:off x="2744" y="2387"/>
                <a:ext cx="1493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3200" i="1">
                    <a:solidFill>
                      <a:schemeClr val="tx2"/>
                    </a:solidFill>
                  </a:rPr>
                  <a:t>L</a:t>
                </a:r>
                <a:r>
                  <a:rPr lang="fr-FR" sz="3200">
                    <a:solidFill>
                      <a:schemeClr val="tx2"/>
                    </a:solidFill>
                  </a:rPr>
                  <a:t> </a:t>
                </a:r>
                <a:r>
                  <a:rPr lang="fr-FR" sz="3200">
                    <a:solidFill>
                      <a:schemeClr val="tx2"/>
                    </a:solidFill>
                    <a:latin typeface="Symbol" pitchFamily="18" charset="2"/>
                  </a:rPr>
                  <a:t>= </a:t>
                </a:r>
                <a:r>
                  <a:rPr lang="fr-FR" sz="3200">
                    <a:solidFill>
                      <a:schemeClr val="tx2"/>
                    </a:solidFill>
                  </a:rPr>
                  <a:t>       </a:t>
                </a:r>
                <a:r>
                  <a:rPr lang="fr-FR" sz="3200" i="1">
                    <a:solidFill>
                      <a:schemeClr val="tx2"/>
                    </a:solidFill>
                  </a:rPr>
                  <a:t>r</a:t>
                </a:r>
                <a:r>
                  <a:rPr lang="fr-FR" sz="3200">
                    <a:solidFill>
                      <a:schemeClr val="tx2"/>
                    </a:solidFill>
                  </a:rPr>
                  <a:t>  </a:t>
                </a:r>
                <a:r>
                  <a:rPr lang="fr-FR" sz="3200" b="1">
                    <a:solidFill>
                      <a:schemeClr val="tx2"/>
                    </a:solidFill>
                    <a:sym typeface="Symbol" pitchFamily="18" charset="2"/>
                  </a:rPr>
                  <a:t></a:t>
                </a:r>
                <a:r>
                  <a:rPr lang="fr-FR" sz="3200">
                    <a:solidFill>
                      <a:schemeClr val="tx2"/>
                    </a:solidFill>
                    <a:sym typeface="Symbol" pitchFamily="18" charset="2"/>
                  </a:rPr>
                  <a:t> </a:t>
                </a:r>
                <a:endParaRPr lang="fr-FR" sz="3200" i="1">
                  <a:solidFill>
                    <a:schemeClr val="tx2"/>
                  </a:solidFill>
                  <a:sym typeface="Symbol" pitchFamily="18" charset="2"/>
                </a:endParaRPr>
              </a:p>
            </p:txBody>
          </p:sp>
          <p:sp>
            <p:nvSpPr>
              <p:cNvPr id="53" name="Rectangle 94"/>
              <p:cNvSpPr>
                <a:spLocks noChangeArrowheads="1"/>
              </p:cNvSpPr>
              <p:nvPr/>
            </p:nvSpPr>
            <p:spPr bwMode="auto">
              <a:xfrm>
                <a:off x="2744" y="2268"/>
                <a:ext cx="26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>
                    <a:solidFill>
                      <a:schemeClr val="tx2"/>
                    </a:solidFill>
                    <a:latin typeface="Symbol" pitchFamily="18" charset="2"/>
                    <a:sym typeface="Symbol" pitchFamily="18" charset="2"/>
                  </a:rPr>
                  <a:t></a:t>
                </a:r>
              </a:p>
            </p:txBody>
          </p:sp>
          <p:sp>
            <p:nvSpPr>
              <p:cNvPr id="54" name="Rectangle 95"/>
              <p:cNvSpPr>
                <a:spLocks noChangeArrowheads="1"/>
              </p:cNvSpPr>
              <p:nvPr/>
            </p:nvSpPr>
            <p:spPr bwMode="auto">
              <a:xfrm>
                <a:off x="3532" y="2254"/>
                <a:ext cx="26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solidFill>
                      <a:schemeClr val="tx2"/>
                    </a:solidFill>
                    <a:latin typeface="Symbol" pitchFamily="18" charset="2"/>
                    <a:sym typeface="Symbol" pitchFamily="18" charset="2"/>
                  </a:rPr>
                  <a:t></a:t>
                </a:r>
              </a:p>
            </p:txBody>
          </p:sp>
          <p:sp>
            <p:nvSpPr>
              <p:cNvPr id="55" name="Rectangle 96"/>
              <p:cNvSpPr>
                <a:spLocks noChangeArrowheads="1"/>
              </p:cNvSpPr>
              <p:nvPr/>
            </p:nvSpPr>
            <p:spPr bwMode="auto">
              <a:xfrm>
                <a:off x="3937" y="2164"/>
                <a:ext cx="26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solidFill>
                      <a:schemeClr val="tx2"/>
                    </a:solidFill>
                    <a:latin typeface="Symbol" pitchFamily="18" charset="2"/>
                    <a:sym typeface="Symbol" pitchFamily="18" charset="2"/>
                  </a:rPr>
                  <a:t></a:t>
                </a:r>
              </a:p>
            </p:txBody>
          </p:sp>
          <p:sp>
            <p:nvSpPr>
              <p:cNvPr id="56" name="Rectangle 111"/>
              <p:cNvSpPr>
                <a:spLocks noChangeArrowheads="1"/>
              </p:cNvSpPr>
              <p:nvPr/>
            </p:nvSpPr>
            <p:spPr bwMode="auto">
              <a:xfrm>
                <a:off x="3332" y="2296"/>
                <a:ext cx="23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i="1">
                    <a:solidFill>
                      <a:schemeClr val="tx2"/>
                    </a:solidFill>
                  </a:rPr>
                  <a:t>ħ</a:t>
                </a:r>
                <a:endParaRPr lang="fr-FR" sz="2800" i="1">
                  <a:solidFill>
                    <a:schemeClr val="tx2"/>
                  </a:solidFill>
                </a:endParaRPr>
              </a:p>
            </p:txBody>
          </p:sp>
          <p:sp>
            <p:nvSpPr>
              <p:cNvPr id="57" name="Text Box 112"/>
              <p:cNvSpPr txBox="1">
                <a:spLocks noChangeArrowheads="1"/>
              </p:cNvSpPr>
              <p:nvPr/>
            </p:nvSpPr>
            <p:spPr bwMode="auto">
              <a:xfrm>
                <a:off x="3342" y="2591"/>
                <a:ext cx="16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2800" i="1">
                    <a:solidFill>
                      <a:schemeClr val="tx2"/>
                    </a:solidFill>
                  </a:rPr>
                  <a:t>i</a:t>
                </a:r>
              </a:p>
            </p:txBody>
          </p:sp>
          <p:sp>
            <p:nvSpPr>
              <p:cNvPr id="58" name="Line 113"/>
              <p:cNvSpPr>
                <a:spLocks noChangeShapeType="1"/>
              </p:cNvSpPr>
              <p:nvPr/>
            </p:nvSpPr>
            <p:spPr bwMode="auto">
              <a:xfrm>
                <a:off x="3332" y="2595"/>
                <a:ext cx="227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r-FR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</a:endParaRPr>
              </a:p>
            </p:txBody>
          </p:sp>
          <p:sp>
            <p:nvSpPr>
              <p:cNvPr id="59" name="Rectangle 116"/>
              <p:cNvSpPr>
                <a:spLocks noChangeArrowheads="1"/>
              </p:cNvSpPr>
              <p:nvPr/>
            </p:nvSpPr>
            <p:spPr bwMode="auto">
              <a:xfrm>
                <a:off x="2744" y="2332"/>
                <a:ext cx="229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2800" b="1" dirty="0">
                    <a:solidFill>
                      <a:schemeClr val="tx2"/>
                    </a:solidFill>
                  </a:rPr>
                  <a:t>^</a:t>
                </a:r>
              </a:p>
            </p:txBody>
          </p:sp>
          <p:sp>
            <p:nvSpPr>
              <p:cNvPr id="60" name="Rectangle 117"/>
              <p:cNvSpPr>
                <a:spLocks noChangeArrowheads="1"/>
              </p:cNvSpPr>
              <p:nvPr/>
            </p:nvSpPr>
            <p:spPr bwMode="auto">
              <a:xfrm>
                <a:off x="3532" y="2332"/>
                <a:ext cx="229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2800" b="1" dirty="0">
                    <a:solidFill>
                      <a:schemeClr val="tx2"/>
                    </a:solidFill>
                  </a:rPr>
                  <a:t>^</a:t>
                </a:r>
              </a:p>
            </p:txBody>
          </p:sp>
          <p:sp>
            <p:nvSpPr>
              <p:cNvPr id="61" name="Rectangle 118"/>
              <p:cNvSpPr>
                <a:spLocks noChangeArrowheads="1"/>
              </p:cNvSpPr>
              <p:nvPr/>
            </p:nvSpPr>
            <p:spPr bwMode="auto">
              <a:xfrm>
                <a:off x="3937" y="2242"/>
                <a:ext cx="229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2800" b="1" dirty="0">
                    <a:solidFill>
                      <a:schemeClr val="tx2"/>
                    </a:solidFill>
                  </a:rPr>
                  <a:t>^</a:t>
                </a:r>
              </a:p>
            </p:txBody>
          </p:sp>
        </p:grpSp>
      </p:grpSp>
      <p:sp>
        <p:nvSpPr>
          <p:cNvPr id="62" name="Text Box 122"/>
          <p:cNvSpPr txBox="1">
            <a:spLocks noChangeArrowheads="1"/>
          </p:cNvSpPr>
          <p:nvPr/>
        </p:nvSpPr>
        <p:spPr bwMode="auto">
          <a:xfrm>
            <a:off x="580765" y="5492125"/>
            <a:ext cx="2162772" cy="41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altLang="zh-CN" sz="206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fr-FR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particulier……</a:t>
            </a:r>
            <a:endParaRPr lang="fr-FR" altLang="zh-CN" sz="2066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3" name="Group 175"/>
          <p:cNvGrpSpPr>
            <a:grpSpLocks/>
          </p:cNvGrpSpPr>
          <p:nvPr/>
        </p:nvGrpSpPr>
        <p:grpSpPr bwMode="auto">
          <a:xfrm>
            <a:off x="3025775" y="5727726"/>
            <a:ext cx="3051175" cy="992188"/>
            <a:chOff x="1803" y="3403"/>
            <a:chExt cx="1922" cy="625"/>
          </a:xfrm>
        </p:grpSpPr>
        <p:sp>
          <p:nvSpPr>
            <p:cNvPr id="64" name="Text Box 123"/>
            <p:cNvSpPr txBox="1">
              <a:spLocks noChangeArrowheads="1"/>
            </p:cNvSpPr>
            <p:nvPr/>
          </p:nvSpPr>
          <p:spPr bwMode="auto">
            <a:xfrm>
              <a:off x="1803" y="3502"/>
              <a:ext cx="55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3200" i="1" dirty="0" err="1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</a:rPr>
                <a:t>L</a:t>
              </a:r>
              <a:r>
                <a:rPr lang="fr-FR" sz="3200" i="1" baseline="-25000" dirty="0" err="1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</a:rPr>
                <a:t>z</a:t>
              </a:r>
              <a:r>
                <a:rPr lang="fr-FR" sz="3200" i="1" dirty="0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</a:rPr>
                <a:t> </a:t>
              </a:r>
              <a:r>
                <a:rPr lang="fr-FR" sz="3200" dirty="0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  <a:latin typeface="Symbol" pitchFamily="18" charset="2"/>
                </a:rPr>
                <a:t>=</a:t>
              </a:r>
              <a:r>
                <a:rPr lang="fr-FR" sz="3200" dirty="0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</a:rPr>
                <a:t> </a:t>
              </a:r>
            </a:p>
          </p:txBody>
        </p:sp>
        <p:grpSp>
          <p:nvGrpSpPr>
            <p:cNvPr id="65" name="Group 141"/>
            <p:cNvGrpSpPr>
              <a:grpSpLocks/>
            </p:cNvGrpSpPr>
            <p:nvPr/>
          </p:nvGrpSpPr>
          <p:grpSpPr bwMode="auto">
            <a:xfrm>
              <a:off x="2405" y="3403"/>
              <a:ext cx="234" cy="625"/>
              <a:chOff x="1744" y="3398"/>
              <a:chExt cx="234" cy="625"/>
            </a:xfrm>
          </p:grpSpPr>
          <p:sp>
            <p:nvSpPr>
              <p:cNvPr id="87" name="Rectangle 135"/>
              <p:cNvSpPr>
                <a:spLocks noChangeArrowheads="1"/>
              </p:cNvSpPr>
              <p:nvPr/>
            </p:nvSpPr>
            <p:spPr bwMode="auto">
              <a:xfrm>
                <a:off x="1744" y="3398"/>
                <a:ext cx="23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i="1">
                    <a:ln>
                      <a:solidFill>
                        <a:schemeClr val="tx2"/>
                      </a:solidFill>
                    </a:ln>
                    <a:solidFill>
                      <a:schemeClr val="tx2"/>
                    </a:solidFill>
                  </a:rPr>
                  <a:t>ħ</a:t>
                </a:r>
                <a:endParaRPr lang="fr-FR" sz="2800" i="1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</a:endParaRPr>
              </a:p>
            </p:txBody>
          </p:sp>
          <p:sp>
            <p:nvSpPr>
              <p:cNvPr id="88" name="Text Box 136"/>
              <p:cNvSpPr txBox="1">
                <a:spLocks noChangeArrowheads="1"/>
              </p:cNvSpPr>
              <p:nvPr/>
            </p:nvSpPr>
            <p:spPr bwMode="auto">
              <a:xfrm>
                <a:off x="1754" y="3693"/>
                <a:ext cx="16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2800" i="1">
                    <a:ln>
                      <a:solidFill>
                        <a:schemeClr val="tx2"/>
                      </a:solidFill>
                    </a:ln>
                    <a:solidFill>
                      <a:schemeClr val="tx2"/>
                    </a:solidFill>
                  </a:rPr>
                  <a:t>i</a:t>
                </a:r>
              </a:p>
            </p:txBody>
          </p:sp>
          <p:sp>
            <p:nvSpPr>
              <p:cNvPr id="89" name="Line 137"/>
              <p:cNvSpPr>
                <a:spLocks noChangeShapeType="1"/>
              </p:cNvSpPr>
              <p:nvPr/>
            </p:nvSpPr>
            <p:spPr bwMode="auto">
              <a:xfrm>
                <a:off x="1744" y="3697"/>
                <a:ext cx="227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fr-FR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66" name="Rectangle 145"/>
            <p:cNvSpPr>
              <a:spLocks noChangeArrowheads="1"/>
            </p:cNvSpPr>
            <p:nvPr/>
          </p:nvSpPr>
          <p:spPr bwMode="auto">
            <a:xfrm>
              <a:off x="3305" y="3513"/>
              <a:ext cx="4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  <a:latin typeface="MT Extra" pitchFamily="18" charset="2"/>
                </a:rPr>
                <a:t> </a:t>
              </a:r>
              <a:endParaRPr lang="fr-FR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Symbol" pitchFamily="18" charset="2"/>
              </a:endParaRPr>
            </a:p>
          </p:txBody>
        </p:sp>
        <p:sp>
          <p:nvSpPr>
            <p:cNvPr id="68" name="Rectangle 154"/>
            <p:cNvSpPr>
              <a:spLocks noChangeArrowheads="1"/>
            </p:cNvSpPr>
            <p:nvPr/>
          </p:nvSpPr>
          <p:spPr bwMode="auto">
            <a:xfrm>
              <a:off x="2837" y="3581"/>
              <a:ext cx="7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i="1" dirty="0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  <a:latin typeface="Times" charset="0"/>
                </a:rPr>
                <a:t>x</a:t>
              </a:r>
              <a:endParaRPr lang="fr-FR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Symbol" pitchFamily="18" charset="2"/>
              </a:endParaRPr>
            </a:p>
          </p:txBody>
        </p:sp>
        <p:sp>
          <p:nvSpPr>
            <p:cNvPr id="69" name="Rectangle 155"/>
            <p:cNvSpPr>
              <a:spLocks noChangeArrowheads="1"/>
            </p:cNvSpPr>
            <p:nvPr/>
          </p:nvSpPr>
          <p:spPr bwMode="auto">
            <a:xfrm>
              <a:off x="2988" y="3448"/>
              <a:ext cx="14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i="1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  <a:latin typeface="Symbol" pitchFamily="18" charset="2"/>
                </a:rPr>
                <a:t>¶</a:t>
              </a:r>
              <a:endParaRPr lang="fr-FR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Symbol" pitchFamily="18" charset="2"/>
              </a:endParaRPr>
            </a:p>
          </p:txBody>
        </p:sp>
        <p:sp>
          <p:nvSpPr>
            <p:cNvPr id="70" name="Rectangle 156"/>
            <p:cNvSpPr>
              <a:spLocks noChangeArrowheads="1"/>
            </p:cNvSpPr>
            <p:nvPr/>
          </p:nvSpPr>
          <p:spPr bwMode="auto">
            <a:xfrm>
              <a:off x="2947" y="3706"/>
              <a:ext cx="13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i="1" dirty="0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  <a:latin typeface="Symbol" pitchFamily="18" charset="2"/>
                </a:rPr>
                <a:t>¶</a:t>
              </a:r>
              <a:endParaRPr lang="fr-FR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Symbol" pitchFamily="18" charset="2"/>
              </a:endParaRPr>
            </a:p>
          </p:txBody>
        </p:sp>
        <p:sp>
          <p:nvSpPr>
            <p:cNvPr id="71" name="Rectangle 157"/>
            <p:cNvSpPr>
              <a:spLocks noChangeArrowheads="1"/>
            </p:cNvSpPr>
            <p:nvPr/>
          </p:nvSpPr>
          <p:spPr bwMode="auto">
            <a:xfrm>
              <a:off x="3077" y="3694"/>
              <a:ext cx="7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i="1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  <a:latin typeface="Times" charset="0"/>
                </a:rPr>
                <a:t>y</a:t>
              </a:r>
              <a:endParaRPr lang="fr-FR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Symbol" pitchFamily="18" charset="2"/>
              </a:endParaRPr>
            </a:p>
          </p:txBody>
        </p:sp>
        <p:sp>
          <p:nvSpPr>
            <p:cNvPr id="72" name="Line 158"/>
            <p:cNvSpPr>
              <a:spLocks noChangeShapeType="1"/>
            </p:cNvSpPr>
            <p:nvPr/>
          </p:nvSpPr>
          <p:spPr bwMode="auto">
            <a:xfrm>
              <a:off x="2945" y="3700"/>
              <a:ext cx="185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endParaRPr>
            </a:p>
          </p:txBody>
        </p:sp>
        <p:sp>
          <p:nvSpPr>
            <p:cNvPr id="73" name="Rectangle 159"/>
            <p:cNvSpPr>
              <a:spLocks noChangeArrowheads="1"/>
            </p:cNvSpPr>
            <p:nvPr/>
          </p:nvSpPr>
          <p:spPr bwMode="auto">
            <a:xfrm>
              <a:off x="3174" y="3567"/>
              <a:ext cx="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  <a:latin typeface="Symbol" pitchFamily="18" charset="2"/>
                </a:rPr>
                <a:t>-</a:t>
              </a:r>
            </a:p>
          </p:txBody>
        </p:sp>
        <p:sp>
          <p:nvSpPr>
            <p:cNvPr id="75" name="Rectangle 161"/>
            <p:cNvSpPr>
              <a:spLocks noChangeArrowheads="1"/>
            </p:cNvSpPr>
            <p:nvPr/>
          </p:nvSpPr>
          <p:spPr bwMode="auto">
            <a:xfrm>
              <a:off x="3313" y="3581"/>
              <a:ext cx="7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i="1" dirty="0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  <a:latin typeface="Times" charset="0"/>
                </a:rPr>
                <a:t>y</a:t>
              </a:r>
              <a:endParaRPr lang="fr-FR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Symbol" pitchFamily="18" charset="2"/>
              </a:endParaRPr>
            </a:p>
          </p:txBody>
        </p:sp>
        <p:sp>
          <p:nvSpPr>
            <p:cNvPr id="76" name="Rectangle 162"/>
            <p:cNvSpPr>
              <a:spLocks noChangeArrowheads="1"/>
            </p:cNvSpPr>
            <p:nvPr/>
          </p:nvSpPr>
          <p:spPr bwMode="auto">
            <a:xfrm>
              <a:off x="3461" y="3448"/>
              <a:ext cx="12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i="1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  <a:latin typeface="Symbol" pitchFamily="18" charset="2"/>
                </a:rPr>
                <a:t>¶</a:t>
              </a:r>
              <a:endParaRPr lang="fr-FR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Symbol" pitchFamily="18" charset="2"/>
              </a:endParaRPr>
            </a:p>
          </p:txBody>
        </p:sp>
        <p:sp>
          <p:nvSpPr>
            <p:cNvPr id="77" name="Rectangle 163"/>
            <p:cNvSpPr>
              <a:spLocks noChangeArrowheads="1"/>
            </p:cNvSpPr>
            <p:nvPr/>
          </p:nvSpPr>
          <p:spPr bwMode="auto">
            <a:xfrm>
              <a:off x="3419" y="3706"/>
              <a:ext cx="12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i="1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  <a:latin typeface="Symbol" pitchFamily="18" charset="2"/>
                </a:rPr>
                <a:t>¶</a:t>
              </a:r>
              <a:endParaRPr lang="fr-FR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Symbol" pitchFamily="18" charset="2"/>
              </a:endParaRPr>
            </a:p>
          </p:txBody>
        </p:sp>
        <p:sp>
          <p:nvSpPr>
            <p:cNvPr id="78" name="Rectangle 164"/>
            <p:cNvSpPr>
              <a:spLocks noChangeArrowheads="1"/>
            </p:cNvSpPr>
            <p:nvPr/>
          </p:nvSpPr>
          <p:spPr bwMode="auto">
            <a:xfrm>
              <a:off x="3542" y="3699"/>
              <a:ext cx="7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i="1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  <a:latin typeface="Times" charset="0"/>
                </a:rPr>
                <a:t>x</a:t>
              </a:r>
              <a:endParaRPr lang="fr-FR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Symbol" pitchFamily="18" charset="2"/>
              </a:endParaRPr>
            </a:p>
          </p:txBody>
        </p:sp>
        <p:sp>
          <p:nvSpPr>
            <p:cNvPr id="79" name="Line 165"/>
            <p:cNvSpPr>
              <a:spLocks noChangeShapeType="1"/>
            </p:cNvSpPr>
            <p:nvPr/>
          </p:nvSpPr>
          <p:spPr bwMode="auto">
            <a:xfrm>
              <a:off x="3416" y="3700"/>
              <a:ext cx="190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endParaRPr>
            </a:p>
          </p:txBody>
        </p:sp>
        <p:sp>
          <p:nvSpPr>
            <p:cNvPr id="80" name="Rectangle 166"/>
            <p:cNvSpPr>
              <a:spLocks noChangeArrowheads="1"/>
            </p:cNvSpPr>
            <p:nvPr/>
          </p:nvSpPr>
          <p:spPr bwMode="auto">
            <a:xfrm>
              <a:off x="3620" y="3430"/>
              <a:ext cx="5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  <a:latin typeface="Symbol" pitchFamily="18" charset="2"/>
                </a:rPr>
                <a:t>ö</a:t>
              </a:r>
            </a:p>
          </p:txBody>
        </p:sp>
        <p:sp>
          <p:nvSpPr>
            <p:cNvPr id="81" name="Rectangle 167"/>
            <p:cNvSpPr>
              <a:spLocks noChangeArrowheads="1"/>
            </p:cNvSpPr>
            <p:nvPr/>
          </p:nvSpPr>
          <p:spPr bwMode="auto">
            <a:xfrm>
              <a:off x="3620" y="3744"/>
              <a:ext cx="5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  <a:latin typeface="Symbol" pitchFamily="18" charset="2"/>
                </a:rPr>
                <a:t>ø</a:t>
              </a:r>
            </a:p>
          </p:txBody>
        </p:sp>
        <p:sp>
          <p:nvSpPr>
            <p:cNvPr id="82" name="Rectangle 169"/>
            <p:cNvSpPr>
              <a:spLocks noChangeArrowheads="1"/>
            </p:cNvSpPr>
            <p:nvPr/>
          </p:nvSpPr>
          <p:spPr bwMode="auto">
            <a:xfrm>
              <a:off x="2739" y="3430"/>
              <a:ext cx="5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  <a:latin typeface="Symbol" pitchFamily="18" charset="2"/>
                </a:rPr>
                <a:t>æ</a:t>
              </a:r>
            </a:p>
          </p:txBody>
        </p:sp>
        <p:sp>
          <p:nvSpPr>
            <p:cNvPr id="83" name="Rectangle 170"/>
            <p:cNvSpPr>
              <a:spLocks noChangeArrowheads="1"/>
            </p:cNvSpPr>
            <p:nvPr/>
          </p:nvSpPr>
          <p:spPr bwMode="auto">
            <a:xfrm>
              <a:off x="2739" y="3732"/>
              <a:ext cx="5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  <a:latin typeface="Symbol" pitchFamily="18" charset="2"/>
                </a:rPr>
                <a:t>è</a:t>
              </a:r>
            </a:p>
          </p:txBody>
        </p:sp>
        <p:sp>
          <p:nvSpPr>
            <p:cNvPr id="84" name="Rectangle 171"/>
            <p:cNvSpPr>
              <a:spLocks noChangeArrowheads="1"/>
            </p:cNvSpPr>
            <p:nvPr/>
          </p:nvSpPr>
          <p:spPr bwMode="auto">
            <a:xfrm>
              <a:off x="2739" y="3609"/>
              <a:ext cx="5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  <a:latin typeface="Symbol" pitchFamily="18" charset="2"/>
                </a:rPr>
                <a:t>ç</a:t>
              </a:r>
            </a:p>
          </p:txBody>
        </p:sp>
        <p:sp>
          <p:nvSpPr>
            <p:cNvPr id="85" name="Rectangle 172"/>
            <p:cNvSpPr>
              <a:spLocks noChangeArrowheads="1"/>
            </p:cNvSpPr>
            <p:nvPr/>
          </p:nvSpPr>
          <p:spPr bwMode="auto">
            <a:xfrm>
              <a:off x="3669" y="3584"/>
              <a:ext cx="5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  <a:latin typeface="Symbol" pitchFamily="18" charset="2"/>
                </a:rPr>
                <a:t>ç</a:t>
              </a:r>
            </a:p>
          </p:txBody>
        </p:sp>
        <p:sp>
          <p:nvSpPr>
            <p:cNvPr id="86" name="Rectangle 173"/>
            <p:cNvSpPr>
              <a:spLocks noChangeArrowheads="1"/>
            </p:cNvSpPr>
            <p:nvPr/>
          </p:nvSpPr>
          <p:spPr bwMode="auto">
            <a:xfrm>
              <a:off x="1816" y="3429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b="1">
                  <a:ln>
                    <a:solidFill>
                      <a:schemeClr val="tx2"/>
                    </a:solidFill>
                  </a:ln>
                  <a:solidFill>
                    <a:schemeClr val="tx2"/>
                  </a:solidFill>
                </a:rPr>
                <a:t>^</a:t>
              </a:r>
            </a:p>
          </p:txBody>
        </p:sp>
      </p:grpSp>
      <p:sp>
        <p:nvSpPr>
          <p:cNvPr id="90" name="TextBox 1"/>
          <p:cNvSpPr txBox="1"/>
          <p:nvPr/>
        </p:nvSpPr>
        <p:spPr>
          <a:xfrm>
            <a:off x="263528" y="3175000"/>
            <a:ext cx="4308872" cy="71301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31496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 dimension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ℓ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quelconque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devient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3149600" algn="l"/>
              </a:tabLst>
            </a:pPr>
            <a:r>
              <a:rPr lang="en-US" altLang="zh-CN" dirty="0" smtClean="0"/>
              <a:t>	</a:t>
            </a:r>
            <a:endParaRPr lang="en-US" altLang="zh-CN" sz="144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91" name="TextBox 1"/>
          <p:cNvSpPr txBox="1"/>
          <p:nvPr/>
        </p:nvSpPr>
        <p:spPr>
          <a:xfrm>
            <a:off x="3786182" y="3746504"/>
            <a:ext cx="28448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∆Ψ(q,t)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V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(q)Ψ(q,t)</a:t>
            </a:r>
          </a:p>
        </p:txBody>
      </p:sp>
      <p:sp>
        <p:nvSpPr>
          <p:cNvPr id="92" name="TextBox 1"/>
          <p:cNvSpPr txBox="1"/>
          <p:nvPr/>
        </p:nvSpPr>
        <p:spPr>
          <a:xfrm>
            <a:off x="6858016" y="3746504"/>
            <a:ext cx="16256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∆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Laplacien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360856" y="3478413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  <a:endParaRPr lang="fr-FR" sz="1400" dirty="0"/>
          </a:p>
        </p:txBody>
      </p:sp>
      <p:sp>
        <p:nvSpPr>
          <p:cNvPr id="94" name="TextBox 1"/>
          <p:cNvSpPr txBox="1"/>
          <p:nvPr/>
        </p:nvSpPr>
        <p:spPr>
          <a:xfrm>
            <a:off x="1357290" y="3746504"/>
            <a:ext cx="16129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HΨ(q,t)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−</a:t>
            </a:r>
          </a:p>
        </p:txBody>
      </p:sp>
      <p:sp>
        <p:nvSpPr>
          <p:cNvPr id="95" name="TextBox 1"/>
          <p:cNvSpPr txBox="1"/>
          <p:nvPr/>
        </p:nvSpPr>
        <p:spPr>
          <a:xfrm>
            <a:off x="3143240" y="3889380"/>
            <a:ext cx="3556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2m</a:t>
            </a:r>
          </a:p>
        </p:txBody>
      </p:sp>
      <p:sp>
        <p:nvSpPr>
          <p:cNvPr id="96" name="TextBox 1"/>
          <p:cNvSpPr txBox="1"/>
          <p:nvPr/>
        </p:nvSpPr>
        <p:spPr>
          <a:xfrm>
            <a:off x="3214678" y="3599557"/>
            <a:ext cx="571504" cy="31015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 </a:t>
            </a:r>
          </a:p>
        </p:txBody>
      </p:sp>
      <p:sp>
        <p:nvSpPr>
          <p:cNvPr id="97" name="Rectangle 96"/>
          <p:cNvSpPr/>
          <p:nvPr/>
        </p:nvSpPr>
        <p:spPr>
          <a:xfrm>
            <a:off x="1285852" y="355973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98" name="Freeform 3"/>
          <p:cNvSpPr/>
          <p:nvPr/>
        </p:nvSpPr>
        <p:spPr>
          <a:xfrm>
            <a:off x="3126085" y="3834413"/>
            <a:ext cx="374345" cy="23215"/>
          </a:xfrm>
          <a:custGeom>
            <a:avLst/>
            <a:gdLst>
              <a:gd name="connsiteX0" fmla="*/ 6350 w 374345"/>
              <a:gd name="connsiteY0" fmla="*/ 6350 h 23215"/>
              <a:gd name="connsiteX1" fmla="*/ 367995 w 374345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74345" h="23215">
                <a:moveTo>
                  <a:pt x="6350" y="6350"/>
                </a:moveTo>
                <a:lnTo>
                  <a:pt x="367995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8" name="TextBox 1"/>
          <p:cNvSpPr txBox="1"/>
          <p:nvPr/>
        </p:nvSpPr>
        <p:spPr>
          <a:xfrm>
            <a:off x="1214414" y="960564"/>
            <a:ext cx="12954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HΨ(q,t)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119" name="TextBox 1"/>
          <p:cNvSpPr txBox="1"/>
          <p:nvPr/>
        </p:nvSpPr>
        <p:spPr>
          <a:xfrm>
            <a:off x="2428860" y="817688"/>
            <a:ext cx="838200" cy="609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38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−i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</a:t>
            </a:r>
          </a:p>
          <a:p>
            <a:pPr>
              <a:lnSpc>
                <a:spcPts val="2800"/>
              </a:lnSpc>
              <a:tabLst>
                <a:tab pos="381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2m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∂q</a:t>
            </a:r>
          </a:p>
        </p:txBody>
      </p:sp>
      <p:sp>
        <p:nvSpPr>
          <p:cNvPr id="120" name="TextBox 1"/>
          <p:cNvSpPr txBox="1"/>
          <p:nvPr/>
        </p:nvSpPr>
        <p:spPr>
          <a:xfrm>
            <a:off x="3775076" y="779592"/>
            <a:ext cx="939800" cy="609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3302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∂Ψ (q, t)</a:t>
            </a:r>
          </a:p>
          <a:p>
            <a:pPr>
              <a:lnSpc>
                <a:spcPts val="2700"/>
              </a:lnSpc>
              <a:tabLst>
                <a:tab pos="3302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∂q</a:t>
            </a:r>
          </a:p>
        </p:txBody>
      </p:sp>
      <p:sp>
        <p:nvSpPr>
          <p:cNvPr id="121" name="TextBox 1"/>
          <p:cNvSpPr txBox="1"/>
          <p:nvPr/>
        </p:nvSpPr>
        <p:spPr>
          <a:xfrm>
            <a:off x="5143504" y="889126"/>
            <a:ext cx="19558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V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(q)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×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Ψ(q,t)</a:t>
            </a:r>
          </a:p>
        </p:txBody>
      </p:sp>
      <p:sp>
        <p:nvSpPr>
          <p:cNvPr id="122" name="TextBox 1"/>
          <p:cNvSpPr txBox="1"/>
          <p:nvPr/>
        </p:nvSpPr>
        <p:spPr>
          <a:xfrm>
            <a:off x="3160710" y="1746382"/>
            <a:ext cx="1094852" cy="6745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>
                <a:tab pos="3302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 (q, t)</a:t>
            </a:r>
          </a:p>
          <a:p>
            <a:pPr>
              <a:lnSpc>
                <a:spcPts val="2700"/>
              </a:lnSpc>
              <a:tabLst>
                <a:tab pos="3302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</a:t>
            </a:r>
          </a:p>
        </p:txBody>
      </p:sp>
      <p:sp>
        <p:nvSpPr>
          <p:cNvPr id="123" name="TextBox 1"/>
          <p:cNvSpPr txBox="1"/>
          <p:nvPr/>
        </p:nvSpPr>
        <p:spPr>
          <a:xfrm>
            <a:off x="2716202" y="1754324"/>
            <a:ext cx="367088" cy="6745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>
                <a:tab pos="190500" algn="l"/>
              </a:tabLst>
            </a:pPr>
            <a:r>
              <a:rPr lang="en-US" altLang="zh-CN" dirty="0" smtClean="0"/>
              <a:t>	</a:t>
            </a:r>
            <a:endParaRPr lang="en-US" altLang="zh-CN" sz="144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500"/>
              </a:lnSpc>
              <a:tabLst>
                <a:tab pos="1905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2m</a:t>
            </a:r>
          </a:p>
        </p:txBody>
      </p:sp>
      <p:sp>
        <p:nvSpPr>
          <p:cNvPr id="124" name="TextBox 1"/>
          <p:cNvSpPr txBox="1"/>
          <p:nvPr/>
        </p:nvSpPr>
        <p:spPr>
          <a:xfrm>
            <a:off x="2316150" y="1889258"/>
            <a:ext cx="4699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−</a:t>
            </a:r>
          </a:p>
        </p:txBody>
      </p:sp>
      <p:sp>
        <p:nvSpPr>
          <p:cNvPr id="125" name="TextBox 1"/>
          <p:cNvSpPr txBox="1"/>
          <p:nvPr/>
        </p:nvSpPr>
        <p:spPr>
          <a:xfrm>
            <a:off x="4643438" y="1889258"/>
            <a:ext cx="19558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V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(q)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×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Ψ(q,t)</a:t>
            </a:r>
          </a:p>
        </p:txBody>
      </p:sp>
      <p:sp>
        <p:nvSpPr>
          <p:cNvPr id="126" name="Freeform 3"/>
          <p:cNvSpPr/>
          <p:nvPr/>
        </p:nvSpPr>
        <p:spPr>
          <a:xfrm>
            <a:off x="2428860" y="1041526"/>
            <a:ext cx="419104" cy="61914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Rectangle 126"/>
          <p:cNvSpPr/>
          <p:nvPr/>
        </p:nvSpPr>
        <p:spPr>
          <a:xfrm>
            <a:off x="3217980" y="746250"/>
            <a:ext cx="2824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endParaRPr lang="fr-FR" sz="2000" dirty="0"/>
          </a:p>
        </p:txBody>
      </p:sp>
      <p:sp>
        <p:nvSpPr>
          <p:cNvPr id="128" name="Freeform 3"/>
          <p:cNvSpPr/>
          <p:nvPr/>
        </p:nvSpPr>
        <p:spPr>
          <a:xfrm>
            <a:off x="2786050" y="1970220"/>
            <a:ext cx="285752" cy="61914"/>
          </a:xfrm>
          <a:custGeom>
            <a:avLst/>
            <a:gdLst>
              <a:gd name="connsiteX0" fmla="*/ 6350 w 456298"/>
              <a:gd name="connsiteY0" fmla="*/ 6350 h 23215"/>
              <a:gd name="connsiteX1" fmla="*/ 449948 w 456298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56298" h="23215">
                <a:moveTo>
                  <a:pt x="6350" y="6350"/>
                </a:moveTo>
                <a:lnTo>
                  <a:pt x="449948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TextBox 1"/>
          <p:cNvSpPr txBox="1"/>
          <p:nvPr/>
        </p:nvSpPr>
        <p:spPr>
          <a:xfrm>
            <a:off x="3571868" y="924599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130" name="TextBox 1"/>
          <p:cNvSpPr txBox="1"/>
          <p:nvPr/>
        </p:nvSpPr>
        <p:spPr>
          <a:xfrm>
            <a:off x="2714612" y="853161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131" name="TextBox 1"/>
          <p:cNvSpPr txBox="1"/>
          <p:nvPr/>
        </p:nvSpPr>
        <p:spPr>
          <a:xfrm>
            <a:off x="2786050" y="1781855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132" name="TextBox 1"/>
          <p:cNvSpPr txBox="1"/>
          <p:nvPr/>
        </p:nvSpPr>
        <p:spPr>
          <a:xfrm>
            <a:off x="3357554" y="888984"/>
            <a:ext cx="2921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−i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4786314" y="714356"/>
            <a:ext cx="2824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  <a:endParaRPr lang="fr-FR" sz="2000" dirty="0"/>
          </a:p>
        </p:txBody>
      </p:sp>
      <p:sp>
        <p:nvSpPr>
          <p:cNvPr id="134" name="Rectangle 133"/>
          <p:cNvSpPr/>
          <p:nvPr/>
        </p:nvSpPr>
        <p:spPr>
          <a:xfrm>
            <a:off x="2857488" y="1571612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  <a:endParaRPr lang="fr-FR" sz="1400" dirty="0"/>
          </a:p>
        </p:txBody>
      </p:sp>
      <p:sp>
        <p:nvSpPr>
          <p:cNvPr id="135" name="Rectangle 134"/>
          <p:cNvSpPr/>
          <p:nvPr/>
        </p:nvSpPr>
        <p:spPr>
          <a:xfrm>
            <a:off x="3217980" y="1571612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  <a:endParaRPr lang="fr-FR" sz="1400" dirty="0"/>
          </a:p>
        </p:txBody>
      </p:sp>
      <p:sp>
        <p:nvSpPr>
          <p:cNvPr id="136" name="Rectangle 135"/>
          <p:cNvSpPr/>
          <p:nvPr/>
        </p:nvSpPr>
        <p:spPr>
          <a:xfrm>
            <a:off x="3500430" y="1928802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  <a:endParaRPr lang="fr-FR" sz="1400" dirty="0"/>
          </a:p>
        </p:txBody>
      </p:sp>
      <p:sp>
        <p:nvSpPr>
          <p:cNvPr id="137" name="Rectangle 136"/>
          <p:cNvSpPr/>
          <p:nvPr/>
        </p:nvSpPr>
        <p:spPr>
          <a:xfrm>
            <a:off x="1147184" y="71435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457200" y="214290"/>
            <a:ext cx="8258204" cy="176458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100"/>
              </a:lnSpc>
              <a:tabLst>
                <a:tab pos="1511300" algn="l"/>
                <a:tab pos="3771900" algn="l"/>
              </a:tabLst>
            </a:pPr>
            <a:r>
              <a:rPr lang="en-US" altLang="zh-CN" dirty="0" smtClean="0"/>
              <a:t>	      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stationnaire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900"/>
              </a:lnSpc>
              <a:tabLst>
                <a:tab pos="1511300" algn="l"/>
                <a:tab pos="37719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Ψ(q,t)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propre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H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associé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valeur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propre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alors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400"/>
              </a:lnSpc>
              <a:tabLst>
                <a:tab pos="1511300" algn="l"/>
                <a:tab pos="37719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                                     HΨ(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q,t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EΨ(q,t)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428596" y="2214554"/>
            <a:ext cx="52451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L’équation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Schrödinger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s’écrit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cas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5357818" y="2071678"/>
            <a:ext cx="939800" cy="609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3429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∂Ψ (q, t)</a:t>
            </a:r>
          </a:p>
          <a:p>
            <a:pPr>
              <a:lnSpc>
                <a:spcPts val="2700"/>
              </a:lnSpc>
              <a:tabLst>
                <a:tab pos="3429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6429388" y="2143116"/>
            <a:ext cx="4699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−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7215206" y="2071678"/>
            <a:ext cx="7874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Ψ(q,t)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929454" y="2000240"/>
            <a:ext cx="2794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iE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428596" y="2928934"/>
            <a:ext cx="61341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indépendant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temps,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Ψ(q,t)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e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6286512" y="2960686"/>
            <a:ext cx="8255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Ψ(q,0)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5786446" y="2786058"/>
            <a:ext cx="315792" cy="23852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500"/>
              </a:lnSpc>
              <a:tabLst/>
            </a:pPr>
            <a:r>
              <a:rPr lang="en-US" altLang="zh-CN" b="1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-</a:t>
            </a:r>
            <a:r>
              <a:rPr lang="en-US" altLang="zh-CN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u="sng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iE</a:t>
            </a:r>
            <a:r>
              <a:rPr lang="en-US" altLang="zh-CN" sz="14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t</a:t>
            </a:r>
            <a:endParaRPr lang="en-US" altLang="zh-CN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57200" y="3286124"/>
            <a:ext cx="8329642" cy="91820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pose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généralement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Ψ(q,0)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(q)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fonction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d’onde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stationnaire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8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écrivant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l’équation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trouvée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précédement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1928794" y="4357694"/>
            <a:ext cx="15748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HΨ(q,t)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−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4017966" y="4143380"/>
            <a:ext cx="1120500" cy="6745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>
                <a:tab pos="3302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 Ψ (q, t)</a:t>
            </a:r>
          </a:p>
          <a:p>
            <a:pPr>
              <a:lnSpc>
                <a:spcPts val="2700"/>
              </a:lnSpc>
              <a:tabLst>
                <a:tab pos="330200" algn="l"/>
              </a:tabLst>
            </a:pPr>
            <a:r>
              <a:rPr lang="en-US" altLang="zh-CN" dirty="0" smtClean="0"/>
              <a:t>	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3571868" y="4151322"/>
            <a:ext cx="355600" cy="635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>
                <a:tab pos="203200" algn="l"/>
              </a:tabLst>
            </a:pPr>
            <a:r>
              <a:rPr lang="en-US" altLang="zh-CN" dirty="0" smtClean="0"/>
              <a:t>	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500"/>
              </a:lnSpc>
              <a:tabLst>
                <a:tab pos="2032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2m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5357818" y="4286256"/>
            <a:ext cx="33020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V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(q)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×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Ψ(q,t)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EΨ(q,t)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285720" y="5214950"/>
            <a:ext cx="56261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obtient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l’équation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Schrödinger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stationnaire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4643438" y="5857892"/>
            <a:ext cx="1681551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V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(q)</a:t>
            </a:r>
            <a:r>
              <a:rPr lang="en-US" altLang="zh-CN" sz="2066" i="1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E</a:t>
            </a:r>
            <a:r>
              <a:rPr lang="en-US" altLang="zh-CN" sz="2066" i="1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3643306" y="6143644"/>
            <a:ext cx="912109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2m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4143372" y="5715016"/>
            <a:ext cx="391133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3286116" y="5929330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−</a:t>
            </a:r>
          </a:p>
        </p:txBody>
      </p:sp>
      <p:sp>
        <p:nvSpPr>
          <p:cNvPr id="23" name="Freeform 3"/>
          <p:cNvSpPr/>
          <p:nvPr/>
        </p:nvSpPr>
        <p:spPr>
          <a:xfrm>
            <a:off x="3571868" y="6000768"/>
            <a:ext cx="374345" cy="23215"/>
          </a:xfrm>
          <a:custGeom>
            <a:avLst/>
            <a:gdLst>
              <a:gd name="connsiteX0" fmla="*/ 6350 w 374345"/>
              <a:gd name="connsiteY0" fmla="*/ 6350 h 23215"/>
              <a:gd name="connsiteX1" fmla="*/ 367994 w 374345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74345" h="23215">
                <a:moveTo>
                  <a:pt x="6350" y="6350"/>
                </a:moveTo>
                <a:lnTo>
                  <a:pt x="367994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Freeform 3"/>
          <p:cNvSpPr/>
          <p:nvPr/>
        </p:nvSpPr>
        <p:spPr>
          <a:xfrm>
            <a:off x="4143372" y="6000768"/>
            <a:ext cx="374345" cy="23215"/>
          </a:xfrm>
          <a:custGeom>
            <a:avLst/>
            <a:gdLst>
              <a:gd name="connsiteX0" fmla="*/ 6350 w 374345"/>
              <a:gd name="connsiteY0" fmla="*/ 6350 h 23215"/>
              <a:gd name="connsiteX1" fmla="*/ 367994 w 374345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74345" h="23215">
                <a:moveTo>
                  <a:pt x="6350" y="6350"/>
                </a:moveTo>
                <a:lnTo>
                  <a:pt x="367994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1"/>
          <p:cNvSpPr txBox="1"/>
          <p:nvPr/>
        </p:nvSpPr>
        <p:spPr>
          <a:xfrm>
            <a:off x="6000760" y="2928934"/>
            <a:ext cx="571504" cy="29495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1600" i="1" dirty="0" smtClean="0">
                <a:solidFill>
                  <a:srgbClr val="C00000"/>
                </a:solidFill>
              </a:rPr>
              <a:t> </a:t>
            </a:r>
            <a:r>
              <a:rPr lang="en-US" altLang="zh-CN" sz="1600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714744" y="84509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3571868" y="142873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9" name="TextBox 1"/>
          <p:cNvSpPr txBox="1"/>
          <p:nvPr/>
        </p:nvSpPr>
        <p:spPr>
          <a:xfrm>
            <a:off x="6929454" y="2285992"/>
            <a:ext cx="571504" cy="28982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571868" y="407194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  <a:endParaRPr lang="fr-FR" sz="2000" dirty="0"/>
          </a:p>
        </p:txBody>
      </p:sp>
      <p:sp>
        <p:nvSpPr>
          <p:cNvPr id="31" name="Rectangle 30"/>
          <p:cNvSpPr/>
          <p:nvPr/>
        </p:nvSpPr>
        <p:spPr>
          <a:xfrm>
            <a:off x="4214810" y="5978743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  <a:endParaRPr lang="fr-FR" sz="1400" dirty="0"/>
          </a:p>
        </p:txBody>
      </p:sp>
      <p:sp>
        <p:nvSpPr>
          <p:cNvPr id="32" name="Rectangle 31"/>
          <p:cNvSpPr/>
          <p:nvPr/>
        </p:nvSpPr>
        <p:spPr>
          <a:xfrm>
            <a:off x="4214810" y="5550115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  <a:endParaRPr lang="fr-FR" sz="1400" dirty="0"/>
          </a:p>
        </p:txBody>
      </p:sp>
      <p:sp>
        <p:nvSpPr>
          <p:cNvPr id="34" name="Rectangle 33"/>
          <p:cNvSpPr/>
          <p:nvPr/>
        </p:nvSpPr>
        <p:spPr>
          <a:xfrm>
            <a:off x="4432426" y="4357694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  <a:endParaRPr lang="fr-FR" sz="1400" dirty="0"/>
          </a:p>
        </p:txBody>
      </p:sp>
      <p:sp>
        <p:nvSpPr>
          <p:cNvPr id="35" name="Rectangle 34"/>
          <p:cNvSpPr/>
          <p:nvPr/>
        </p:nvSpPr>
        <p:spPr>
          <a:xfrm>
            <a:off x="4071934" y="3978479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  <a:endParaRPr lang="fr-FR" sz="1400" dirty="0"/>
          </a:p>
        </p:txBody>
      </p:sp>
      <p:sp>
        <p:nvSpPr>
          <p:cNvPr id="36" name="Rectangle 35"/>
          <p:cNvSpPr/>
          <p:nvPr/>
        </p:nvSpPr>
        <p:spPr>
          <a:xfrm>
            <a:off x="3643306" y="5672096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  <a:endParaRPr lang="fr-FR" sz="2000" dirty="0"/>
          </a:p>
        </p:txBody>
      </p:sp>
      <p:sp>
        <p:nvSpPr>
          <p:cNvPr id="37" name="Rectangle 36"/>
          <p:cNvSpPr/>
          <p:nvPr/>
        </p:nvSpPr>
        <p:spPr>
          <a:xfrm>
            <a:off x="3789484" y="5621553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  <a:endParaRPr lang="fr-FR" sz="1400" dirty="0"/>
          </a:p>
        </p:txBody>
      </p:sp>
      <p:sp>
        <p:nvSpPr>
          <p:cNvPr id="38" name="Freeform 3"/>
          <p:cNvSpPr/>
          <p:nvPr/>
        </p:nvSpPr>
        <p:spPr>
          <a:xfrm>
            <a:off x="3571868" y="4429132"/>
            <a:ext cx="374345" cy="23215"/>
          </a:xfrm>
          <a:custGeom>
            <a:avLst/>
            <a:gdLst>
              <a:gd name="connsiteX0" fmla="*/ 6350 w 374345"/>
              <a:gd name="connsiteY0" fmla="*/ 6350 h 23215"/>
              <a:gd name="connsiteX1" fmla="*/ 367994 w 374345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74345" h="23215">
                <a:moveTo>
                  <a:pt x="6350" y="6350"/>
                </a:moveTo>
                <a:lnTo>
                  <a:pt x="367994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Rectangle 38"/>
          <p:cNvSpPr/>
          <p:nvPr/>
        </p:nvSpPr>
        <p:spPr>
          <a:xfrm>
            <a:off x="1857356" y="413123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40" name="Text Box 69"/>
          <p:cNvSpPr txBox="1">
            <a:spLocks noChangeArrowheads="1"/>
          </p:cNvSpPr>
          <p:nvPr/>
        </p:nvSpPr>
        <p:spPr bwMode="auto">
          <a:xfrm>
            <a:off x="395288" y="6402413"/>
            <a:ext cx="19009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|</a:t>
            </a:r>
            <a:r>
              <a:rPr lang="fr-FR" i="1" dirty="0" smtClean="0">
                <a:solidFill>
                  <a:srgbClr val="C00000"/>
                </a:solidFill>
                <a:latin typeface="Symbol" pitchFamily="18" charset="2"/>
              </a:rPr>
              <a:t>y</a:t>
            </a:r>
            <a:r>
              <a:rPr lang="fr-FR" i="1" dirty="0" smtClean="0">
                <a:solidFill>
                  <a:srgbClr val="C00000"/>
                </a:solidFill>
              </a:rPr>
              <a:t>(</a:t>
            </a:r>
            <a:r>
              <a:rPr lang="fr-FR" i="1" dirty="0" err="1" smtClean="0">
                <a:solidFill>
                  <a:srgbClr val="C00000"/>
                </a:solidFill>
              </a:rPr>
              <a:t>x,t</a:t>
            </a:r>
            <a:r>
              <a:rPr lang="fr-FR" i="1" dirty="0">
                <a:solidFill>
                  <a:srgbClr val="C00000"/>
                </a:solidFill>
              </a:rPr>
              <a:t>)|</a:t>
            </a:r>
            <a:r>
              <a:rPr lang="fr-FR" baseline="30000" dirty="0">
                <a:solidFill>
                  <a:srgbClr val="C00000"/>
                </a:solidFill>
              </a:rPr>
              <a:t>2</a:t>
            </a:r>
            <a:r>
              <a:rPr lang="fr-FR" i="1" dirty="0">
                <a:solidFill>
                  <a:srgbClr val="C00000"/>
                </a:solidFill>
              </a:rPr>
              <a:t> = </a:t>
            </a:r>
            <a:r>
              <a:rPr lang="fr-FR" dirty="0" smtClean="0">
                <a:solidFill>
                  <a:srgbClr val="C00000"/>
                </a:solidFill>
              </a:rPr>
              <a:t>|</a:t>
            </a:r>
            <a:r>
              <a:rPr lang="en-US" altLang="zh-CN" sz="1600" i="1" dirty="0" smtClean="0">
                <a:solidFill>
                  <a:srgbClr val="C00000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fr-FR" i="1" dirty="0" smtClean="0">
                <a:solidFill>
                  <a:srgbClr val="C00000"/>
                </a:solidFill>
              </a:rPr>
              <a:t>(x</a:t>
            </a:r>
            <a:r>
              <a:rPr lang="fr-FR" i="1" dirty="0">
                <a:solidFill>
                  <a:srgbClr val="C00000"/>
                </a:solidFill>
              </a:rPr>
              <a:t>)</a:t>
            </a:r>
            <a:r>
              <a:rPr lang="fr-FR" dirty="0">
                <a:solidFill>
                  <a:srgbClr val="C00000"/>
                </a:solidFill>
              </a:rPr>
              <a:t>|</a:t>
            </a:r>
            <a:r>
              <a:rPr lang="fr-FR" baseline="30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41" name="Text Box 70"/>
          <p:cNvSpPr txBox="1">
            <a:spLocks noChangeArrowheads="1"/>
          </p:cNvSpPr>
          <p:nvPr/>
        </p:nvSpPr>
        <p:spPr bwMode="auto">
          <a:xfrm>
            <a:off x="3924300" y="6143644"/>
            <a:ext cx="4679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fr-FR" dirty="0" smtClean="0"/>
          </a:p>
          <a:p>
            <a:pPr algn="ctr"/>
            <a:r>
              <a:rPr lang="fr-FR" dirty="0" smtClean="0">
                <a:solidFill>
                  <a:srgbClr val="C00000"/>
                </a:solidFill>
              </a:rPr>
              <a:t>Indépendante </a:t>
            </a:r>
            <a:r>
              <a:rPr lang="fr-FR" dirty="0">
                <a:solidFill>
                  <a:srgbClr val="C00000"/>
                </a:solidFill>
              </a:rPr>
              <a:t>du temps </a:t>
            </a:r>
            <a:r>
              <a:rPr lang="fr-FR" u="sng" dirty="0">
                <a:solidFill>
                  <a:srgbClr val="C00000"/>
                </a:solidFill>
              </a:rPr>
              <a:t>dans le cas stationnaire </a:t>
            </a:r>
          </a:p>
        </p:txBody>
      </p:sp>
      <p:sp>
        <p:nvSpPr>
          <p:cNvPr id="42" name="AutoShape 72"/>
          <p:cNvSpPr>
            <a:spLocks noChangeArrowheads="1"/>
          </p:cNvSpPr>
          <p:nvPr/>
        </p:nvSpPr>
        <p:spPr bwMode="auto">
          <a:xfrm>
            <a:off x="2843213" y="6570688"/>
            <a:ext cx="863600" cy="144463"/>
          </a:xfrm>
          <a:prstGeom prst="rightArrow">
            <a:avLst>
              <a:gd name="adj1" fmla="val 50000"/>
              <a:gd name="adj2" fmla="val 1494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457200" y="469900"/>
            <a:ext cx="8329642" cy="90537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100"/>
              </a:lnSpc>
              <a:tabLst>
                <a:tab pos="1511300" algn="l"/>
              </a:tabLst>
            </a:pPr>
            <a:r>
              <a:rPr lang="en-US" altLang="zh-CN" dirty="0" smtClean="0"/>
              <a:t>	                   </a:t>
            </a:r>
            <a:r>
              <a:rPr lang="fr-FR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Etat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quantique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600"/>
              </a:lnSpc>
              <a:tabLst>
                <a:tab pos="15113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457200" y="1231737"/>
            <a:ext cx="8013732" cy="481670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→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Mécanique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CA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Trajectoire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système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l’espace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phases.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600"/>
              </a:lnSpc>
              <a:tabLst/>
            </a:pPr>
            <a:endParaRPr lang="en-US" altLang="zh-CN" sz="2066" dirty="0" smtClean="0">
              <a:solidFill>
                <a:srgbClr val="FF0000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600"/>
              </a:lnSpc>
              <a:tabLst/>
            </a:pP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→</a:t>
            </a:r>
            <a:endParaRPr lang="en-US" altLang="zh-CN" sz="2066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914400" y="5688030"/>
            <a:ext cx="5057475" cy="2898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quantum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peut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pas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avoir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trajectoire;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914400" y="6089672"/>
            <a:ext cx="4162999" cy="29104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son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déterminé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par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mesure;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952500" y="6473848"/>
            <a:ext cx="5716308" cy="29104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résultat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d’une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mesure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en-US" altLang="zh-CN" sz="206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probabiliste.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14282" y="1643050"/>
            <a:ext cx="8786874" cy="509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fr-FR" sz="2000" b="1" dirty="0" smtClean="0">
              <a:latin typeface="Times" pitchFamily="-96" charset="0"/>
            </a:endParaRPr>
          </a:p>
          <a:p>
            <a:pPr eaLnBrk="0" hangingPunct="0"/>
            <a:r>
              <a:rPr lang="en-US" altLang="zh-CN" sz="2000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→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Mécanique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quantique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fr-FR" sz="2000" b="1" dirty="0" smtClean="0">
              <a:latin typeface="Times" pitchFamily="-96" charset="0"/>
            </a:endParaRPr>
          </a:p>
          <a:p>
            <a:pPr eaLnBrk="0" hangingPunct="0"/>
            <a:r>
              <a:rPr lang="fr-FR" sz="2000" b="1" dirty="0" smtClean="0">
                <a:latin typeface="Times" pitchFamily="-96" charset="0"/>
              </a:rPr>
              <a:t>                           Des </a:t>
            </a:r>
            <a:r>
              <a:rPr lang="fr-FR" sz="2000" b="1" dirty="0">
                <a:latin typeface="Times" pitchFamily="-96" charset="0"/>
              </a:rPr>
              <a:t>nouveaux concepts à </a:t>
            </a:r>
            <a:r>
              <a:rPr lang="fr-FR" sz="2000" b="1" dirty="0" smtClean="0">
                <a:latin typeface="Times" pitchFamily="-96" charset="0"/>
              </a:rPr>
              <a:t>adopter</a:t>
            </a:r>
            <a:endParaRPr lang="fr-FR" sz="2000" dirty="0">
              <a:latin typeface="Times" pitchFamily="-96" charset="0"/>
            </a:endParaRPr>
          </a:p>
          <a:p>
            <a:pPr algn="just" eaLnBrk="0" hangingPunct="0">
              <a:buClr>
                <a:schemeClr val="accent2"/>
              </a:buClr>
              <a:buFont typeface="Wingdings" pitchFamily="2" charset="2"/>
              <a:buChar char="§"/>
            </a:pP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Dualité Onde  - Particule  : Notion de Quantum</a:t>
            </a:r>
          </a:p>
          <a:p>
            <a:pPr algn="just" eaLnBrk="0" hangingPunct="0">
              <a:buClr>
                <a:schemeClr val="accent2"/>
              </a:buClr>
              <a:buFont typeface="Wingdings" pitchFamily="2" charset="2"/>
              <a:buChar char="§"/>
            </a:pP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Abandonner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 concept de position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0" hangingPunct="0">
              <a:buClr>
                <a:schemeClr val="accent2"/>
              </a:buClr>
              <a:buFont typeface="Wingdings" pitchFamily="2" charset="2"/>
              <a:buChar char="§"/>
            </a:pP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ne peut mesurer la position d’une particule avec une précision </a:t>
            </a:r>
            <a:b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infinie, de même que son impulsion (~ sa vitesse). Plus on</a:t>
            </a:r>
            <a:b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aura de précision sur la position, moins on en aura pour la vitesse</a:t>
            </a:r>
            <a:b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et vice versa (Heisenberg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fr-FR" altLang="zh-CN" sz="2066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Clr>
                <a:schemeClr val="accent2"/>
              </a:buClr>
              <a:buFont typeface="Wingdings" pitchFamily="2" charset="2"/>
              <a:buChar char="§"/>
            </a:pPr>
            <a: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Raisonner en termes de probabilités :</a:t>
            </a:r>
            <a:br>
              <a:rPr lang="fr-FR" altLang="zh-CN" sz="2066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altLang="zh-CN" sz="206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 particule peut se trouver avec une certaine </a:t>
            </a:r>
            <a:r>
              <a:rPr lang="fr-FR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probabilité en un point de l’espace</a:t>
            </a:r>
          </a:p>
          <a:p>
            <a:pPr eaLnBrk="0" hangingPunct="0">
              <a:buClr>
                <a:schemeClr val="accent2"/>
              </a:buClr>
            </a:pPr>
            <a:endParaRPr lang="fr-FR" sz="2000" dirty="0" smtClean="0">
              <a:latin typeface="Times" pitchFamily="-96" charset="0"/>
            </a:endParaRPr>
          </a:p>
          <a:p>
            <a:pPr eaLnBrk="0" hangingPunct="0">
              <a:buClr>
                <a:schemeClr val="accent2"/>
              </a:buClr>
            </a:pPr>
            <a:endParaRPr lang="fr-FR" sz="2000" dirty="0" smtClean="0">
              <a:latin typeface="Times" pitchFamily="-96" charset="0"/>
            </a:endParaRPr>
          </a:p>
          <a:p>
            <a:pPr eaLnBrk="0" hangingPunct="0">
              <a:buClr>
                <a:schemeClr val="accent2"/>
              </a:buClr>
            </a:pPr>
            <a:endParaRPr lang="fr-FR" sz="2000" dirty="0" smtClean="0">
              <a:latin typeface="Times" pitchFamily="-96" charset="0"/>
            </a:endParaRPr>
          </a:p>
          <a:p>
            <a:pPr eaLnBrk="0" hangingPunct="0">
              <a:buClr>
                <a:schemeClr val="accent2"/>
              </a:buClr>
            </a:pPr>
            <a:endParaRPr lang="fr-FR" sz="2000" dirty="0">
              <a:latin typeface="Times" pitchFamily="-96" charset="0"/>
            </a:endParaRPr>
          </a:p>
          <a:p>
            <a:pPr eaLnBrk="0" hangingPunct="0">
              <a:buClr>
                <a:schemeClr val="accent2"/>
              </a:buClr>
            </a:pPr>
            <a:endParaRPr lang="fr-FR" sz="2000" dirty="0" smtClean="0">
              <a:latin typeface="Times" pitchFamily="-9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1454"/>
            <a:ext cx="7772400" cy="1143000"/>
          </a:xfrm>
        </p:spPr>
        <p:txBody>
          <a:bodyPr>
            <a:normAutofit/>
          </a:bodyPr>
          <a:lstStyle/>
          <a:p>
            <a:r>
              <a:rPr lang="fr-FR" altLang="zh-CN" sz="3388" b="1" i="1" dirty="0" smtClean="0">
                <a:solidFill>
                  <a:srgbClr val="B287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Une autre façon de voir:</a:t>
            </a:r>
            <a:br>
              <a:rPr lang="fr-FR" altLang="zh-CN" sz="3388" b="1" i="1" dirty="0" smtClean="0">
                <a:solidFill>
                  <a:srgbClr val="B287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fr-FR" altLang="zh-CN" sz="3388" b="1" i="1" dirty="0" smtClean="0">
                <a:solidFill>
                  <a:srgbClr val="B287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 Opérateurs et équation </a:t>
            </a:r>
            <a:r>
              <a:rPr lang="fr-FR" altLang="zh-CN" sz="3388" b="1" i="1" dirty="0">
                <a:solidFill>
                  <a:srgbClr val="B287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de </a:t>
            </a:r>
            <a:r>
              <a:rPr lang="fr-FR" altLang="zh-CN" sz="3388" b="1" i="1" dirty="0" smtClean="0">
                <a:solidFill>
                  <a:srgbClr val="B287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Schrödinger »</a:t>
            </a:r>
            <a:endParaRPr lang="fr-FR" altLang="zh-CN" sz="3388" b="1" i="1" dirty="0">
              <a:solidFill>
                <a:srgbClr val="B287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71011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755650" y="1219200"/>
          <a:ext cx="8007350" cy="504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4" name="Equation" r:id="rId4" imgW="3060360" imgH="1930320" progId="">
                  <p:embed/>
                </p:oleObj>
              </mc:Choice>
              <mc:Fallback>
                <p:oleObj name="Equation" r:id="rId4" imgW="3060360" imgH="19303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219200"/>
                        <a:ext cx="8007350" cy="5049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035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2008188" y="998538"/>
          <a:ext cx="5002212" cy="555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8" name="Equation" r:id="rId4" imgW="2184120" imgH="2425680" progId="">
                  <p:embed/>
                </p:oleObj>
              </mc:Choice>
              <mc:Fallback>
                <p:oleObj name="Equation" r:id="rId4" imgW="2184120" imgH="24256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188" y="998538"/>
                        <a:ext cx="5002212" cy="55546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1454"/>
            <a:ext cx="7772400" cy="1143000"/>
          </a:xfrm>
        </p:spPr>
        <p:txBody>
          <a:bodyPr>
            <a:normAutofit/>
          </a:bodyPr>
          <a:lstStyle/>
          <a:p>
            <a:r>
              <a:rPr lang="fr-FR" altLang="zh-CN" sz="3388" b="1" i="1" dirty="0" smtClean="0">
                <a:solidFill>
                  <a:srgbClr val="B287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Une autre façon de retrouver:</a:t>
            </a:r>
            <a:br>
              <a:rPr lang="fr-FR" altLang="zh-CN" sz="3388" b="1" i="1" dirty="0" smtClean="0">
                <a:solidFill>
                  <a:srgbClr val="B287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fr-FR" altLang="zh-CN" sz="3388" b="1" i="1" dirty="0" smtClean="0">
                <a:solidFill>
                  <a:srgbClr val="B287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 Opérateurs et équation </a:t>
            </a:r>
            <a:r>
              <a:rPr lang="fr-FR" altLang="zh-CN" sz="3388" b="1" i="1" dirty="0">
                <a:solidFill>
                  <a:srgbClr val="B287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de </a:t>
            </a:r>
            <a:r>
              <a:rPr lang="fr-FR" altLang="zh-CN" sz="3388" b="1" i="1" dirty="0" smtClean="0">
                <a:solidFill>
                  <a:srgbClr val="B287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Schrödinger »</a:t>
            </a:r>
            <a:endParaRPr lang="fr-FR" altLang="zh-CN" sz="3388" b="1" i="1" dirty="0">
              <a:solidFill>
                <a:srgbClr val="B287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52"/>
            <a:ext cx="8572560" cy="549637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1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dirty="0" smtClean="0"/>
              <a:t>				      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en-US" altLang="zh-CN" sz="3388" b="1" i="1" dirty="0" err="1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Conlusion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 ………</a:t>
            </a: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dirty="0" smtClean="0"/>
              <a:t>	</a:t>
            </a:r>
            <a:r>
              <a:rPr lang="en-US" altLang="zh-CN" u="sng" dirty="0" smtClean="0"/>
              <a:t>	</a:t>
            </a:r>
            <a:r>
              <a:rPr lang="en-US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Postulat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Etat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quantique</a:t>
            </a:r>
          </a:p>
          <a:p>
            <a:pPr>
              <a:lnSpc>
                <a:spcPts val="27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vecteur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l’espace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Hilbert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fonctions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carré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sommable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représenté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fonction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valeur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complexe</a:t>
            </a:r>
          </a:p>
          <a:p>
            <a:pPr>
              <a:lnSpc>
                <a:spcPts val="25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Produit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scalaire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↔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Probabilité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transition</a:t>
            </a:r>
          </a:p>
          <a:p>
            <a:pPr>
              <a:lnSpc>
                <a:spcPts val="25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dirty="0" smtClean="0"/>
              <a:t>	</a:t>
            </a:r>
            <a:r>
              <a:rPr lang="fr-FR" dirty="0" smtClean="0"/>
              <a:t> </a:t>
            </a:r>
          </a:p>
          <a:p>
            <a:pPr>
              <a:lnSpc>
                <a:spcPts val="19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fr-FR" dirty="0" smtClean="0"/>
              <a:t>                                                           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 (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Φ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) = |(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Φ</a:t>
            </a:r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)|</a:t>
            </a:r>
            <a:endParaRPr lang="en-US" altLang="zh-CN" sz="2066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8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dirty="0" smtClean="0"/>
              <a:t>	</a:t>
            </a:r>
            <a:r>
              <a:rPr lang="en-US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Postulat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Mesure,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observable</a:t>
            </a:r>
          </a:p>
          <a:p>
            <a:pPr>
              <a:lnSpc>
                <a:spcPts val="27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Grandeur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physique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↔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Opérateur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auto-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adjoint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Â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(observable)</a:t>
            </a:r>
          </a:p>
          <a:p>
            <a:pPr>
              <a:lnSpc>
                <a:spcPts val="27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Valeurs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propres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Â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↔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résultats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mesure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ts val="27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Vecteurs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propres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Â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↔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quantiques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correspondants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mesures.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1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Valeur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moyenne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l’état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&lt;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A&gt;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(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Ψ,ÂΨ)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0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dirty="0" smtClean="0"/>
              <a:t>			</a:t>
            </a:r>
            <a:r>
              <a:rPr lang="en-US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Postulat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Évolution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temporelle</a:t>
            </a:r>
          </a:p>
          <a:p>
            <a:pPr>
              <a:lnSpc>
                <a:spcPts val="2800"/>
              </a:lnSpc>
              <a:tabLst>
                <a:tab pos="342900" algn="l"/>
                <a:tab pos="355600" algn="l"/>
                <a:tab pos="393700" algn="l"/>
                <a:tab pos="1511300" algn="l"/>
                <a:tab pos="6134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H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l’observable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associée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l’énergie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u="sng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totale</a:t>
            </a:r>
            <a:r>
              <a:rPr lang="en-US" altLang="zh-CN" sz="2066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contenue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système.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571472" y="6286520"/>
            <a:ext cx="5739905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Mécanique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classique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{,}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→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Mécanique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quantique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4143372" y="5857892"/>
            <a:ext cx="22352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Eq.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Schrödinger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2928926" y="5715016"/>
            <a:ext cx="1000132" cy="30264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=H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428860" y="5572140"/>
            <a:ext cx="355600" cy="609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>
                <a:tab pos="50800" algn="l"/>
              </a:tabLst>
            </a:pPr>
            <a:r>
              <a:rPr lang="en-US" altLang="zh-CN" sz="2066" u="sng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∂Ψ</a:t>
            </a:r>
          </a:p>
          <a:p>
            <a:pPr>
              <a:lnSpc>
                <a:spcPts val="27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∂t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071670" y="5690618"/>
            <a:ext cx="571504" cy="31015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altLang="zh-CN" sz="2066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</a:p>
        </p:txBody>
      </p:sp>
      <p:sp>
        <p:nvSpPr>
          <p:cNvPr id="8" name="Rectangle 7"/>
          <p:cNvSpPr/>
          <p:nvPr/>
        </p:nvSpPr>
        <p:spPr>
          <a:xfrm>
            <a:off x="3004572" y="550070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572132" y="2285992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  <a:endParaRPr lang="fr-FR" sz="1400" dirty="0"/>
          </a:p>
        </p:txBody>
      </p:sp>
      <p:sp>
        <p:nvSpPr>
          <p:cNvPr id="11" name="Rectangle 10"/>
          <p:cNvSpPr/>
          <p:nvPr/>
        </p:nvSpPr>
        <p:spPr>
          <a:xfrm>
            <a:off x="6343620" y="642939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ħ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286512" y="6221576"/>
            <a:ext cx="9412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− </a:t>
            </a:r>
            <a:r>
              <a:rPr lang="fr-FR" altLang="zh-CN" sz="20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[  ,  ]</a:t>
            </a:r>
          </a:p>
          <a:p>
            <a:endParaRPr lang="fr-FR" sz="2000" dirty="0"/>
          </a:p>
        </p:txBody>
      </p:sp>
      <p:sp>
        <p:nvSpPr>
          <p:cNvPr id="13" name="Rectangle 12"/>
          <p:cNvSpPr/>
          <p:nvPr/>
        </p:nvSpPr>
        <p:spPr>
          <a:xfrm>
            <a:off x="289928" y="500063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235522" y="6143644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−</a:t>
            </a:r>
            <a:r>
              <a:rPr lang="en-US" altLang="zh-CN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i</a:t>
            </a:r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685290" y="1071546"/>
            <a:ext cx="386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</a:rPr>
              <a:t>H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Freeform 8"/>
          <p:cNvSpPr>
            <a:spLocks/>
          </p:cNvSpPr>
          <p:nvPr/>
        </p:nvSpPr>
        <p:spPr bwMode="auto">
          <a:xfrm>
            <a:off x="755650" y="1736725"/>
            <a:ext cx="2520950" cy="1042988"/>
          </a:xfrm>
          <a:custGeom>
            <a:avLst/>
            <a:gdLst/>
            <a:ahLst/>
            <a:cxnLst>
              <a:cxn ang="0">
                <a:pos x="0" y="204"/>
              </a:cxn>
              <a:cxn ang="0">
                <a:pos x="680" y="68"/>
              </a:cxn>
              <a:cxn ang="0">
                <a:pos x="998" y="612"/>
              </a:cxn>
              <a:cxn ang="0">
                <a:pos x="408" y="340"/>
              </a:cxn>
              <a:cxn ang="0">
                <a:pos x="1588" y="204"/>
              </a:cxn>
            </a:cxnLst>
            <a:rect l="0" t="0" r="r" b="b"/>
            <a:pathLst>
              <a:path w="1588" h="657">
                <a:moveTo>
                  <a:pt x="0" y="204"/>
                </a:moveTo>
                <a:cubicBezTo>
                  <a:pt x="257" y="102"/>
                  <a:pt x="514" y="0"/>
                  <a:pt x="680" y="68"/>
                </a:cubicBezTo>
                <a:cubicBezTo>
                  <a:pt x="846" y="136"/>
                  <a:pt x="1043" y="567"/>
                  <a:pt x="998" y="612"/>
                </a:cubicBezTo>
                <a:cubicBezTo>
                  <a:pt x="953" y="657"/>
                  <a:pt x="310" y="408"/>
                  <a:pt x="408" y="340"/>
                </a:cubicBezTo>
                <a:cubicBezTo>
                  <a:pt x="506" y="272"/>
                  <a:pt x="1331" y="219"/>
                  <a:pt x="1588" y="2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827088" y="2911475"/>
            <a:ext cx="2808287" cy="230188"/>
          </a:xfrm>
          <a:custGeom>
            <a:avLst/>
            <a:gdLst/>
            <a:ahLst/>
            <a:cxnLst>
              <a:cxn ang="0">
                <a:pos x="0" y="99"/>
              </a:cxn>
              <a:cxn ang="0">
                <a:pos x="908" y="8"/>
              </a:cxn>
              <a:cxn ang="0">
                <a:pos x="1543" y="145"/>
              </a:cxn>
              <a:cxn ang="0">
                <a:pos x="1769" y="8"/>
              </a:cxn>
            </a:cxnLst>
            <a:rect l="0" t="0" r="r" b="b"/>
            <a:pathLst>
              <a:path w="1769" h="145">
                <a:moveTo>
                  <a:pt x="0" y="99"/>
                </a:moveTo>
                <a:cubicBezTo>
                  <a:pt x="325" y="49"/>
                  <a:pt x="651" y="0"/>
                  <a:pt x="908" y="8"/>
                </a:cubicBezTo>
                <a:cubicBezTo>
                  <a:pt x="1165" y="16"/>
                  <a:pt x="1400" y="145"/>
                  <a:pt x="1543" y="145"/>
                </a:cubicBezTo>
                <a:cubicBezTo>
                  <a:pt x="1686" y="145"/>
                  <a:pt x="1727" y="76"/>
                  <a:pt x="1769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755650" y="1916113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1403350" y="1773238"/>
            <a:ext cx="4318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827088" y="2924175"/>
            <a:ext cx="7921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195513" y="29241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987675" y="3068638"/>
            <a:ext cx="2889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3132138" y="1989138"/>
            <a:ext cx="43338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84213" y="31416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b="1" u="sng"/>
              <a:t>r</a:t>
            </a:r>
            <a:r>
              <a:rPr lang="fr-CA"/>
              <a:t>(t</a:t>
            </a:r>
            <a:r>
              <a:rPr lang="fr-CA" baseline="-25000"/>
              <a:t>0</a:t>
            </a:r>
            <a:r>
              <a:rPr lang="fr-CA"/>
              <a:t>), </a:t>
            </a:r>
            <a:r>
              <a:rPr lang="fr-CA" b="1" u="sng"/>
              <a:t>v</a:t>
            </a:r>
            <a:r>
              <a:rPr lang="fr-CA"/>
              <a:t>(t</a:t>
            </a:r>
            <a:r>
              <a:rPr lang="fr-CA" baseline="-25000"/>
              <a:t>0</a:t>
            </a:r>
            <a:r>
              <a:rPr lang="fr-CA"/>
              <a:t>)</a:t>
            </a:r>
            <a:endParaRPr lang="fr-FR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979613" y="31416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b="1" u="sng"/>
              <a:t>r</a:t>
            </a:r>
            <a:r>
              <a:rPr lang="fr-CA"/>
              <a:t>(t</a:t>
            </a:r>
            <a:r>
              <a:rPr lang="fr-CA" baseline="-25000"/>
              <a:t>1</a:t>
            </a:r>
            <a:r>
              <a:rPr lang="fr-CA"/>
              <a:t>), </a:t>
            </a:r>
            <a:r>
              <a:rPr lang="fr-CA" b="1" u="sng"/>
              <a:t>v</a:t>
            </a:r>
            <a:r>
              <a:rPr lang="fr-CA"/>
              <a:t>(t</a:t>
            </a:r>
            <a:r>
              <a:rPr lang="fr-CA" baseline="-25000"/>
              <a:t>1</a:t>
            </a:r>
            <a:r>
              <a:rPr lang="fr-CA"/>
              <a:t>)</a:t>
            </a:r>
            <a:endParaRPr lang="fr-FR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250825" y="2133600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b="1" u="sng"/>
              <a:t>r</a:t>
            </a:r>
            <a:r>
              <a:rPr lang="fr-CA"/>
              <a:t>’(t</a:t>
            </a:r>
            <a:r>
              <a:rPr lang="fr-CA" baseline="-25000"/>
              <a:t>0</a:t>
            </a:r>
            <a:r>
              <a:rPr lang="fr-CA"/>
              <a:t>), </a:t>
            </a:r>
            <a:r>
              <a:rPr lang="fr-CA" b="1" u="sng"/>
              <a:t>v</a:t>
            </a:r>
            <a:r>
              <a:rPr lang="fr-CA"/>
              <a:t>’(t</a:t>
            </a:r>
            <a:r>
              <a:rPr lang="fr-CA" baseline="-25000"/>
              <a:t>0</a:t>
            </a:r>
            <a:r>
              <a:rPr lang="fr-CA"/>
              <a:t>)</a:t>
            </a:r>
            <a:endParaRPr lang="fr-FR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539750" y="642918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sz="3600" dirty="0"/>
              <a:t>Classique</a:t>
            </a:r>
            <a:endParaRPr lang="fr-FR" sz="3600" dirty="0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4787900" y="644510"/>
            <a:ext cx="2808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sz="3600" dirty="0"/>
              <a:t>Quantique</a:t>
            </a:r>
            <a:endParaRPr lang="fr-FR" sz="3600" dirty="0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4427538" y="1341438"/>
            <a:ext cx="504825" cy="3024187"/>
            <a:chOff x="2789" y="845"/>
            <a:chExt cx="318" cy="1905"/>
          </a:xfrm>
        </p:grpSpPr>
        <p:sp>
          <p:nvSpPr>
            <p:cNvPr id="9246" name="AutoShape 30"/>
            <p:cNvSpPr>
              <a:spLocks noChangeArrowheads="1"/>
            </p:cNvSpPr>
            <p:nvPr/>
          </p:nvSpPr>
          <p:spPr bwMode="auto">
            <a:xfrm>
              <a:off x="2789" y="845"/>
              <a:ext cx="318" cy="1905"/>
            </a:xfrm>
            <a:prstGeom prst="parallelogram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2880" y="890"/>
              <a:ext cx="181" cy="726"/>
              <a:chOff x="2880" y="890"/>
              <a:chExt cx="181" cy="726"/>
            </a:xfrm>
          </p:grpSpPr>
          <p:sp>
            <p:nvSpPr>
              <p:cNvPr id="9247" name="Oval 31"/>
              <p:cNvSpPr>
                <a:spLocks noChangeArrowheads="1"/>
              </p:cNvSpPr>
              <p:nvPr/>
            </p:nvSpPr>
            <p:spPr bwMode="auto">
              <a:xfrm>
                <a:off x="2925" y="1026"/>
                <a:ext cx="91" cy="4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248" name="Oval 32"/>
              <p:cNvSpPr>
                <a:spLocks noChangeArrowheads="1"/>
              </p:cNvSpPr>
              <p:nvPr/>
            </p:nvSpPr>
            <p:spPr bwMode="auto">
              <a:xfrm>
                <a:off x="2880" y="890"/>
                <a:ext cx="181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2880" y="1706"/>
              <a:ext cx="181" cy="726"/>
              <a:chOff x="2880" y="890"/>
              <a:chExt cx="181" cy="726"/>
            </a:xfrm>
          </p:grpSpPr>
          <p:sp>
            <p:nvSpPr>
              <p:cNvPr id="9252" name="Oval 36"/>
              <p:cNvSpPr>
                <a:spLocks noChangeArrowheads="1"/>
              </p:cNvSpPr>
              <p:nvPr/>
            </p:nvSpPr>
            <p:spPr bwMode="auto">
              <a:xfrm>
                <a:off x="2925" y="1026"/>
                <a:ext cx="91" cy="4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253" name="Oval 37"/>
              <p:cNvSpPr>
                <a:spLocks noChangeArrowheads="1"/>
              </p:cNvSpPr>
              <p:nvPr/>
            </p:nvSpPr>
            <p:spPr bwMode="auto">
              <a:xfrm>
                <a:off x="2880" y="890"/>
                <a:ext cx="181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5724525" y="1341438"/>
            <a:ext cx="504825" cy="3024187"/>
            <a:chOff x="3515" y="845"/>
            <a:chExt cx="318" cy="1905"/>
          </a:xfrm>
        </p:grpSpPr>
        <p:sp>
          <p:nvSpPr>
            <p:cNvPr id="9256" name="AutoShape 40"/>
            <p:cNvSpPr>
              <a:spLocks noChangeArrowheads="1"/>
            </p:cNvSpPr>
            <p:nvPr/>
          </p:nvSpPr>
          <p:spPr bwMode="auto">
            <a:xfrm>
              <a:off x="3515" y="845"/>
              <a:ext cx="318" cy="1905"/>
            </a:xfrm>
            <a:prstGeom prst="parallelogram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3606" y="890"/>
              <a:ext cx="181" cy="1043"/>
              <a:chOff x="2880" y="890"/>
              <a:chExt cx="181" cy="726"/>
            </a:xfrm>
          </p:grpSpPr>
          <p:sp>
            <p:nvSpPr>
              <p:cNvPr id="9258" name="Oval 42"/>
              <p:cNvSpPr>
                <a:spLocks noChangeArrowheads="1"/>
              </p:cNvSpPr>
              <p:nvPr/>
            </p:nvSpPr>
            <p:spPr bwMode="auto">
              <a:xfrm>
                <a:off x="2925" y="1026"/>
                <a:ext cx="91" cy="4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259" name="Oval 43"/>
              <p:cNvSpPr>
                <a:spLocks noChangeArrowheads="1"/>
              </p:cNvSpPr>
              <p:nvPr/>
            </p:nvSpPr>
            <p:spPr bwMode="auto">
              <a:xfrm>
                <a:off x="2880" y="890"/>
                <a:ext cx="181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606" y="1979"/>
              <a:ext cx="136" cy="635"/>
              <a:chOff x="2880" y="890"/>
              <a:chExt cx="181" cy="726"/>
            </a:xfrm>
          </p:grpSpPr>
          <p:sp>
            <p:nvSpPr>
              <p:cNvPr id="9261" name="Oval 45"/>
              <p:cNvSpPr>
                <a:spLocks noChangeArrowheads="1"/>
              </p:cNvSpPr>
              <p:nvPr/>
            </p:nvSpPr>
            <p:spPr bwMode="auto">
              <a:xfrm>
                <a:off x="2925" y="1026"/>
                <a:ext cx="91" cy="4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262" name="Oval 46"/>
              <p:cNvSpPr>
                <a:spLocks noChangeArrowheads="1"/>
              </p:cNvSpPr>
              <p:nvPr/>
            </p:nvSpPr>
            <p:spPr bwMode="auto">
              <a:xfrm>
                <a:off x="2880" y="890"/>
                <a:ext cx="181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9264" name="AutoShape 48"/>
          <p:cNvSpPr>
            <a:spLocks noChangeArrowheads="1"/>
          </p:cNvSpPr>
          <p:nvPr/>
        </p:nvSpPr>
        <p:spPr bwMode="auto">
          <a:xfrm>
            <a:off x="7019925" y="1341438"/>
            <a:ext cx="504825" cy="3024187"/>
          </a:xfrm>
          <a:prstGeom prst="parallelogram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7164388" y="1412875"/>
            <a:ext cx="215900" cy="936625"/>
            <a:chOff x="2880" y="890"/>
            <a:chExt cx="181" cy="726"/>
          </a:xfrm>
        </p:grpSpPr>
        <p:sp>
          <p:nvSpPr>
            <p:cNvPr id="9266" name="Oval 50"/>
            <p:cNvSpPr>
              <a:spLocks noChangeArrowheads="1"/>
            </p:cNvSpPr>
            <p:nvPr/>
          </p:nvSpPr>
          <p:spPr bwMode="auto">
            <a:xfrm>
              <a:off x="2925" y="1026"/>
              <a:ext cx="91" cy="4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267" name="Oval 51"/>
            <p:cNvSpPr>
              <a:spLocks noChangeArrowheads="1"/>
            </p:cNvSpPr>
            <p:nvPr/>
          </p:nvSpPr>
          <p:spPr bwMode="auto">
            <a:xfrm>
              <a:off x="2880" y="890"/>
              <a:ext cx="181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7092950" y="2708275"/>
            <a:ext cx="358775" cy="1368425"/>
            <a:chOff x="2880" y="890"/>
            <a:chExt cx="181" cy="726"/>
          </a:xfrm>
        </p:grpSpPr>
        <p:sp>
          <p:nvSpPr>
            <p:cNvPr id="9269" name="Oval 53"/>
            <p:cNvSpPr>
              <a:spLocks noChangeArrowheads="1"/>
            </p:cNvSpPr>
            <p:nvPr/>
          </p:nvSpPr>
          <p:spPr bwMode="auto">
            <a:xfrm>
              <a:off x="2925" y="1026"/>
              <a:ext cx="91" cy="4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270" name="Oval 54"/>
            <p:cNvSpPr>
              <a:spLocks noChangeArrowheads="1"/>
            </p:cNvSpPr>
            <p:nvPr/>
          </p:nvSpPr>
          <p:spPr bwMode="auto">
            <a:xfrm>
              <a:off x="2880" y="890"/>
              <a:ext cx="181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9272" name="AutoShape 56"/>
          <p:cNvSpPr>
            <a:spLocks noChangeArrowheads="1"/>
          </p:cNvSpPr>
          <p:nvPr/>
        </p:nvSpPr>
        <p:spPr bwMode="auto">
          <a:xfrm>
            <a:off x="5003800" y="2565400"/>
            <a:ext cx="576263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273" name="AutoShape 57"/>
          <p:cNvSpPr>
            <a:spLocks noChangeArrowheads="1"/>
          </p:cNvSpPr>
          <p:nvPr/>
        </p:nvSpPr>
        <p:spPr bwMode="auto">
          <a:xfrm>
            <a:off x="6372225" y="2565400"/>
            <a:ext cx="576263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4932363" y="11969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/>
              <a:t>t</a:t>
            </a:r>
            <a:r>
              <a:rPr lang="fr-CA" baseline="-25000"/>
              <a:t>0</a:t>
            </a:r>
            <a:endParaRPr lang="fr-FR"/>
          </a:p>
        </p:txBody>
      </p:sp>
      <p:sp>
        <p:nvSpPr>
          <p:cNvPr id="9283" name="Text Box 67"/>
          <p:cNvSpPr txBox="1">
            <a:spLocks noChangeArrowheads="1"/>
          </p:cNvSpPr>
          <p:nvPr/>
        </p:nvSpPr>
        <p:spPr bwMode="auto">
          <a:xfrm>
            <a:off x="6300788" y="11969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/>
              <a:t>t</a:t>
            </a:r>
            <a:r>
              <a:rPr lang="fr-CA" baseline="-25000"/>
              <a:t>1</a:t>
            </a:r>
            <a:endParaRPr lang="fr-FR"/>
          </a:p>
        </p:txBody>
      </p:sp>
      <p:sp>
        <p:nvSpPr>
          <p:cNvPr id="9284" name="Text Box 68"/>
          <p:cNvSpPr txBox="1">
            <a:spLocks noChangeArrowheads="1"/>
          </p:cNvSpPr>
          <p:nvPr/>
        </p:nvSpPr>
        <p:spPr bwMode="auto">
          <a:xfrm>
            <a:off x="7524750" y="11969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/>
              <a:t>t</a:t>
            </a:r>
            <a:r>
              <a:rPr lang="fr-CA" baseline="-25000"/>
              <a:t>2</a:t>
            </a:r>
            <a:endParaRPr lang="fr-FR"/>
          </a:p>
        </p:txBody>
      </p:sp>
      <p:graphicFrame>
        <p:nvGraphicFramePr>
          <p:cNvPr id="9288" name="Object 72"/>
          <p:cNvGraphicFramePr>
            <a:graphicFrameLocks/>
          </p:cNvGraphicFramePr>
          <p:nvPr/>
        </p:nvGraphicFramePr>
        <p:xfrm>
          <a:off x="4932363" y="4437063"/>
          <a:ext cx="23034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3" imgW="1320480" imgH="228600" progId="Equation.3">
                  <p:embed/>
                </p:oleObj>
              </mc:Choice>
              <mc:Fallback>
                <p:oleObj name="Equation" r:id="rId3" imgW="1320480" imgH="228600" progId="Equation.3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437063"/>
                        <a:ext cx="23034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685800" y="-71454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altLang="zh-CN" sz="3388" b="1" i="1" u="none" strike="noStrike" kern="1200" cap="none" spc="0" normalizeH="0" baseline="0" noProof="0" dirty="0" smtClean="0">
                <a:ln>
                  <a:noFill/>
                </a:ln>
                <a:solidFill>
                  <a:srgbClr val="B287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En conclusion</a:t>
            </a:r>
            <a:endParaRPr kumimoji="0" lang="fr-FR" altLang="zh-CN" sz="3388" b="1" i="1" u="none" strike="noStrike" kern="1200" cap="none" spc="0" normalizeH="0" baseline="0" noProof="0" dirty="0">
              <a:ln>
                <a:noFill/>
              </a:ln>
              <a:solidFill>
                <a:srgbClr val="B287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/>
          <p:cNvSpPr>
            <a:spLocks/>
          </p:cNvSpPr>
          <p:nvPr/>
        </p:nvSpPr>
        <p:spPr bwMode="auto">
          <a:xfrm>
            <a:off x="755650" y="1736725"/>
            <a:ext cx="2520950" cy="1042988"/>
          </a:xfrm>
          <a:custGeom>
            <a:avLst/>
            <a:gdLst/>
            <a:ahLst/>
            <a:cxnLst>
              <a:cxn ang="0">
                <a:pos x="0" y="204"/>
              </a:cxn>
              <a:cxn ang="0">
                <a:pos x="680" y="68"/>
              </a:cxn>
              <a:cxn ang="0">
                <a:pos x="998" y="612"/>
              </a:cxn>
              <a:cxn ang="0">
                <a:pos x="408" y="340"/>
              </a:cxn>
              <a:cxn ang="0">
                <a:pos x="1588" y="204"/>
              </a:cxn>
            </a:cxnLst>
            <a:rect l="0" t="0" r="r" b="b"/>
            <a:pathLst>
              <a:path w="1588" h="657">
                <a:moveTo>
                  <a:pt x="0" y="204"/>
                </a:moveTo>
                <a:cubicBezTo>
                  <a:pt x="257" y="102"/>
                  <a:pt x="514" y="0"/>
                  <a:pt x="680" y="68"/>
                </a:cubicBezTo>
                <a:cubicBezTo>
                  <a:pt x="846" y="136"/>
                  <a:pt x="1043" y="567"/>
                  <a:pt x="998" y="612"/>
                </a:cubicBezTo>
                <a:cubicBezTo>
                  <a:pt x="953" y="657"/>
                  <a:pt x="310" y="408"/>
                  <a:pt x="408" y="340"/>
                </a:cubicBezTo>
                <a:cubicBezTo>
                  <a:pt x="506" y="272"/>
                  <a:pt x="1331" y="219"/>
                  <a:pt x="1588" y="2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699" name="Freeform 3"/>
          <p:cNvSpPr>
            <a:spLocks/>
          </p:cNvSpPr>
          <p:nvPr/>
        </p:nvSpPr>
        <p:spPr bwMode="auto">
          <a:xfrm>
            <a:off x="827088" y="2911475"/>
            <a:ext cx="2808287" cy="230188"/>
          </a:xfrm>
          <a:custGeom>
            <a:avLst/>
            <a:gdLst/>
            <a:ahLst/>
            <a:cxnLst>
              <a:cxn ang="0">
                <a:pos x="0" y="99"/>
              </a:cxn>
              <a:cxn ang="0">
                <a:pos x="908" y="8"/>
              </a:cxn>
              <a:cxn ang="0">
                <a:pos x="1543" y="145"/>
              </a:cxn>
              <a:cxn ang="0">
                <a:pos x="1769" y="8"/>
              </a:cxn>
            </a:cxnLst>
            <a:rect l="0" t="0" r="r" b="b"/>
            <a:pathLst>
              <a:path w="1769" h="145">
                <a:moveTo>
                  <a:pt x="0" y="99"/>
                </a:moveTo>
                <a:cubicBezTo>
                  <a:pt x="325" y="49"/>
                  <a:pt x="651" y="0"/>
                  <a:pt x="908" y="8"/>
                </a:cubicBezTo>
                <a:cubicBezTo>
                  <a:pt x="1165" y="16"/>
                  <a:pt x="1400" y="145"/>
                  <a:pt x="1543" y="145"/>
                </a:cubicBezTo>
                <a:cubicBezTo>
                  <a:pt x="1686" y="145"/>
                  <a:pt x="1727" y="76"/>
                  <a:pt x="1769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755650" y="1916113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V="1">
            <a:off x="1403350" y="1773238"/>
            <a:ext cx="4318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V="1">
            <a:off x="827088" y="2924175"/>
            <a:ext cx="7921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195513" y="29241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987675" y="3068638"/>
            <a:ext cx="2889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3132138" y="1989138"/>
            <a:ext cx="43338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84213" y="31416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b="1" u="sng"/>
              <a:t>r</a:t>
            </a:r>
            <a:r>
              <a:rPr lang="fr-CA"/>
              <a:t>(t</a:t>
            </a:r>
            <a:r>
              <a:rPr lang="fr-CA" baseline="-25000"/>
              <a:t>0</a:t>
            </a:r>
            <a:r>
              <a:rPr lang="fr-CA"/>
              <a:t>), </a:t>
            </a:r>
            <a:r>
              <a:rPr lang="fr-CA" b="1" u="sng"/>
              <a:t>v</a:t>
            </a:r>
            <a:r>
              <a:rPr lang="fr-CA"/>
              <a:t>(t</a:t>
            </a:r>
            <a:r>
              <a:rPr lang="fr-CA" baseline="-25000"/>
              <a:t>0</a:t>
            </a:r>
            <a:r>
              <a:rPr lang="fr-CA"/>
              <a:t>)</a:t>
            </a:r>
            <a:endParaRPr lang="fr-FR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979613" y="31416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b="1" u="sng"/>
              <a:t>r</a:t>
            </a:r>
            <a:r>
              <a:rPr lang="fr-CA"/>
              <a:t>(t</a:t>
            </a:r>
            <a:r>
              <a:rPr lang="fr-CA" baseline="-25000"/>
              <a:t>1</a:t>
            </a:r>
            <a:r>
              <a:rPr lang="fr-CA"/>
              <a:t>), </a:t>
            </a:r>
            <a:r>
              <a:rPr lang="fr-CA" b="1" u="sng"/>
              <a:t>v</a:t>
            </a:r>
            <a:r>
              <a:rPr lang="fr-CA"/>
              <a:t>(t</a:t>
            </a:r>
            <a:r>
              <a:rPr lang="fr-CA" baseline="-25000"/>
              <a:t>1</a:t>
            </a:r>
            <a:r>
              <a:rPr lang="fr-CA"/>
              <a:t>)</a:t>
            </a:r>
            <a:endParaRPr lang="fr-FR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50825" y="2133600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b="1" u="sng"/>
              <a:t>r</a:t>
            </a:r>
            <a:r>
              <a:rPr lang="fr-CA"/>
              <a:t>’(t</a:t>
            </a:r>
            <a:r>
              <a:rPr lang="fr-CA" baseline="-25000"/>
              <a:t>0</a:t>
            </a:r>
            <a:r>
              <a:rPr lang="fr-CA"/>
              <a:t>), </a:t>
            </a:r>
            <a:r>
              <a:rPr lang="fr-CA" b="1" u="sng"/>
              <a:t>v</a:t>
            </a:r>
            <a:r>
              <a:rPr lang="fr-CA"/>
              <a:t>’(t</a:t>
            </a:r>
            <a:r>
              <a:rPr lang="fr-CA" baseline="-25000"/>
              <a:t>0</a:t>
            </a:r>
            <a:r>
              <a:rPr lang="fr-CA"/>
              <a:t>)</a:t>
            </a:r>
            <a:endParaRPr lang="fr-FR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539750" y="476250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sz="3600"/>
              <a:t>Classique</a:t>
            </a:r>
            <a:endParaRPr lang="fr-FR" sz="3600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4787900" y="404813"/>
            <a:ext cx="2808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sz="3600"/>
              <a:t>Quantique</a:t>
            </a:r>
            <a:endParaRPr lang="fr-FR" sz="360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427538" y="1341438"/>
            <a:ext cx="504825" cy="3024187"/>
            <a:chOff x="2789" y="845"/>
            <a:chExt cx="318" cy="1905"/>
          </a:xfrm>
        </p:grpSpPr>
        <p:sp>
          <p:nvSpPr>
            <p:cNvPr id="29712" name="AutoShape 16"/>
            <p:cNvSpPr>
              <a:spLocks noChangeArrowheads="1"/>
            </p:cNvSpPr>
            <p:nvPr/>
          </p:nvSpPr>
          <p:spPr bwMode="auto">
            <a:xfrm>
              <a:off x="2789" y="845"/>
              <a:ext cx="318" cy="1905"/>
            </a:xfrm>
            <a:prstGeom prst="parallelogram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2880" y="890"/>
              <a:ext cx="181" cy="726"/>
              <a:chOff x="2880" y="890"/>
              <a:chExt cx="181" cy="726"/>
            </a:xfrm>
          </p:grpSpPr>
          <p:sp>
            <p:nvSpPr>
              <p:cNvPr id="29714" name="Oval 18"/>
              <p:cNvSpPr>
                <a:spLocks noChangeArrowheads="1"/>
              </p:cNvSpPr>
              <p:nvPr/>
            </p:nvSpPr>
            <p:spPr bwMode="auto">
              <a:xfrm>
                <a:off x="2925" y="1026"/>
                <a:ext cx="91" cy="4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9715" name="Oval 19"/>
              <p:cNvSpPr>
                <a:spLocks noChangeArrowheads="1"/>
              </p:cNvSpPr>
              <p:nvPr/>
            </p:nvSpPr>
            <p:spPr bwMode="auto">
              <a:xfrm>
                <a:off x="2880" y="890"/>
                <a:ext cx="181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2880" y="1706"/>
              <a:ext cx="181" cy="726"/>
              <a:chOff x="2880" y="890"/>
              <a:chExt cx="181" cy="726"/>
            </a:xfrm>
          </p:grpSpPr>
          <p:sp>
            <p:nvSpPr>
              <p:cNvPr id="29717" name="Oval 21"/>
              <p:cNvSpPr>
                <a:spLocks noChangeArrowheads="1"/>
              </p:cNvSpPr>
              <p:nvPr/>
            </p:nvSpPr>
            <p:spPr bwMode="auto">
              <a:xfrm>
                <a:off x="2925" y="1026"/>
                <a:ext cx="91" cy="4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9718" name="Oval 22"/>
              <p:cNvSpPr>
                <a:spLocks noChangeArrowheads="1"/>
              </p:cNvSpPr>
              <p:nvPr/>
            </p:nvSpPr>
            <p:spPr bwMode="auto">
              <a:xfrm>
                <a:off x="2880" y="890"/>
                <a:ext cx="181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724525" y="1341438"/>
            <a:ext cx="504825" cy="3024187"/>
            <a:chOff x="3515" y="845"/>
            <a:chExt cx="318" cy="1905"/>
          </a:xfrm>
        </p:grpSpPr>
        <p:sp>
          <p:nvSpPr>
            <p:cNvPr id="29720" name="AutoShape 24"/>
            <p:cNvSpPr>
              <a:spLocks noChangeArrowheads="1"/>
            </p:cNvSpPr>
            <p:nvPr/>
          </p:nvSpPr>
          <p:spPr bwMode="auto">
            <a:xfrm>
              <a:off x="3515" y="845"/>
              <a:ext cx="318" cy="1905"/>
            </a:xfrm>
            <a:prstGeom prst="parallelogram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3606" y="890"/>
              <a:ext cx="181" cy="1043"/>
              <a:chOff x="2880" y="890"/>
              <a:chExt cx="181" cy="726"/>
            </a:xfrm>
          </p:grpSpPr>
          <p:sp>
            <p:nvSpPr>
              <p:cNvPr id="29722" name="Oval 26"/>
              <p:cNvSpPr>
                <a:spLocks noChangeArrowheads="1"/>
              </p:cNvSpPr>
              <p:nvPr/>
            </p:nvSpPr>
            <p:spPr bwMode="auto">
              <a:xfrm>
                <a:off x="2925" y="1026"/>
                <a:ext cx="91" cy="4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9723" name="Oval 27"/>
              <p:cNvSpPr>
                <a:spLocks noChangeArrowheads="1"/>
              </p:cNvSpPr>
              <p:nvPr/>
            </p:nvSpPr>
            <p:spPr bwMode="auto">
              <a:xfrm>
                <a:off x="2880" y="890"/>
                <a:ext cx="181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3606" y="1979"/>
              <a:ext cx="136" cy="635"/>
              <a:chOff x="2880" y="890"/>
              <a:chExt cx="181" cy="726"/>
            </a:xfrm>
          </p:grpSpPr>
          <p:sp>
            <p:nvSpPr>
              <p:cNvPr id="29725" name="Oval 29"/>
              <p:cNvSpPr>
                <a:spLocks noChangeArrowheads="1"/>
              </p:cNvSpPr>
              <p:nvPr/>
            </p:nvSpPr>
            <p:spPr bwMode="auto">
              <a:xfrm>
                <a:off x="2925" y="1026"/>
                <a:ext cx="91" cy="4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9726" name="Oval 30"/>
              <p:cNvSpPr>
                <a:spLocks noChangeArrowheads="1"/>
              </p:cNvSpPr>
              <p:nvPr/>
            </p:nvSpPr>
            <p:spPr bwMode="auto">
              <a:xfrm>
                <a:off x="2880" y="890"/>
                <a:ext cx="181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29727" name="AutoShape 31"/>
          <p:cNvSpPr>
            <a:spLocks noChangeArrowheads="1"/>
          </p:cNvSpPr>
          <p:nvPr/>
        </p:nvSpPr>
        <p:spPr bwMode="auto">
          <a:xfrm>
            <a:off x="7019925" y="1341438"/>
            <a:ext cx="504825" cy="3024187"/>
          </a:xfrm>
          <a:prstGeom prst="parallelogram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7164388" y="1412875"/>
            <a:ext cx="215900" cy="936625"/>
            <a:chOff x="2880" y="890"/>
            <a:chExt cx="181" cy="726"/>
          </a:xfrm>
        </p:grpSpPr>
        <p:sp>
          <p:nvSpPr>
            <p:cNvPr id="29729" name="Oval 33"/>
            <p:cNvSpPr>
              <a:spLocks noChangeArrowheads="1"/>
            </p:cNvSpPr>
            <p:nvPr/>
          </p:nvSpPr>
          <p:spPr bwMode="auto">
            <a:xfrm>
              <a:off x="2925" y="1026"/>
              <a:ext cx="91" cy="4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9730" name="Oval 34"/>
            <p:cNvSpPr>
              <a:spLocks noChangeArrowheads="1"/>
            </p:cNvSpPr>
            <p:nvPr/>
          </p:nvSpPr>
          <p:spPr bwMode="auto">
            <a:xfrm>
              <a:off x="2880" y="890"/>
              <a:ext cx="181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7092950" y="2708275"/>
            <a:ext cx="358775" cy="1368425"/>
            <a:chOff x="2880" y="890"/>
            <a:chExt cx="181" cy="726"/>
          </a:xfrm>
        </p:grpSpPr>
        <p:sp>
          <p:nvSpPr>
            <p:cNvPr id="29732" name="Oval 36"/>
            <p:cNvSpPr>
              <a:spLocks noChangeArrowheads="1"/>
            </p:cNvSpPr>
            <p:nvPr/>
          </p:nvSpPr>
          <p:spPr bwMode="auto">
            <a:xfrm>
              <a:off x="2925" y="1026"/>
              <a:ext cx="91" cy="4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9733" name="Oval 37"/>
            <p:cNvSpPr>
              <a:spLocks noChangeArrowheads="1"/>
            </p:cNvSpPr>
            <p:nvPr/>
          </p:nvSpPr>
          <p:spPr bwMode="auto">
            <a:xfrm>
              <a:off x="2880" y="890"/>
              <a:ext cx="181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9734" name="AutoShape 38"/>
          <p:cNvSpPr>
            <a:spLocks noChangeArrowheads="1"/>
          </p:cNvSpPr>
          <p:nvPr/>
        </p:nvSpPr>
        <p:spPr bwMode="auto">
          <a:xfrm>
            <a:off x="5003800" y="2565400"/>
            <a:ext cx="576263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9735" name="AutoShape 39"/>
          <p:cNvSpPr>
            <a:spLocks noChangeArrowheads="1"/>
          </p:cNvSpPr>
          <p:nvPr/>
        </p:nvSpPr>
        <p:spPr bwMode="auto">
          <a:xfrm>
            <a:off x="6372225" y="2565400"/>
            <a:ext cx="576263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29736" name="Object 40"/>
          <p:cNvGraphicFramePr>
            <a:graphicFrameLocks noGrp="1"/>
          </p:cNvGraphicFramePr>
          <p:nvPr>
            <p:ph/>
          </p:nvPr>
        </p:nvGraphicFramePr>
        <p:xfrm>
          <a:off x="4932363" y="4437063"/>
          <a:ext cx="23034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Equation" r:id="rId3" imgW="1320480" imgH="228600" progId="Equation.3">
                  <p:embed/>
                </p:oleObj>
              </mc:Choice>
              <mc:Fallback>
                <p:oleObj name="Equation" r:id="rId3" imgW="1320480" imgH="228600" progId="Equation.3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437063"/>
                        <a:ext cx="23034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37" name="Text Box 41"/>
          <p:cNvSpPr txBox="1">
            <a:spLocks noChangeArrowheads="1"/>
          </p:cNvSpPr>
          <p:nvPr/>
        </p:nvSpPr>
        <p:spPr bwMode="auto">
          <a:xfrm>
            <a:off x="4932363" y="11969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/>
              <a:t>t</a:t>
            </a:r>
            <a:r>
              <a:rPr lang="fr-CA" baseline="-25000"/>
              <a:t>0</a:t>
            </a:r>
            <a:endParaRPr lang="fr-FR"/>
          </a:p>
        </p:txBody>
      </p:sp>
      <p:sp>
        <p:nvSpPr>
          <p:cNvPr id="29738" name="Text Box 42"/>
          <p:cNvSpPr txBox="1">
            <a:spLocks noChangeArrowheads="1"/>
          </p:cNvSpPr>
          <p:nvPr/>
        </p:nvSpPr>
        <p:spPr bwMode="auto">
          <a:xfrm>
            <a:off x="6300788" y="11969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/>
              <a:t>t</a:t>
            </a:r>
            <a:r>
              <a:rPr lang="fr-CA" baseline="-25000"/>
              <a:t>1</a:t>
            </a:r>
            <a:endParaRPr lang="fr-FR"/>
          </a:p>
        </p:txBody>
      </p:sp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7524750" y="11969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/>
              <a:t>t</a:t>
            </a:r>
            <a:r>
              <a:rPr lang="fr-CA" baseline="-25000"/>
              <a:t>2</a:t>
            </a:r>
            <a:endParaRPr lang="fr-FR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 flipV="1">
            <a:off x="4284663" y="4868863"/>
            <a:ext cx="8636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2339975" y="5445125"/>
            <a:ext cx="28082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b="1" dirty="0" err="1"/>
              <a:t>Proba</a:t>
            </a:r>
            <a:r>
              <a:rPr lang="fr-CA" b="1" dirty="0"/>
              <a:t>. de présence en r</a:t>
            </a:r>
            <a:endParaRPr lang="fr-FR" b="1" dirty="0"/>
          </a:p>
        </p:txBody>
      </p:sp>
      <p:sp>
        <p:nvSpPr>
          <p:cNvPr id="29742" name="Line 46"/>
          <p:cNvSpPr>
            <a:spLocks noChangeShapeType="1"/>
          </p:cNvSpPr>
          <p:nvPr/>
        </p:nvSpPr>
        <p:spPr bwMode="auto">
          <a:xfrm>
            <a:off x="6372225" y="4941888"/>
            <a:ext cx="7207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6084888" y="5665788"/>
            <a:ext cx="2016125" cy="1192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>
                <a:solidFill>
                  <a:srgbClr val="FF0000"/>
                </a:solidFill>
              </a:rPr>
              <a:t>Fonction d`</a:t>
            </a:r>
            <a:r>
              <a:rPr lang="fr-CA"/>
              <a:t>  </a:t>
            </a:r>
          </a:p>
          <a:p>
            <a:pPr>
              <a:spcBef>
                <a:spcPct val="50000"/>
              </a:spcBef>
            </a:pPr>
            <a:endParaRPr lang="fr-CA"/>
          </a:p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29744" name="AutoShape 48"/>
          <p:cNvSpPr>
            <a:spLocks/>
          </p:cNvSpPr>
          <p:nvPr/>
        </p:nvSpPr>
        <p:spPr bwMode="auto">
          <a:xfrm>
            <a:off x="7286644" y="5445125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9745" name="Text Box 49"/>
          <p:cNvSpPr txBox="1">
            <a:spLocks noChangeArrowheads="1"/>
          </p:cNvSpPr>
          <p:nvPr/>
        </p:nvSpPr>
        <p:spPr bwMode="auto">
          <a:xfrm>
            <a:off x="7429520" y="5229225"/>
            <a:ext cx="7207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dirty="0">
                <a:solidFill>
                  <a:srgbClr val="FF0000"/>
                </a:solidFill>
              </a:rPr>
              <a:t>état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9746" name="Text Box 50"/>
          <p:cNvSpPr txBox="1">
            <a:spLocks noChangeArrowheads="1"/>
          </p:cNvSpPr>
          <p:nvPr/>
        </p:nvSpPr>
        <p:spPr bwMode="auto">
          <a:xfrm>
            <a:off x="7500958" y="6092825"/>
            <a:ext cx="7207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dirty="0">
                <a:solidFill>
                  <a:srgbClr val="FF0000"/>
                </a:solidFill>
              </a:rPr>
              <a:t>onde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755650" y="1736725"/>
            <a:ext cx="2520950" cy="1042988"/>
          </a:xfrm>
          <a:custGeom>
            <a:avLst/>
            <a:gdLst/>
            <a:ahLst/>
            <a:cxnLst>
              <a:cxn ang="0">
                <a:pos x="0" y="204"/>
              </a:cxn>
              <a:cxn ang="0">
                <a:pos x="680" y="68"/>
              </a:cxn>
              <a:cxn ang="0">
                <a:pos x="998" y="612"/>
              </a:cxn>
              <a:cxn ang="0">
                <a:pos x="408" y="340"/>
              </a:cxn>
              <a:cxn ang="0">
                <a:pos x="1588" y="204"/>
              </a:cxn>
            </a:cxnLst>
            <a:rect l="0" t="0" r="r" b="b"/>
            <a:pathLst>
              <a:path w="1588" h="657">
                <a:moveTo>
                  <a:pt x="0" y="204"/>
                </a:moveTo>
                <a:cubicBezTo>
                  <a:pt x="257" y="102"/>
                  <a:pt x="514" y="0"/>
                  <a:pt x="680" y="68"/>
                </a:cubicBezTo>
                <a:cubicBezTo>
                  <a:pt x="846" y="136"/>
                  <a:pt x="1043" y="567"/>
                  <a:pt x="998" y="612"/>
                </a:cubicBezTo>
                <a:cubicBezTo>
                  <a:pt x="953" y="657"/>
                  <a:pt x="310" y="408"/>
                  <a:pt x="408" y="340"/>
                </a:cubicBezTo>
                <a:cubicBezTo>
                  <a:pt x="506" y="272"/>
                  <a:pt x="1331" y="219"/>
                  <a:pt x="1588" y="2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15" name="Freeform 3"/>
          <p:cNvSpPr>
            <a:spLocks/>
          </p:cNvSpPr>
          <p:nvPr/>
        </p:nvSpPr>
        <p:spPr bwMode="auto">
          <a:xfrm>
            <a:off x="827088" y="2911475"/>
            <a:ext cx="2808287" cy="230188"/>
          </a:xfrm>
          <a:custGeom>
            <a:avLst/>
            <a:gdLst/>
            <a:ahLst/>
            <a:cxnLst>
              <a:cxn ang="0">
                <a:pos x="0" y="99"/>
              </a:cxn>
              <a:cxn ang="0">
                <a:pos x="908" y="8"/>
              </a:cxn>
              <a:cxn ang="0">
                <a:pos x="1543" y="145"/>
              </a:cxn>
              <a:cxn ang="0">
                <a:pos x="1769" y="8"/>
              </a:cxn>
            </a:cxnLst>
            <a:rect l="0" t="0" r="r" b="b"/>
            <a:pathLst>
              <a:path w="1769" h="145">
                <a:moveTo>
                  <a:pt x="0" y="99"/>
                </a:moveTo>
                <a:cubicBezTo>
                  <a:pt x="325" y="49"/>
                  <a:pt x="651" y="0"/>
                  <a:pt x="908" y="8"/>
                </a:cubicBezTo>
                <a:cubicBezTo>
                  <a:pt x="1165" y="16"/>
                  <a:pt x="1400" y="145"/>
                  <a:pt x="1543" y="145"/>
                </a:cubicBezTo>
                <a:cubicBezTo>
                  <a:pt x="1686" y="145"/>
                  <a:pt x="1727" y="76"/>
                  <a:pt x="1769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755650" y="1916113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1403350" y="1773238"/>
            <a:ext cx="4318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827088" y="2924175"/>
            <a:ext cx="7921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195513" y="29241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987675" y="3068638"/>
            <a:ext cx="2889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3132138" y="1989138"/>
            <a:ext cx="43338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84213" y="31416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b="1" u="sng"/>
              <a:t>r</a:t>
            </a:r>
            <a:r>
              <a:rPr lang="fr-CA"/>
              <a:t>(t</a:t>
            </a:r>
            <a:r>
              <a:rPr lang="fr-CA" baseline="-25000"/>
              <a:t>0</a:t>
            </a:r>
            <a:r>
              <a:rPr lang="fr-CA"/>
              <a:t>), </a:t>
            </a:r>
            <a:r>
              <a:rPr lang="fr-CA" b="1" u="sng"/>
              <a:t>v</a:t>
            </a:r>
            <a:r>
              <a:rPr lang="fr-CA"/>
              <a:t>(t</a:t>
            </a:r>
            <a:r>
              <a:rPr lang="fr-CA" baseline="-25000"/>
              <a:t>0</a:t>
            </a:r>
            <a:r>
              <a:rPr lang="fr-CA"/>
              <a:t>)</a:t>
            </a:r>
            <a:endParaRPr lang="fr-FR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979613" y="31416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b="1" u="sng"/>
              <a:t>r</a:t>
            </a:r>
            <a:r>
              <a:rPr lang="fr-CA"/>
              <a:t>(t</a:t>
            </a:r>
            <a:r>
              <a:rPr lang="fr-CA" baseline="-25000"/>
              <a:t>1</a:t>
            </a:r>
            <a:r>
              <a:rPr lang="fr-CA"/>
              <a:t>), </a:t>
            </a:r>
            <a:r>
              <a:rPr lang="fr-CA" b="1" u="sng"/>
              <a:t>v</a:t>
            </a:r>
            <a:r>
              <a:rPr lang="fr-CA"/>
              <a:t>(t</a:t>
            </a:r>
            <a:r>
              <a:rPr lang="fr-CA" baseline="-25000"/>
              <a:t>1</a:t>
            </a:r>
            <a:r>
              <a:rPr lang="fr-CA"/>
              <a:t>)</a:t>
            </a:r>
            <a:endParaRPr lang="fr-FR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50825" y="2133600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b="1" u="sng"/>
              <a:t>r</a:t>
            </a:r>
            <a:r>
              <a:rPr lang="fr-CA"/>
              <a:t>’(t</a:t>
            </a:r>
            <a:r>
              <a:rPr lang="fr-CA" baseline="-25000"/>
              <a:t>0</a:t>
            </a:r>
            <a:r>
              <a:rPr lang="fr-CA"/>
              <a:t>), </a:t>
            </a:r>
            <a:r>
              <a:rPr lang="fr-CA" b="1" u="sng"/>
              <a:t>v</a:t>
            </a:r>
            <a:r>
              <a:rPr lang="fr-CA"/>
              <a:t>’(t</a:t>
            </a:r>
            <a:r>
              <a:rPr lang="fr-CA" baseline="-25000"/>
              <a:t>0</a:t>
            </a:r>
            <a:r>
              <a:rPr lang="fr-CA"/>
              <a:t>)</a:t>
            </a:r>
            <a:endParaRPr lang="fr-FR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39750" y="476250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sz="3600"/>
              <a:t>Classique</a:t>
            </a:r>
            <a:endParaRPr lang="fr-FR" sz="3600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787900" y="404813"/>
            <a:ext cx="2808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sz="3600"/>
              <a:t>Quantique</a:t>
            </a:r>
            <a:endParaRPr lang="fr-FR" sz="360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427538" y="1341438"/>
            <a:ext cx="504825" cy="3024187"/>
            <a:chOff x="2789" y="845"/>
            <a:chExt cx="318" cy="1905"/>
          </a:xfrm>
        </p:grpSpPr>
        <p:sp>
          <p:nvSpPr>
            <p:cNvPr id="13328" name="AutoShape 16"/>
            <p:cNvSpPr>
              <a:spLocks noChangeArrowheads="1"/>
            </p:cNvSpPr>
            <p:nvPr/>
          </p:nvSpPr>
          <p:spPr bwMode="auto">
            <a:xfrm>
              <a:off x="2789" y="845"/>
              <a:ext cx="318" cy="1905"/>
            </a:xfrm>
            <a:prstGeom prst="parallelogram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2880" y="890"/>
              <a:ext cx="181" cy="726"/>
              <a:chOff x="2880" y="890"/>
              <a:chExt cx="181" cy="726"/>
            </a:xfrm>
          </p:grpSpPr>
          <p:sp>
            <p:nvSpPr>
              <p:cNvPr id="13330" name="Oval 18"/>
              <p:cNvSpPr>
                <a:spLocks noChangeArrowheads="1"/>
              </p:cNvSpPr>
              <p:nvPr/>
            </p:nvSpPr>
            <p:spPr bwMode="auto">
              <a:xfrm>
                <a:off x="2925" y="1026"/>
                <a:ext cx="91" cy="4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3331" name="Oval 19"/>
              <p:cNvSpPr>
                <a:spLocks noChangeArrowheads="1"/>
              </p:cNvSpPr>
              <p:nvPr/>
            </p:nvSpPr>
            <p:spPr bwMode="auto">
              <a:xfrm>
                <a:off x="2880" y="890"/>
                <a:ext cx="181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2880" y="1706"/>
              <a:ext cx="181" cy="726"/>
              <a:chOff x="2880" y="890"/>
              <a:chExt cx="181" cy="726"/>
            </a:xfrm>
          </p:grpSpPr>
          <p:sp>
            <p:nvSpPr>
              <p:cNvPr id="13333" name="Oval 21"/>
              <p:cNvSpPr>
                <a:spLocks noChangeArrowheads="1"/>
              </p:cNvSpPr>
              <p:nvPr/>
            </p:nvSpPr>
            <p:spPr bwMode="auto">
              <a:xfrm>
                <a:off x="2925" y="1026"/>
                <a:ext cx="91" cy="4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3334" name="Oval 22"/>
              <p:cNvSpPr>
                <a:spLocks noChangeArrowheads="1"/>
              </p:cNvSpPr>
              <p:nvPr/>
            </p:nvSpPr>
            <p:spPr bwMode="auto">
              <a:xfrm>
                <a:off x="2880" y="890"/>
                <a:ext cx="181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724525" y="1341438"/>
            <a:ext cx="504825" cy="3024187"/>
            <a:chOff x="3515" y="845"/>
            <a:chExt cx="318" cy="1905"/>
          </a:xfrm>
        </p:grpSpPr>
        <p:sp>
          <p:nvSpPr>
            <p:cNvPr id="13336" name="AutoShape 24"/>
            <p:cNvSpPr>
              <a:spLocks noChangeArrowheads="1"/>
            </p:cNvSpPr>
            <p:nvPr/>
          </p:nvSpPr>
          <p:spPr bwMode="auto">
            <a:xfrm>
              <a:off x="3515" y="845"/>
              <a:ext cx="318" cy="1905"/>
            </a:xfrm>
            <a:prstGeom prst="parallelogram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3606" y="890"/>
              <a:ext cx="181" cy="1043"/>
              <a:chOff x="2880" y="890"/>
              <a:chExt cx="181" cy="726"/>
            </a:xfrm>
          </p:grpSpPr>
          <p:sp>
            <p:nvSpPr>
              <p:cNvPr id="13338" name="Oval 26"/>
              <p:cNvSpPr>
                <a:spLocks noChangeArrowheads="1"/>
              </p:cNvSpPr>
              <p:nvPr/>
            </p:nvSpPr>
            <p:spPr bwMode="auto">
              <a:xfrm>
                <a:off x="2925" y="1026"/>
                <a:ext cx="91" cy="4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3339" name="Oval 27"/>
              <p:cNvSpPr>
                <a:spLocks noChangeArrowheads="1"/>
              </p:cNvSpPr>
              <p:nvPr/>
            </p:nvSpPr>
            <p:spPr bwMode="auto">
              <a:xfrm>
                <a:off x="2880" y="890"/>
                <a:ext cx="181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3606" y="1979"/>
              <a:ext cx="136" cy="635"/>
              <a:chOff x="2880" y="890"/>
              <a:chExt cx="181" cy="726"/>
            </a:xfrm>
          </p:grpSpPr>
          <p:sp>
            <p:nvSpPr>
              <p:cNvPr id="13341" name="Oval 29"/>
              <p:cNvSpPr>
                <a:spLocks noChangeArrowheads="1"/>
              </p:cNvSpPr>
              <p:nvPr/>
            </p:nvSpPr>
            <p:spPr bwMode="auto">
              <a:xfrm>
                <a:off x="2925" y="1026"/>
                <a:ext cx="91" cy="4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3342" name="Oval 30"/>
              <p:cNvSpPr>
                <a:spLocks noChangeArrowheads="1"/>
              </p:cNvSpPr>
              <p:nvPr/>
            </p:nvSpPr>
            <p:spPr bwMode="auto">
              <a:xfrm>
                <a:off x="2880" y="890"/>
                <a:ext cx="181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13343" name="AutoShape 31"/>
          <p:cNvSpPr>
            <a:spLocks noChangeArrowheads="1"/>
          </p:cNvSpPr>
          <p:nvPr/>
        </p:nvSpPr>
        <p:spPr bwMode="auto">
          <a:xfrm>
            <a:off x="7019925" y="1341438"/>
            <a:ext cx="504825" cy="3024187"/>
          </a:xfrm>
          <a:prstGeom prst="parallelogram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7164388" y="1412875"/>
            <a:ext cx="215900" cy="936625"/>
            <a:chOff x="2880" y="890"/>
            <a:chExt cx="181" cy="726"/>
          </a:xfrm>
        </p:grpSpPr>
        <p:sp>
          <p:nvSpPr>
            <p:cNvPr id="13345" name="Oval 33"/>
            <p:cNvSpPr>
              <a:spLocks noChangeArrowheads="1"/>
            </p:cNvSpPr>
            <p:nvPr/>
          </p:nvSpPr>
          <p:spPr bwMode="auto">
            <a:xfrm>
              <a:off x="2925" y="1026"/>
              <a:ext cx="91" cy="4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346" name="Oval 34"/>
            <p:cNvSpPr>
              <a:spLocks noChangeArrowheads="1"/>
            </p:cNvSpPr>
            <p:nvPr/>
          </p:nvSpPr>
          <p:spPr bwMode="auto">
            <a:xfrm>
              <a:off x="2880" y="890"/>
              <a:ext cx="181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7092950" y="2708275"/>
            <a:ext cx="358775" cy="1368425"/>
            <a:chOff x="2880" y="890"/>
            <a:chExt cx="181" cy="726"/>
          </a:xfrm>
        </p:grpSpPr>
        <p:sp>
          <p:nvSpPr>
            <p:cNvPr id="13348" name="Oval 36"/>
            <p:cNvSpPr>
              <a:spLocks noChangeArrowheads="1"/>
            </p:cNvSpPr>
            <p:nvPr/>
          </p:nvSpPr>
          <p:spPr bwMode="auto">
            <a:xfrm>
              <a:off x="2925" y="1026"/>
              <a:ext cx="91" cy="4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349" name="Oval 37"/>
            <p:cNvSpPr>
              <a:spLocks noChangeArrowheads="1"/>
            </p:cNvSpPr>
            <p:nvPr/>
          </p:nvSpPr>
          <p:spPr bwMode="auto">
            <a:xfrm>
              <a:off x="2880" y="890"/>
              <a:ext cx="181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3350" name="AutoShape 38"/>
          <p:cNvSpPr>
            <a:spLocks noChangeArrowheads="1"/>
          </p:cNvSpPr>
          <p:nvPr/>
        </p:nvSpPr>
        <p:spPr bwMode="auto">
          <a:xfrm>
            <a:off x="5003800" y="2565400"/>
            <a:ext cx="576263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51" name="AutoShape 39"/>
          <p:cNvSpPr>
            <a:spLocks noChangeArrowheads="1"/>
          </p:cNvSpPr>
          <p:nvPr/>
        </p:nvSpPr>
        <p:spPr bwMode="auto">
          <a:xfrm>
            <a:off x="6372225" y="2565400"/>
            <a:ext cx="576263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4932363" y="11969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/>
              <a:t>t</a:t>
            </a:r>
            <a:r>
              <a:rPr lang="fr-CA" baseline="-25000"/>
              <a:t>0</a:t>
            </a:r>
            <a:endParaRPr lang="fr-FR"/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6300788" y="11969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/>
              <a:t>t</a:t>
            </a:r>
            <a:r>
              <a:rPr lang="fr-CA" baseline="-25000"/>
              <a:t>1</a:t>
            </a:r>
            <a:endParaRPr lang="fr-FR"/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7524750" y="11969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/>
              <a:t>t</a:t>
            </a:r>
            <a:r>
              <a:rPr lang="fr-CA" baseline="-25000"/>
              <a:t>2</a:t>
            </a:r>
            <a:endParaRPr lang="fr-FR"/>
          </a:p>
        </p:txBody>
      </p:sp>
      <p:graphicFrame>
        <p:nvGraphicFramePr>
          <p:cNvPr id="13359" name="Object 47"/>
          <p:cNvGraphicFramePr>
            <a:graphicFrameLocks/>
          </p:cNvGraphicFramePr>
          <p:nvPr/>
        </p:nvGraphicFramePr>
        <p:xfrm>
          <a:off x="636588" y="4437063"/>
          <a:ext cx="1397000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6" name="Equation" r:id="rId3" imgW="812520" imgH="812520" progId="Equation.3">
                  <p:embed/>
                </p:oleObj>
              </mc:Choice>
              <mc:Fallback>
                <p:oleObj name="Equation" r:id="rId3" imgW="812520" imgH="812520" progId="Equation.3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4437063"/>
                        <a:ext cx="1397000" cy="17097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2268538" y="5084763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b="1" dirty="0">
                <a:solidFill>
                  <a:srgbClr val="FF3399"/>
                </a:solidFill>
              </a:rPr>
              <a:t>Newton</a:t>
            </a:r>
            <a:endParaRPr lang="fr-FR" b="1" dirty="0">
              <a:solidFill>
                <a:srgbClr val="FF3399"/>
              </a:solidFill>
            </a:endParaRPr>
          </a:p>
        </p:txBody>
      </p:sp>
      <p:graphicFrame>
        <p:nvGraphicFramePr>
          <p:cNvPr id="13364" name="Object 52"/>
          <p:cNvGraphicFramePr>
            <a:graphicFrameLocks/>
          </p:cNvGraphicFramePr>
          <p:nvPr/>
        </p:nvGraphicFramePr>
        <p:xfrm>
          <a:off x="5364163" y="5516563"/>
          <a:ext cx="24892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7" name="Equation" r:id="rId5" imgW="1447560" imgH="393480" progId="Equation.3">
                  <p:embed/>
                </p:oleObj>
              </mc:Choice>
              <mc:Fallback>
                <p:oleObj name="Equation" r:id="rId5" imgW="1447560" imgH="393480" progId="Equation.3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5516563"/>
                        <a:ext cx="2489200" cy="8286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4211638" y="501332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b="1" dirty="0">
                <a:solidFill>
                  <a:srgbClr val="FF3399"/>
                </a:solidFill>
              </a:rPr>
              <a:t>Schrödinger</a:t>
            </a:r>
            <a:endParaRPr lang="fr-FR" b="1" dirty="0">
              <a:solidFill>
                <a:srgbClr val="FF3399"/>
              </a:solidFill>
            </a:endParaRPr>
          </a:p>
        </p:txBody>
      </p:sp>
      <p:graphicFrame>
        <p:nvGraphicFramePr>
          <p:cNvPr id="13375" name="Object 63"/>
          <p:cNvGraphicFramePr>
            <a:graphicFrameLocks/>
          </p:cNvGraphicFramePr>
          <p:nvPr/>
        </p:nvGraphicFramePr>
        <p:xfrm>
          <a:off x="4932363" y="4437063"/>
          <a:ext cx="23034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8" name="Equation" r:id="rId7" imgW="1320480" imgH="228600" progId="Equation.3">
                  <p:embed/>
                </p:oleObj>
              </mc:Choice>
              <mc:Fallback>
                <p:oleObj name="Equation" r:id="rId7" imgW="1320480" imgH="22860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437063"/>
                        <a:ext cx="23034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2"/>
          <p:cNvSpPr>
            <a:spLocks/>
          </p:cNvSpPr>
          <p:nvPr/>
        </p:nvSpPr>
        <p:spPr bwMode="auto">
          <a:xfrm>
            <a:off x="755650" y="1736725"/>
            <a:ext cx="2520950" cy="1042988"/>
          </a:xfrm>
          <a:custGeom>
            <a:avLst/>
            <a:gdLst/>
            <a:ahLst/>
            <a:cxnLst>
              <a:cxn ang="0">
                <a:pos x="0" y="204"/>
              </a:cxn>
              <a:cxn ang="0">
                <a:pos x="680" y="68"/>
              </a:cxn>
              <a:cxn ang="0">
                <a:pos x="998" y="612"/>
              </a:cxn>
              <a:cxn ang="0">
                <a:pos x="408" y="340"/>
              </a:cxn>
              <a:cxn ang="0">
                <a:pos x="1588" y="204"/>
              </a:cxn>
            </a:cxnLst>
            <a:rect l="0" t="0" r="r" b="b"/>
            <a:pathLst>
              <a:path w="1588" h="657">
                <a:moveTo>
                  <a:pt x="0" y="204"/>
                </a:moveTo>
                <a:cubicBezTo>
                  <a:pt x="257" y="102"/>
                  <a:pt x="514" y="0"/>
                  <a:pt x="680" y="68"/>
                </a:cubicBezTo>
                <a:cubicBezTo>
                  <a:pt x="846" y="136"/>
                  <a:pt x="1043" y="567"/>
                  <a:pt x="998" y="612"/>
                </a:cubicBezTo>
                <a:cubicBezTo>
                  <a:pt x="953" y="657"/>
                  <a:pt x="310" y="408"/>
                  <a:pt x="408" y="340"/>
                </a:cubicBezTo>
                <a:cubicBezTo>
                  <a:pt x="506" y="272"/>
                  <a:pt x="1331" y="219"/>
                  <a:pt x="1588" y="2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8435" name="Freeform 3"/>
          <p:cNvSpPr>
            <a:spLocks/>
          </p:cNvSpPr>
          <p:nvPr/>
        </p:nvSpPr>
        <p:spPr bwMode="auto">
          <a:xfrm>
            <a:off x="827088" y="2911475"/>
            <a:ext cx="2808287" cy="230188"/>
          </a:xfrm>
          <a:custGeom>
            <a:avLst/>
            <a:gdLst/>
            <a:ahLst/>
            <a:cxnLst>
              <a:cxn ang="0">
                <a:pos x="0" y="99"/>
              </a:cxn>
              <a:cxn ang="0">
                <a:pos x="908" y="8"/>
              </a:cxn>
              <a:cxn ang="0">
                <a:pos x="1543" y="145"/>
              </a:cxn>
              <a:cxn ang="0">
                <a:pos x="1769" y="8"/>
              </a:cxn>
            </a:cxnLst>
            <a:rect l="0" t="0" r="r" b="b"/>
            <a:pathLst>
              <a:path w="1769" h="145">
                <a:moveTo>
                  <a:pt x="0" y="99"/>
                </a:moveTo>
                <a:cubicBezTo>
                  <a:pt x="325" y="49"/>
                  <a:pt x="651" y="0"/>
                  <a:pt x="908" y="8"/>
                </a:cubicBezTo>
                <a:cubicBezTo>
                  <a:pt x="1165" y="16"/>
                  <a:pt x="1400" y="145"/>
                  <a:pt x="1543" y="145"/>
                </a:cubicBezTo>
                <a:cubicBezTo>
                  <a:pt x="1686" y="145"/>
                  <a:pt x="1727" y="76"/>
                  <a:pt x="1769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755650" y="1916113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1403350" y="1773238"/>
            <a:ext cx="4318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827088" y="2924175"/>
            <a:ext cx="7921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195513" y="29241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987675" y="3068638"/>
            <a:ext cx="2889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3132138" y="1989138"/>
            <a:ext cx="43338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84213" y="31416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b="1" u="sng"/>
              <a:t>r</a:t>
            </a:r>
            <a:r>
              <a:rPr lang="fr-CA"/>
              <a:t>(t</a:t>
            </a:r>
            <a:r>
              <a:rPr lang="fr-CA" baseline="-25000"/>
              <a:t>0</a:t>
            </a:r>
            <a:r>
              <a:rPr lang="fr-CA"/>
              <a:t>), </a:t>
            </a:r>
            <a:r>
              <a:rPr lang="fr-CA" b="1" u="sng"/>
              <a:t>v</a:t>
            </a:r>
            <a:r>
              <a:rPr lang="fr-CA"/>
              <a:t>(t</a:t>
            </a:r>
            <a:r>
              <a:rPr lang="fr-CA" baseline="-25000"/>
              <a:t>0</a:t>
            </a:r>
            <a:r>
              <a:rPr lang="fr-CA"/>
              <a:t>)</a:t>
            </a:r>
            <a:endParaRPr lang="fr-FR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979613" y="31416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b="1" u="sng"/>
              <a:t>r</a:t>
            </a:r>
            <a:r>
              <a:rPr lang="fr-CA"/>
              <a:t>(t</a:t>
            </a:r>
            <a:r>
              <a:rPr lang="fr-CA" baseline="-25000"/>
              <a:t>1</a:t>
            </a:r>
            <a:r>
              <a:rPr lang="fr-CA"/>
              <a:t>), </a:t>
            </a:r>
            <a:r>
              <a:rPr lang="fr-CA" b="1" u="sng"/>
              <a:t>v</a:t>
            </a:r>
            <a:r>
              <a:rPr lang="fr-CA"/>
              <a:t>(t</a:t>
            </a:r>
            <a:r>
              <a:rPr lang="fr-CA" baseline="-25000"/>
              <a:t>1</a:t>
            </a:r>
            <a:r>
              <a:rPr lang="fr-CA"/>
              <a:t>)</a:t>
            </a:r>
            <a:endParaRPr lang="fr-FR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50825" y="2133600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b="1" u="sng"/>
              <a:t>r</a:t>
            </a:r>
            <a:r>
              <a:rPr lang="fr-CA"/>
              <a:t>’(t</a:t>
            </a:r>
            <a:r>
              <a:rPr lang="fr-CA" baseline="-25000"/>
              <a:t>0</a:t>
            </a:r>
            <a:r>
              <a:rPr lang="fr-CA"/>
              <a:t>), </a:t>
            </a:r>
            <a:r>
              <a:rPr lang="fr-CA" b="1" u="sng"/>
              <a:t>v</a:t>
            </a:r>
            <a:r>
              <a:rPr lang="fr-CA"/>
              <a:t>’(t</a:t>
            </a:r>
            <a:r>
              <a:rPr lang="fr-CA" baseline="-25000"/>
              <a:t>0</a:t>
            </a:r>
            <a:r>
              <a:rPr lang="fr-CA"/>
              <a:t>)</a:t>
            </a:r>
            <a:endParaRPr lang="fr-FR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39750" y="476250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sz="3600"/>
              <a:t>Classique</a:t>
            </a:r>
            <a:endParaRPr lang="fr-FR" sz="3600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787900" y="404813"/>
            <a:ext cx="2808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sz="3600"/>
              <a:t>Quantique</a:t>
            </a:r>
            <a:endParaRPr lang="fr-FR" sz="360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427538" y="1341438"/>
            <a:ext cx="504825" cy="3024187"/>
            <a:chOff x="2789" y="845"/>
            <a:chExt cx="318" cy="1905"/>
          </a:xfrm>
        </p:grpSpPr>
        <p:sp>
          <p:nvSpPr>
            <p:cNvPr id="18448" name="AutoShape 16"/>
            <p:cNvSpPr>
              <a:spLocks noChangeArrowheads="1"/>
            </p:cNvSpPr>
            <p:nvPr/>
          </p:nvSpPr>
          <p:spPr bwMode="auto">
            <a:xfrm>
              <a:off x="2789" y="845"/>
              <a:ext cx="318" cy="1905"/>
            </a:xfrm>
            <a:prstGeom prst="parallelogram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2880" y="890"/>
              <a:ext cx="181" cy="726"/>
              <a:chOff x="2880" y="890"/>
              <a:chExt cx="181" cy="726"/>
            </a:xfrm>
          </p:grpSpPr>
          <p:sp>
            <p:nvSpPr>
              <p:cNvPr id="18450" name="Oval 18"/>
              <p:cNvSpPr>
                <a:spLocks noChangeArrowheads="1"/>
              </p:cNvSpPr>
              <p:nvPr/>
            </p:nvSpPr>
            <p:spPr bwMode="auto">
              <a:xfrm>
                <a:off x="2925" y="1026"/>
                <a:ext cx="91" cy="4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451" name="Oval 19"/>
              <p:cNvSpPr>
                <a:spLocks noChangeArrowheads="1"/>
              </p:cNvSpPr>
              <p:nvPr/>
            </p:nvSpPr>
            <p:spPr bwMode="auto">
              <a:xfrm>
                <a:off x="2880" y="890"/>
                <a:ext cx="181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2880" y="1706"/>
              <a:ext cx="181" cy="726"/>
              <a:chOff x="2880" y="890"/>
              <a:chExt cx="181" cy="726"/>
            </a:xfrm>
          </p:grpSpPr>
          <p:sp>
            <p:nvSpPr>
              <p:cNvPr id="18453" name="Oval 21"/>
              <p:cNvSpPr>
                <a:spLocks noChangeArrowheads="1"/>
              </p:cNvSpPr>
              <p:nvPr/>
            </p:nvSpPr>
            <p:spPr bwMode="auto">
              <a:xfrm>
                <a:off x="2925" y="1026"/>
                <a:ext cx="91" cy="4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454" name="Oval 22"/>
              <p:cNvSpPr>
                <a:spLocks noChangeArrowheads="1"/>
              </p:cNvSpPr>
              <p:nvPr/>
            </p:nvSpPr>
            <p:spPr bwMode="auto">
              <a:xfrm>
                <a:off x="2880" y="890"/>
                <a:ext cx="181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724525" y="1341438"/>
            <a:ext cx="504825" cy="3024187"/>
            <a:chOff x="3515" y="845"/>
            <a:chExt cx="318" cy="1905"/>
          </a:xfrm>
        </p:grpSpPr>
        <p:sp>
          <p:nvSpPr>
            <p:cNvPr id="18456" name="AutoShape 24"/>
            <p:cNvSpPr>
              <a:spLocks noChangeArrowheads="1"/>
            </p:cNvSpPr>
            <p:nvPr/>
          </p:nvSpPr>
          <p:spPr bwMode="auto">
            <a:xfrm>
              <a:off x="3515" y="845"/>
              <a:ext cx="318" cy="1905"/>
            </a:xfrm>
            <a:prstGeom prst="parallelogram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3606" y="890"/>
              <a:ext cx="181" cy="1043"/>
              <a:chOff x="2880" y="890"/>
              <a:chExt cx="181" cy="726"/>
            </a:xfrm>
          </p:grpSpPr>
          <p:sp>
            <p:nvSpPr>
              <p:cNvPr id="18458" name="Oval 26"/>
              <p:cNvSpPr>
                <a:spLocks noChangeArrowheads="1"/>
              </p:cNvSpPr>
              <p:nvPr/>
            </p:nvSpPr>
            <p:spPr bwMode="auto">
              <a:xfrm>
                <a:off x="2925" y="1026"/>
                <a:ext cx="91" cy="4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459" name="Oval 27"/>
              <p:cNvSpPr>
                <a:spLocks noChangeArrowheads="1"/>
              </p:cNvSpPr>
              <p:nvPr/>
            </p:nvSpPr>
            <p:spPr bwMode="auto">
              <a:xfrm>
                <a:off x="2880" y="890"/>
                <a:ext cx="181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3606" y="1979"/>
              <a:ext cx="136" cy="635"/>
              <a:chOff x="2880" y="890"/>
              <a:chExt cx="181" cy="726"/>
            </a:xfrm>
          </p:grpSpPr>
          <p:sp>
            <p:nvSpPr>
              <p:cNvPr id="18461" name="Oval 29"/>
              <p:cNvSpPr>
                <a:spLocks noChangeArrowheads="1"/>
              </p:cNvSpPr>
              <p:nvPr/>
            </p:nvSpPr>
            <p:spPr bwMode="auto">
              <a:xfrm>
                <a:off x="2925" y="1026"/>
                <a:ext cx="91" cy="45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462" name="Oval 30"/>
              <p:cNvSpPr>
                <a:spLocks noChangeArrowheads="1"/>
              </p:cNvSpPr>
              <p:nvPr/>
            </p:nvSpPr>
            <p:spPr bwMode="auto">
              <a:xfrm>
                <a:off x="2880" y="890"/>
                <a:ext cx="181" cy="72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18463" name="AutoShape 31"/>
          <p:cNvSpPr>
            <a:spLocks noChangeArrowheads="1"/>
          </p:cNvSpPr>
          <p:nvPr/>
        </p:nvSpPr>
        <p:spPr bwMode="auto">
          <a:xfrm>
            <a:off x="7019925" y="1341438"/>
            <a:ext cx="504825" cy="3024187"/>
          </a:xfrm>
          <a:prstGeom prst="parallelogram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7164388" y="1412875"/>
            <a:ext cx="215900" cy="936625"/>
            <a:chOff x="2880" y="890"/>
            <a:chExt cx="181" cy="726"/>
          </a:xfrm>
        </p:grpSpPr>
        <p:sp>
          <p:nvSpPr>
            <p:cNvPr id="18465" name="Oval 33"/>
            <p:cNvSpPr>
              <a:spLocks noChangeArrowheads="1"/>
            </p:cNvSpPr>
            <p:nvPr/>
          </p:nvSpPr>
          <p:spPr bwMode="auto">
            <a:xfrm>
              <a:off x="2925" y="1026"/>
              <a:ext cx="91" cy="4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466" name="Oval 34"/>
            <p:cNvSpPr>
              <a:spLocks noChangeArrowheads="1"/>
            </p:cNvSpPr>
            <p:nvPr/>
          </p:nvSpPr>
          <p:spPr bwMode="auto">
            <a:xfrm>
              <a:off x="2880" y="890"/>
              <a:ext cx="181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7092950" y="2708275"/>
            <a:ext cx="358775" cy="1368425"/>
            <a:chOff x="2880" y="890"/>
            <a:chExt cx="181" cy="726"/>
          </a:xfrm>
        </p:grpSpPr>
        <p:sp>
          <p:nvSpPr>
            <p:cNvPr id="18468" name="Oval 36"/>
            <p:cNvSpPr>
              <a:spLocks noChangeArrowheads="1"/>
            </p:cNvSpPr>
            <p:nvPr/>
          </p:nvSpPr>
          <p:spPr bwMode="auto">
            <a:xfrm>
              <a:off x="2925" y="1026"/>
              <a:ext cx="91" cy="4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469" name="Oval 37"/>
            <p:cNvSpPr>
              <a:spLocks noChangeArrowheads="1"/>
            </p:cNvSpPr>
            <p:nvPr/>
          </p:nvSpPr>
          <p:spPr bwMode="auto">
            <a:xfrm>
              <a:off x="2880" y="890"/>
              <a:ext cx="181" cy="7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8470" name="AutoShape 38"/>
          <p:cNvSpPr>
            <a:spLocks noChangeArrowheads="1"/>
          </p:cNvSpPr>
          <p:nvPr/>
        </p:nvSpPr>
        <p:spPr bwMode="auto">
          <a:xfrm>
            <a:off x="5003800" y="2565400"/>
            <a:ext cx="576263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471" name="AutoShape 39"/>
          <p:cNvSpPr>
            <a:spLocks noChangeArrowheads="1"/>
          </p:cNvSpPr>
          <p:nvPr/>
        </p:nvSpPr>
        <p:spPr bwMode="auto">
          <a:xfrm>
            <a:off x="6372225" y="2565400"/>
            <a:ext cx="576263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4932363" y="11969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/>
              <a:t>t</a:t>
            </a:r>
            <a:r>
              <a:rPr lang="fr-CA" baseline="-25000"/>
              <a:t>0</a:t>
            </a:r>
            <a:endParaRPr lang="fr-FR"/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6300788" y="11969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/>
              <a:t>t</a:t>
            </a:r>
            <a:r>
              <a:rPr lang="fr-CA" baseline="-25000"/>
              <a:t>1</a:t>
            </a:r>
            <a:endParaRPr lang="fr-FR"/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7524750" y="11969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/>
              <a:t>t</a:t>
            </a:r>
            <a:r>
              <a:rPr lang="fr-CA" baseline="-25000"/>
              <a:t>2</a:t>
            </a:r>
            <a:endParaRPr lang="fr-FR"/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323850" y="4941888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b="1" dirty="0" smtClean="0">
                <a:solidFill>
                  <a:srgbClr val="FF3399"/>
                </a:solidFill>
              </a:rPr>
              <a:t>     Énergie </a:t>
            </a:r>
            <a:r>
              <a:rPr lang="fr-CA" b="1" dirty="0">
                <a:solidFill>
                  <a:srgbClr val="FF3399"/>
                </a:solidFill>
              </a:rPr>
              <a:t>continue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4211638" y="5084763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b="1" dirty="0">
                <a:solidFill>
                  <a:srgbClr val="FF3399"/>
                </a:solidFill>
              </a:rPr>
              <a:t>Énergie quantifiée</a:t>
            </a:r>
            <a:endParaRPr lang="fr-FR" b="1" dirty="0">
              <a:solidFill>
                <a:srgbClr val="FF3399"/>
              </a:solidFill>
            </a:endParaRPr>
          </a:p>
        </p:txBody>
      </p:sp>
      <p:graphicFrame>
        <p:nvGraphicFramePr>
          <p:cNvPr id="18481" name="Object 49"/>
          <p:cNvGraphicFramePr>
            <a:graphicFrameLocks/>
          </p:cNvGraphicFramePr>
          <p:nvPr/>
        </p:nvGraphicFramePr>
        <p:xfrm>
          <a:off x="868363" y="5445125"/>
          <a:ext cx="196373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Equation" r:id="rId3" imgW="1143000" imgH="393480" progId="Equation.3">
                  <p:embed/>
                </p:oleObj>
              </mc:Choice>
              <mc:Fallback>
                <p:oleObj name="Equation" r:id="rId3" imgW="1143000" imgH="393480" progId="Equation.3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5445125"/>
                        <a:ext cx="1963737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85" name="Object 53"/>
          <p:cNvGraphicFramePr>
            <a:graphicFrameLocks/>
          </p:cNvGraphicFramePr>
          <p:nvPr/>
        </p:nvGraphicFramePr>
        <p:xfrm>
          <a:off x="5581650" y="5703888"/>
          <a:ext cx="20526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Equation" r:id="rId5" imgW="1193760" imgH="215640" progId="Equation.3">
                  <p:embed/>
                </p:oleObj>
              </mc:Choice>
              <mc:Fallback>
                <p:oleObj name="Equation" r:id="rId5" imgW="1193760" imgH="215640" progId="Equation.3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650" y="5703888"/>
                        <a:ext cx="2052638" cy="4540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89" name="Object 57"/>
          <p:cNvGraphicFramePr>
            <a:graphicFrameLocks/>
          </p:cNvGraphicFramePr>
          <p:nvPr/>
        </p:nvGraphicFramePr>
        <p:xfrm>
          <a:off x="4932363" y="4437063"/>
          <a:ext cx="23034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2" name="Equation" r:id="rId7" imgW="1320480" imgH="228600" progId="Equation.3">
                  <p:embed/>
                </p:oleObj>
              </mc:Choice>
              <mc:Fallback>
                <p:oleObj name="Equation" r:id="rId7" imgW="1320480" imgH="22860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437063"/>
                        <a:ext cx="23034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Équation de </a:t>
            </a:r>
            <a:r>
              <a:rPr lang="fr-CA">
                <a:solidFill>
                  <a:srgbClr val="FF3399"/>
                </a:solidFill>
              </a:rPr>
              <a:t>Schrödinger</a:t>
            </a:r>
            <a:endParaRPr lang="fr-FR">
              <a:solidFill>
                <a:srgbClr val="FF3399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2800"/>
              <a:t>Est une </a:t>
            </a:r>
            <a:r>
              <a:rPr lang="fr-CA" sz="2800">
                <a:solidFill>
                  <a:srgbClr val="FF0000"/>
                </a:solidFill>
              </a:rPr>
              <a:t>équation de mouvement</a:t>
            </a:r>
            <a:endParaRPr lang="fr-FR" sz="2800">
              <a:solidFill>
                <a:srgbClr val="FF0000"/>
              </a:solidFill>
            </a:endParaRPr>
          </a:p>
        </p:txBody>
      </p:sp>
      <p:graphicFrame>
        <p:nvGraphicFramePr>
          <p:cNvPr id="16390" name="Object 6"/>
          <p:cNvGraphicFramePr>
            <a:graphicFrameLocks/>
          </p:cNvGraphicFramePr>
          <p:nvPr/>
        </p:nvGraphicFramePr>
        <p:xfrm>
          <a:off x="3276600" y="2349500"/>
          <a:ext cx="24892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Equation" r:id="rId3" imgW="1447560" imgH="393480" progId="Equation.3">
                  <p:embed/>
                </p:oleObj>
              </mc:Choice>
              <mc:Fallback>
                <p:oleObj name="Equation" r:id="rId3" imgW="1447560" imgH="393480" progId="Equation.3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349500"/>
                        <a:ext cx="2489200" cy="8286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1835150" y="2852738"/>
            <a:ext cx="144145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095375" y="3592513"/>
            <a:ext cx="2190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CA" b="1" i="1">
                <a:solidFill>
                  <a:srgbClr val="FF3399"/>
                </a:solidFill>
              </a:rPr>
              <a:t>i</a:t>
            </a:r>
            <a:r>
              <a:rPr lang="fr-CA" b="1" i="1" baseline="30000">
                <a:solidFill>
                  <a:srgbClr val="FF3399"/>
                </a:solidFill>
              </a:rPr>
              <a:t>2</a:t>
            </a:r>
            <a:r>
              <a:rPr lang="fr-CA" b="1" i="1">
                <a:solidFill>
                  <a:srgbClr val="FF3399"/>
                </a:solidFill>
              </a:rPr>
              <a:t>= -1</a:t>
            </a:r>
          </a:p>
          <a:p>
            <a:pPr algn="l"/>
            <a:endParaRPr lang="fr-CA" b="1" i="1">
              <a:solidFill>
                <a:srgbClr val="FF3399"/>
              </a:solidFill>
            </a:endParaRPr>
          </a:p>
          <a:p>
            <a:pPr algn="l"/>
            <a:r>
              <a:rPr lang="fr-CA" b="1" i="1">
                <a:solidFill>
                  <a:schemeClr val="accent2"/>
                </a:solidFill>
              </a:rPr>
              <a:t>Fonctions</a:t>
            </a:r>
          </a:p>
          <a:p>
            <a:pPr algn="l"/>
            <a:r>
              <a:rPr lang="fr-CA" b="1" i="1">
                <a:solidFill>
                  <a:schemeClr val="accent2"/>
                </a:solidFill>
              </a:rPr>
              <a:t>d`onde complexes</a:t>
            </a:r>
            <a:endParaRPr lang="fr-FR" b="1" i="1">
              <a:solidFill>
                <a:schemeClr val="accent2"/>
              </a:solidFill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3779838" y="3213100"/>
            <a:ext cx="287337" cy="504825"/>
          </a:xfrm>
          <a:prstGeom prst="downArrow">
            <a:avLst>
              <a:gd name="adj1" fmla="val 50000"/>
              <a:gd name="adj2" fmla="val 43923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3203575" y="3789363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b="1">
                <a:solidFill>
                  <a:srgbClr val="FF0000"/>
                </a:solidFill>
              </a:rPr>
              <a:t>Évolution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4932363" y="2924175"/>
            <a:ext cx="1655762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867400" y="3860800"/>
            <a:ext cx="2520950" cy="119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>
                <a:solidFill>
                  <a:srgbClr val="FF0000"/>
                </a:solidFill>
              </a:rPr>
              <a:t>Hamiltonien</a:t>
            </a:r>
          </a:p>
          <a:p>
            <a:pPr>
              <a:spcBef>
                <a:spcPct val="50000"/>
              </a:spcBef>
            </a:pPr>
            <a:r>
              <a:rPr lang="fr-CA"/>
              <a:t>dépend</a:t>
            </a:r>
          </a:p>
          <a:p>
            <a:pPr>
              <a:spcBef>
                <a:spcPct val="50000"/>
              </a:spcBef>
            </a:pPr>
            <a:r>
              <a:rPr lang="fr-CA"/>
              <a:t>du </a:t>
            </a:r>
            <a:r>
              <a:rPr lang="fr-CA">
                <a:solidFill>
                  <a:srgbClr val="FF0000"/>
                </a:solidFill>
              </a:rPr>
              <a:t>champ de forces</a:t>
            </a:r>
            <a:endParaRPr lang="fr-FR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Équation de </a:t>
            </a:r>
            <a:r>
              <a:rPr lang="fr-CA">
                <a:solidFill>
                  <a:srgbClr val="FF3399"/>
                </a:solidFill>
              </a:rPr>
              <a:t>Schrödinger</a:t>
            </a:r>
            <a:endParaRPr lang="fr-FR">
              <a:solidFill>
                <a:srgbClr val="FF3399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2800"/>
              <a:t>Est une </a:t>
            </a:r>
            <a:r>
              <a:rPr lang="fr-CA" sz="2800">
                <a:solidFill>
                  <a:srgbClr val="FF0000"/>
                </a:solidFill>
              </a:rPr>
              <a:t>équation de mouvement</a:t>
            </a:r>
            <a:endParaRPr lang="fr-FR" sz="2800">
              <a:solidFill>
                <a:srgbClr val="FF0000"/>
              </a:solidFill>
            </a:endParaRPr>
          </a:p>
        </p:txBody>
      </p:sp>
      <p:graphicFrame>
        <p:nvGraphicFramePr>
          <p:cNvPr id="26628" name="Object 4"/>
          <p:cNvGraphicFramePr>
            <a:graphicFrameLocks/>
          </p:cNvGraphicFramePr>
          <p:nvPr/>
        </p:nvGraphicFramePr>
        <p:xfrm>
          <a:off x="3276600" y="2349500"/>
          <a:ext cx="24892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0" name="Equation" r:id="rId3" imgW="1447560" imgH="393480" progId="Equation.3">
                  <p:embed/>
                </p:oleObj>
              </mc:Choice>
              <mc:Fallback>
                <p:oleObj name="Equation" r:id="rId3" imgW="1447560" imgH="393480" progId="Equation.3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349500"/>
                        <a:ext cx="2489200" cy="8286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1835150" y="2852738"/>
            <a:ext cx="144145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095375" y="3592513"/>
            <a:ext cx="2190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CA" b="1" i="1">
                <a:solidFill>
                  <a:srgbClr val="FF3399"/>
                </a:solidFill>
              </a:rPr>
              <a:t>i</a:t>
            </a:r>
            <a:r>
              <a:rPr lang="fr-CA" b="1" i="1" baseline="30000">
                <a:solidFill>
                  <a:srgbClr val="FF3399"/>
                </a:solidFill>
              </a:rPr>
              <a:t>2</a:t>
            </a:r>
            <a:r>
              <a:rPr lang="fr-CA" b="1" i="1">
                <a:solidFill>
                  <a:srgbClr val="FF3399"/>
                </a:solidFill>
              </a:rPr>
              <a:t>= -1</a:t>
            </a:r>
          </a:p>
          <a:p>
            <a:pPr algn="l"/>
            <a:endParaRPr lang="fr-CA" b="1" i="1">
              <a:solidFill>
                <a:srgbClr val="FF3399"/>
              </a:solidFill>
            </a:endParaRPr>
          </a:p>
          <a:p>
            <a:pPr algn="l"/>
            <a:r>
              <a:rPr lang="fr-CA" b="1" i="1">
                <a:solidFill>
                  <a:schemeClr val="accent2"/>
                </a:solidFill>
              </a:rPr>
              <a:t>Fonctions</a:t>
            </a:r>
          </a:p>
          <a:p>
            <a:pPr algn="l"/>
            <a:r>
              <a:rPr lang="fr-CA" b="1" i="1">
                <a:solidFill>
                  <a:schemeClr val="accent2"/>
                </a:solidFill>
              </a:rPr>
              <a:t>d`onde complexes</a:t>
            </a:r>
            <a:endParaRPr lang="fr-FR" b="1" i="1">
              <a:solidFill>
                <a:schemeClr val="accent2"/>
              </a:solidFill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779838" y="3213100"/>
            <a:ext cx="287337" cy="504825"/>
          </a:xfrm>
          <a:prstGeom prst="downArrow">
            <a:avLst>
              <a:gd name="adj1" fmla="val 50000"/>
              <a:gd name="adj2" fmla="val 43923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203575" y="3789363"/>
            <a:ext cx="1584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b="1">
                <a:solidFill>
                  <a:srgbClr val="FF0000"/>
                </a:solidFill>
              </a:rPr>
              <a:t>Évolution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4932363" y="2924175"/>
            <a:ext cx="1655762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867400" y="3860800"/>
            <a:ext cx="2520950" cy="119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>
                <a:solidFill>
                  <a:srgbClr val="FF0000"/>
                </a:solidFill>
              </a:rPr>
              <a:t>Hamiltonien</a:t>
            </a:r>
          </a:p>
          <a:p>
            <a:pPr>
              <a:spcBef>
                <a:spcPct val="50000"/>
              </a:spcBef>
            </a:pPr>
            <a:r>
              <a:rPr lang="fr-CA"/>
              <a:t>dépend</a:t>
            </a:r>
          </a:p>
          <a:p>
            <a:pPr>
              <a:spcBef>
                <a:spcPct val="50000"/>
              </a:spcBef>
            </a:pPr>
            <a:r>
              <a:rPr lang="fr-CA"/>
              <a:t>du </a:t>
            </a:r>
            <a:r>
              <a:rPr lang="fr-CA">
                <a:solidFill>
                  <a:srgbClr val="FF0000"/>
                </a:solidFill>
              </a:rPr>
              <a:t>champ de forces</a:t>
            </a:r>
            <a:endParaRPr lang="fr-FR">
              <a:solidFill>
                <a:srgbClr val="FF0000"/>
              </a:solidFill>
            </a:endParaRPr>
          </a:p>
        </p:txBody>
      </p:sp>
      <p:graphicFrame>
        <p:nvGraphicFramePr>
          <p:cNvPr id="26637" name="Object 13"/>
          <p:cNvGraphicFramePr>
            <a:graphicFrameLocks/>
          </p:cNvGraphicFramePr>
          <p:nvPr/>
        </p:nvGraphicFramePr>
        <p:xfrm>
          <a:off x="5578475" y="5300663"/>
          <a:ext cx="312578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1" name="Equation" r:id="rId5" imgW="1815840" imgH="482400" progId="Equation.3">
                  <p:embed/>
                </p:oleObj>
              </mc:Choice>
              <mc:Fallback>
                <p:oleObj name="Equation" r:id="rId5" imgW="1815840" imgH="482400" progId="Equation.3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475" y="5300663"/>
                        <a:ext cx="3125788" cy="1016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4546" y="2701349"/>
            <a:ext cx="47241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i="1" dirty="0" err="1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Exemples</a:t>
            </a:r>
            <a:r>
              <a:rPr lang="en-US" altLang="zh-CN" sz="3200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altLang="zh-CN" sz="3200" b="1" i="1" dirty="0" err="1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Vulgarisation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357158" y="1210799"/>
            <a:ext cx="8616141" cy="32829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quantum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associé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ensemble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d’états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lesquels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peut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trouver;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357158" y="1710865"/>
            <a:ext cx="66675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ensemble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possède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d’un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espace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vectoriel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978134" y="2210931"/>
            <a:ext cx="4847481" cy="32829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Φ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alors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Θ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Φ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βΨ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582642" y="2782435"/>
            <a:ext cx="8204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Θ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superposition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Φ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mesure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Θ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peut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donner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Φ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571472" y="3353939"/>
            <a:ext cx="80264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seule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chose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peut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calculer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probabilité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transition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3500430" y="3854005"/>
            <a:ext cx="1240724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P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(Θ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→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1472" y="4911856"/>
            <a:ext cx="8286808" cy="874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tabLst>
                <a:tab pos="393700" algn="l"/>
                <a:tab pos="457200" algn="l"/>
                <a:tab pos="2616200" algn="l"/>
                <a:tab pos="7048500" algn="l"/>
                <a:tab pos="8864600" algn="l"/>
              </a:tabLst>
            </a:pPr>
            <a:r>
              <a:rPr lang="en-US" altLang="zh-CN" sz="2066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Relier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probabilité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à un </a:t>
            </a:r>
            <a:r>
              <a:rPr lang="en-US" altLang="zh-CN" sz="2066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produit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scalaire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lnSpc>
                <a:spcPts val="2000"/>
              </a:lnSpc>
              <a:tabLst>
                <a:tab pos="393700" algn="l"/>
                <a:tab pos="457200" algn="l"/>
                <a:tab pos="2616200" algn="l"/>
                <a:tab pos="7048500" algn="l"/>
                <a:tab pos="8864600" algn="l"/>
              </a:tabLst>
            </a:pP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lnSpc>
                <a:spcPts val="2200"/>
              </a:lnSpc>
              <a:tabLst>
                <a:tab pos="393700" algn="l"/>
                <a:tab pos="457200" algn="l"/>
                <a:tab pos="2616200" algn="l"/>
                <a:tab pos="7048500" algn="l"/>
                <a:tab pos="8864600" algn="l"/>
              </a:tabLst>
            </a:pPr>
            <a:r>
              <a:rPr lang="fr-FR" sz="2000" dirty="0" smtClean="0"/>
              <a:t>                               </a:t>
            </a:r>
            <a:r>
              <a:rPr lang="fr-FR" altLang="zh-CN" sz="20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 (</a:t>
            </a:r>
            <a:r>
              <a:rPr lang="en-US" altLang="zh-CN" sz="2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 </a:t>
            </a:r>
            <a:r>
              <a:rPr lang="fr-FR" altLang="zh-CN" sz="20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altLang="zh-CN" sz="2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fr-FR" altLang="zh-CN" sz="20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) = 1 et P (</a:t>
            </a:r>
            <a:r>
              <a:rPr lang="en-US" altLang="zh-CN" sz="2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Θ </a:t>
            </a:r>
            <a:r>
              <a:rPr lang="fr-FR" altLang="zh-CN" sz="20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zh-CN" sz="2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Ψ </a:t>
            </a:r>
            <a:r>
              <a:rPr lang="fr-FR" altLang="zh-CN" sz="20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) = |(</a:t>
            </a:r>
            <a:r>
              <a:rPr lang="en-US" altLang="zh-CN" sz="2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fr-FR" altLang="zh-CN" sz="20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20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Θ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CN" sz="20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)| ≤ 1</a:t>
            </a:r>
            <a:endParaRPr lang="en-US" altLang="zh-CN" sz="20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57200" y="571480"/>
            <a:ext cx="61595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→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Prise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compte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l’expérience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cadre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quantique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71240" y="2202412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</a:rPr>
              <a:t>H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29124" y="1202280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</a:rPr>
              <a:t>H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56596" y="2202412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</a:rPr>
              <a:t>H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29388" y="5286388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zh-CN" sz="1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fr-FR" sz="1400" dirty="0"/>
          </a:p>
        </p:txBody>
      </p:sp>
      <p:sp>
        <p:nvSpPr>
          <p:cNvPr id="16" name="Rectangle 15"/>
          <p:cNvSpPr/>
          <p:nvPr/>
        </p:nvSpPr>
        <p:spPr>
          <a:xfrm>
            <a:off x="1643042" y="2202412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</a:rPr>
              <a:t>H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EXEMPLE 1</a:t>
            </a:r>
            <a:r>
              <a:rPr lang="fr-FR" dirty="0" smtClean="0"/>
              <a:t> : </a:t>
            </a:r>
            <a:r>
              <a:rPr lang="fr-FR" dirty="0"/>
              <a:t>Le dé quantique</a:t>
            </a:r>
          </a:p>
        </p:txBody>
      </p:sp>
      <p:pic>
        <p:nvPicPr>
          <p:cNvPr id="59395" name="Picture 3" descr="http://www.eurekakids.net/images/productos/media/139SFD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676400"/>
            <a:ext cx="3771900" cy="37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822325" y="623888"/>
            <a:ext cx="8016875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fr-FR" sz="2000" dirty="0"/>
              <a:t>Imaginons un dé quantique (microscopique</a:t>
            </a:r>
            <a:r>
              <a:rPr lang="fr-FR" sz="2000" dirty="0" smtClean="0"/>
              <a:t>). </a:t>
            </a:r>
            <a:r>
              <a:rPr lang="fr-FR" sz="2000" dirty="0"/>
              <a:t>Supposons qu’une des mesures possibles sur ce système consiste à lire le numéro inscrit sur la face supérieure du dé.</a:t>
            </a:r>
          </a:p>
          <a:p>
            <a:endParaRPr lang="fr-FR" sz="2000" dirty="0"/>
          </a:p>
          <a:p>
            <a:r>
              <a:rPr lang="fr-FR" sz="2000" dirty="0"/>
              <a:t>Il y a 6 mesures possibles.</a:t>
            </a:r>
          </a:p>
          <a:p>
            <a:endParaRPr lang="fr-FR" sz="2000" dirty="0"/>
          </a:p>
          <a:p>
            <a:r>
              <a:rPr lang="fr-FR" sz="2000" dirty="0"/>
              <a:t>On mesure « 1 » et le système est dans l’état normalisé « Face1 »</a:t>
            </a:r>
          </a:p>
          <a:p>
            <a:r>
              <a:rPr lang="fr-FR" sz="2000" dirty="0"/>
              <a:t>On mesure « 2 » et le système est dans l’état normalisé « Face2 »</a:t>
            </a:r>
          </a:p>
          <a:p>
            <a:r>
              <a:rPr lang="fr-FR" sz="2000" dirty="0"/>
              <a:t>On mesure « 3 » et le système est dans l’état normalisé « Face3 »</a:t>
            </a:r>
          </a:p>
          <a:p>
            <a:r>
              <a:rPr lang="fr-FR" sz="2000" dirty="0"/>
              <a:t>On mesure « 4 » et le système est dans l’état normalisé « Face4 »</a:t>
            </a:r>
          </a:p>
          <a:p>
            <a:r>
              <a:rPr lang="fr-FR" sz="2000" dirty="0"/>
              <a:t>On mesure « 5 » et le système est dans l’état normalisé « Face5 »</a:t>
            </a:r>
          </a:p>
          <a:p>
            <a:r>
              <a:rPr lang="fr-FR" sz="2000" dirty="0"/>
              <a:t>On mesure « 6 » et le système est dans l’état normalisé « Face6 »</a:t>
            </a:r>
          </a:p>
          <a:p>
            <a:endParaRPr lang="fr-FR" sz="2000" dirty="0"/>
          </a:p>
          <a:p>
            <a:r>
              <a:rPr lang="fr-FR" sz="2000" dirty="0"/>
              <a:t>Tant que la mesure n’a pas été faite, il </a:t>
            </a:r>
            <a:r>
              <a:rPr lang="fr-FR" sz="2000" b="1" dirty="0"/>
              <a:t>FAUT</a:t>
            </a:r>
            <a:r>
              <a:rPr lang="fr-FR" sz="2000" dirty="0"/>
              <a:t> considérer tous les résultats possibles. Si chaque face a une </a:t>
            </a:r>
            <a:r>
              <a:rPr lang="fr-FR" sz="2000" dirty="0" smtClean="0"/>
              <a:t>probabilité </a:t>
            </a:r>
            <a:r>
              <a:rPr lang="fr-FR" sz="2000" dirty="0"/>
              <a:t>1/6 d’être mesurée, l’état du système est alors :</a:t>
            </a:r>
          </a:p>
          <a:p>
            <a:endParaRPr lang="fr-FR" sz="2000" dirty="0"/>
          </a:p>
          <a:p>
            <a:endParaRPr lang="fr-FR" sz="2000" dirty="0"/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797806"/>
              </p:ext>
            </p:extLst>
          </p:nvPr>
        </p:nvGraphicFramePr>
        <p:xfrm>
          <a:off x="381000" y="5638800"/>
          <a:ext cx="8534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8" name="Equation" r:id="rId3" imgW="5206680" imgH="419040" progId="Equation.3">
                  <p:embed/>
                </p:oleObj>
              </mc:Choice>
              <mc:Fallback>
                <p:oleObj name="Equation" r:id="rId3" imgW="52066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638800"/>
                        <a:ext cx="8534400" cy="68580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539553" y="776288"/>
            <a:ext cx="814724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fr-FR" sz="2000" dirty="0"/>
              <a:t>La mesure donne un résultat et un seul. Après la mesure, le système se trouve dans un des états propres associés à cette mesure, avec un coefficient 1 (car on a déterminé le résultat de la mesure) et toute mesure ultérieure de la face supérieure donnera toujours le même résultat.</a:t>
            </a:r>
          </a:p>
          <a:p>
            <a:endParaRPr lang="fr-FR" sz="2000" dirty="0"/>
          </a:p>
          <a:p>
            <a:endParaRPr lang="fr-FR" sz="2000" dirty="0" smtClean="0"/>
          </a:p>
          <a:p>
            <a:r>
              <a:rPr lang="fr-FR" sz="2000" dirty="0" smtClean="0"/>
              <a:t>Si </a:t>
            </a:r>
            <a:r>
              <a:rPr lang="fr-FR" sz="2000" dirty="0"/>
              <a:t>on a vu la face 5 alors</a:t>
            </a:r>
          </a:p>
          <a:p>
            <a:endParaRPr lang="fr-FR" sz="2000" dirty="0"/>
          </a:p>
          <a:p>
            <a:r>
              <a:rPr lang="fr-FR" sz="2000" b="1" dirty="0" err="1"/>
              <a:t>Face_sup</a:t>
            </a:r>
            <a:r>
              <a:rPr lang="fr-FR" sz="2000" b="1" dirty="0"/>
              <a:t>=Face5</a:t>
            </a:r>
          </a:p>
          <a:p>
            <a:endParaRPr lang="fr-FR" sz="2000" dirty="0"/>
          </a:p>
          <a:p>
            <a:r>
              <a:rPr lang="fr-FR" sz="2000" dirty="0" smtClean="0"/>
              <a:t> </a:t>
            </a:r>
            <a:endParaRPr lang="fr-FR" sz="2000" dirty="0"/>
          </a:p>
          <a:p>
            <a:endParaRPr lang="fr-FR" sz="2000" dirty="0"/>
          </a:p>
          <a:p>
            <a:pPr algn="just"/>
            <a:r>
              <a:rPr lang="fr-FR" sz="2000" b="1" u="sng" dirty="0"/>
              <a:t>En mécanique quantique toute mesure a un effet potentiel sur </a:t>
            </a:r>
            <a:r>
              <a:rPr lang="fr-FR" sz="2000" b="1" u="sng" dirty="0" smtClean="0"/>
              <a:t>le système </a:t>
            </a:r>
            <a:r>
              <a:rPr lang="fr-FR" sz="2000" b="1" u="sng" dirty="0"/>
              <a:t>mesuré car elle modifie la forme mathématique de la fonction d’onde.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48200" y="304800"/>
            <a:ext cx="4067204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Exemple 2:Le </a:t>
            </a:r>
            <a:r>
              <a:rPr lang="fr-FR" dirty="0"/>
              <a:t>chat de Schrödinger !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0" y="388620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119063" algn="just"/>
            <a:r>
              <a:rPr lang="fr-FR" sz="1800" dirty="0"/>
              <a:t>Dans une pièce fermée se trouve un chat, une fiole de cyanure, un marteau retenu par un fil et un détecteur quantique (un compteur Geiger). On y dépose un élément radioactif dont la période est de 60 minutes (c'est-à-dire qu'au bout d'une heure, l'atome a 50% de chance de se désintégrer).</a:t>
            </a:r>
          </a:p>
          <a:p>
            <a:pPr indent="119063" algn="just"/>
            <a:r>
              <a:rPr lang="fr-FR" sz="1800" dirty="0"/>
              <a:t> </a:t>
            </a:r>
            <a:r>
              <a:rPr lang="en-US" sz="1800" dirty="0">
                <a:cs typeface="Times New Roman" pitchFamily="18" charset="0"/>
              </a:rPr>
              <a:t>Si la </a:t>
            </a:r>
            <a:r>
              <a:rPr lang="en-US" sz="1800" dirty="0" err="1">
                <a:cs typeface="Times New Roman" pitchFamily="18" charset="0"/>
              </a:rPr>
              <a:t>mécanique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quantique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s'applique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dans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ce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cas</a:t>
            </a:r>
            <a:r>
              <a:rPr lang="en-US" sz="1800" dirty="0">
                <a:cs typeface="Times New Roman" pitchFamily="18" charset="0"/>
              </a:rPr>
              <a:t>, non </a:t>
            </a:r>
            <a:r>
              <a:rPr lang="en-US" sz="1800" dirty="0" err="1">
                <a:cs typeface="Times New Roman" pitchFamily="18" charset="0"/>
              </a:rPr>
              <a:t>seulement</a:t>
            </a:r>
            <a:r>
              <a:rPr lang="en-US" sz="1800" dirty="0">
                <a:cs typeface="Times New Roman" pitchFamily="18" charset="0"/>
              </a:rPr>
              <a:t> à la </a:t>
            </a:r>
            <a:r>
              <a:rPr lang="en-US" sz="1800" dirty="0" err="1">
                <a:cs typeface="Times New Roman" pitchFamily="18" charset="0"/>
              </a:rPr>
              <a:t>particule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mais</a:t>
            </a:r>
            <a:r>
              <a:rPr lang="en-US" sz="1800" dirty="0">
                <a:cs typeface="Times New Roman" pitchFamily="18" charset="0"/>
              </a:rPr>
              <a:t> à tout </a:t>
            </a:r>
            <a:r>
              <a:rPr lang="en-US" sz="1800" dirty="0" err="1">
                <a:cs typeface="Times New Roman" pitchFamily="18" charset="0"/>
              </a:rPr>
              <a:t>ce</a:t>
            </a:r>
            <a:r>
              <a:rPr lang="en-US" sz="1800" dirty="0">
                <a:cs typeface="Times New Roman" pitchFamily="18" charset="0"/>
              </a:rPr>
              <a:t> qui </a:t>
            </a:r>
            <a:r>
              <a:rPr lang="en-US" sz="1800" dirty="0" err="1">
                <a:cs typeface="Times New Roman" pitchFamily="18" charset="0"/>
              </a:rPr>
              <a:t>coexiste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dans</a:t>
            </a:r>
            <a:r>
              <a:rPr lang="en-US" sz="1800" dirty="0">
                <a:cs typeface="Times New Roman" pitchFamily="18" charset="0"/>
              </a:rPr>
              <a:t> la pièce, </a:t>
            </a:r>
            <a:r>
              <a:rPr lang="en-US" sz="1800" dirty="0" err="1">
                <a:cs typeface="Times New Roman" pitchFamily="18" charset="0"/>
              </a:rPr>
              <a:t>selon</a:t>
            </a:r>
            <a:r>
              <a:rPr lang="en-US" sz="1800" dirty="0">
                <a:cs typeface="Times New Roman" pitchFamily="18" charset="0"/>
              </a:rPr>
              <a:t> les </a:t>
            </a:r>
            <a:r>
              <a:rPr lang="en-US" sz="1800" dirty="0" err="1">
                <a:cs typeface="Times New Roman" pitchFamily="18" charset="0"/>
              </a:rPr>
              <a:t>lois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statistiques</a:t>
            </a:r>
            <a:r>
              <a:rPr lang="en-US" sz="1800" dirty="0">
                <a:cs typeface="Times New Roman" pitchFamily="18" charset="0"/>
              </a:rPr>
              <a:t> des </a:t>
            </a:r>
            <a:r>
              <a:rPr lang="en-US" sz="1800" dirty="0" err="1">
                <a:cs typeface="Times New Roman" pitchFamily="18" charset="0"/>
              </a:rPr>
              <a:t>probabilités</a:t>
            </a:r>
            <a:r>
              <a:rPr lang="en-US" sz="1800" dirty="0">
                <a:cs typeface="Times New Roman" pitchFamily="18" charset="0"/>
              </a:rPr>
              <a:t>, </a:t>
            </a:r>
            <a:r>
              <a:rPr lang="en-US" sz="1800" dirty="0" err="1">
                <a:cs typeface="Times New Roman" pitchFamily="18" charset="0"/>
              </a:rPr>
              <a:t>lorsque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l'heure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est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écoulée</a:t>
            </a:r>
            <a:r>
              <a:rPr lang="en-US" sz="1800" dirty="0">
                <a:cs typeface="Times New Roman" pitchFamily="18" charset="0"/>
              </a:rPr>
              <a:t> le chat </a:t>
            </a:r>
            <a:r>
              <a:rPr lang="en-US" sz="1800" dirty="0" err="1">
                <a:cs typeface="Times New Roman" pitchFamily="18" charset="0"/>
              </a:rPr>
              <a:t>doit</a:t>
            </a:r>
            <a:r>
              <a:rPr lang="en-US" sz="1800" dirty="0">
                <a:cs typeface="Times New Roman" pitchFamily="18" charset="0"/>
              </a:rPr>
              <a:t> se </a:t>
            </a:r>
            <a:r>
              <a:rPr lang="en-US" sz="1800" dirty="0" err="1">
                <a:cs typeface="Times New Roman" pitchFamily="18" charset="0"/>
              </a:rPr>
              <a:t>trouver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dans</a:t>
            </a:r>
            <a:r>
              <a:rPr lang="en-US" sz="1800" dirty="0">
                <a:cs typeface="Times New Roman" pitchFamily="18" charset="0"/>
              </a:rPr>
              <a:t> un </a:t>
            </a:r>
            <a:r>
              <a:rPr lang="en-US" sz="1800" dirty="0" err="1">
                <a:cs typeface="Times New Roman" pitchFamily="18" charset="0"/>
              </a:rPr>
              <a:t>état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indéterminé</a:t>
            </a:r>
            <a:r>
              <a:rPr lang="en-US" sz="1800" dirty="0">
                <a:cs typeface="Times New Roman" pitchFamily="18" charset="0"/>
              </a:rPr>
              <a:t>, </a:t>
            </a:r>
            <a:r>
              <a:rPr lang="en-US" sz="1800" dirty="0" err="1">
                <a:cs typeface="Times New Roman" pitchFamily="18" charset="0"/>
              </a:rPr>
              <a:t>ayant</a:t>
            </a:r>
            <a:r>
              <a:rPr lang="en-US" sz="1800" dirty="0">
                <a:cs typeface="Times New Roman" pitchFamily="18" charset="0"/>
              </a:rPr>
              <a:t> 50% de chance d'être vivant et 50% de chance d'être mort. Le chat </a:t>
            </a:r>
            <a:r>
              <a:rPr lang="en-US" sz="1800" dirty="0" err="1">
                <a:cs typeface="Times New Roman" pitchFamily="18" charset="0"/>
              </a:rPr>
              <a:t>doit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donc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être</a:t>
            </a:r>
            <a:r>
              <a:rPr lang="en-US" sz="1800" dirty="0">
                <a:cs typeface="Times New Roman" pitchFamily="18" charset="0"/>
              </a:rPr>
              <a:t> à la </a:t>
            </a:r>
            <a:r>
              <a:rPr lang="en-US" sz="1800" dirty="0" err="1">
                <a:cs typeface="Times New Roman" pitchFamily="18" charset="0"/>
              </a:rPr>
              <a:t>fois</a:t>
            </a:r>
            <a:r>
              <a:rPr lang="en-US" sz="1800" dirty="0">
                <a:cs typeface="Times New Roman" pitchFamily="18" charset="0"/>
              </a:rPr>
              <a:t> vivant et mort, la </a:t>
            </a:r>
            <a:r>
              <a:rPr lang="en-US" sz="1800" dirty="0" err="1">
                <a:cs typeface="Times New Roman" pitchFamily="18" charset="0"/>
              </a:rPr>
              <a:t>fiole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étant</a:t>
            </a:r>
            <a:r>
              <a:rPr lang="en-US" sz="1800" dirty="0">
                <a:cs typeface="Times New Roman" pitchFamily="18" charset="0"/>
              </a:rPr>
              <a:t> à la </a:t>
            </a:r>
            <a:r>
              <a:rPr lang="en-US" sz="1800" dirty="0" err="1">
                <a:cs typeface="Times New Roman" pitchFamily="18" charset="0"/>
              </a:rPr>
              <a:t>fois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entière</a:t>
            </a:r>
            <a:r>
              <a:rPr lang="en-US" sz="1800" dirty="0">
                <a:cs typeface="Times New Roman" pitchFamily="18" charset="0"/>
              </a:rPr>
              <a:t> et </a:t>
            </a:r>
            <a:r>
              <a:rPr lang="en-US" sz="1800" dirty="0" err="1">
                <a:cs typeface="Times New Roman" pitchFamily="18" charset="0"/>
              </a:rPr>
              <a:t>brisée</a:t>
            </a:r>
            <a:r>
              <a:rPr lang="en-US" sz="1800" dirty="0">
                <a:cs typeface="Times New Roman" pitchFamily="18" charset="0"/>
              </a:rPr>
              <a:t> !</a:t>
            </a:r>
            <a:endParaRPr lang="fr-FR" sz="1800" dirty="0"/>
          </a:p>
          <a:p>
            <a:pPr indent="119063" eaLnBrk="0" hangingPunct="0"/>
            <a:endParaRPr lang="fr-FR" sz="1800" dirty="0"/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505200" cy="322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69" name="Picture 5" descr="L'image “http://www.utinam.cnrs.fr/IMG/jpg/chat3.jpg” ne peut être affichée car elle contient des erreurs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600200"/>
            <a:ext cx="4572000" cy="2401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142844" y="142852"/>
            <a:ext cx="8929750" cy="602216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393700" algn="l"/>
                <a:tab pos="457200" algn="l"/>
                <a:tab pos="2616200" algn="l"/>
                <a:tab pos="7048500" algn="l"/>
                <a:tab pos="8864600" algn="l"/>
              </a:tabLst>
            </a:pPr>
            <a:r>
              <a:rPr lang="en-US" altLang="zh-CN" dirty="0" smtClean="0"/>
              <a:t>			</a:t>
            </a:r>
            <a:endParaRPr lang="en-US" altLang="zh-CN" sz="2066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200"/>
              </a:lnSpc>
              <a:tabLst>
                <a:tab pos="393700" algn="l"/>
                <a:tab pos="457200" algn="l"/>
                <a:tab pos="2616200" algn="l"/>
                <a:tab pos="7048500" algn="l"/>
                <a:tab pos="8864600" algn="l"/>
              </a:tabLst>
            </a:pPr>
            <a:r>
              <a:rPr lang="en-US" altLang="zh-CN" sz="2066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Remarques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fondamentales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600"/>
              </a:lnSpc>
              <a:tabLst>
                <a:tab pos="393700" algn="l"/>
                <a:tab pos="457200" algn="l"/>
                <a:tab pos="2616200" algn="l"/>
                <a:tab pos="7048500" algn="l"/>
                <a:tab pos="8864600" algn="l"/>
              </a:tabLst>
            </a:pPr>
            <a:r>
              <a:rPr lang="en-US" altLang="zh-CN" dirty="0" smtClean="0"/>
              <a:t>		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Λ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+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βΨ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mêmes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classe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d’équivalence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états</a:t>
            </a:r>
          </a:p>
          <a:p>
            <a:pPr>
              <a:lnSpc>
                <a:spcPts val="2300"/>
              </a:lnSpc>
              <a:tabLst>
                <a:tab pos="393700" algn="l"/>
                <a:tab pos="457200" algn="l"/>
                <a:tab pos="2616200" algn="l"/>
                <a:tab pos="7048500" algn="l"/>
                <a:tab pos="88646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quantiques.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convention,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associe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vecteur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unitaire.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400"/>
              </a:lnSpc>
              <a:tabLst>
                <a:tab pos="393700" algn="l"/>
                <a:tab pos="457200" algn="l"/>
                <a:tab pos="2616200" algn="l"/>
                <a:tab pos="7048500" algn="l"/>
                <a:tab pos="8864600" algn="l"/>
              </a:tabLst>
            </a:pPr>
            <a:r>
              <a:rPr lang="en-US" altLang="zh-CN" dirty="0" smtClean="0"/>
              <a:t>	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(Ψ,Θ)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trop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limité,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envisage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donc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cas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(Ψ,Θ)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C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pose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</a:p>
          <a:p>
            <a:pPr>
              <a:lnSpc>
                <a:spcPts val="2400"/>
              </a:lnSpc>
              <a:tabLst>
                <a:tab pos="393700" algn="l"/>
                <a:tab pos="457200" algn="l"/>
                <a:tab pos="2616200" algn="l"/>
                <a:tab pos="7048500" algn="l"/>
                <a:tab pos="88646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	de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problème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 car la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seule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quantité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qui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possède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sens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physique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CN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= |(</a:t>
            </a:r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fr-FR" altLang="zh-CN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Θ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CN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)|</a:t>
            </a:r>
            <a:endParaRPr lang="en-US" altLang="zh-CN" sz="2066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500"/>
              </a:lnSpc>
              <a:tabLst>
                <a:tab pos="393700" algn="l"/>
                <a:tab pos="457200" algn="l"/>
                <a:tab pos="2616200" algn="l"/>
                <a:tab pos="7048500" algn="l"/>
                <a:tab pos="8864600" algn="l"/>
              </a:tabLst>
            </a:pPr>
            <a:r>
              <a:rPr lang="en-US" altLang="zh-CN" dirty="0" smtClean="0"/>
              <a:t>			</a:t>
            </a:r>
          </a:p>
          <a:p>
            <a:pPr>
              <a:lnSpc>
                <a:spcPts val="2600"/>
              </a:lnSpc>
              <a:tabLst>
                <a:tab pos="393700" algn="l"/>
                <a:tab pos="457200" algn="l"/>
                <a:tab pos="2616200" algn="l"/>
                <a:tab pos="7048500" algn="l"/>
                <a:tab pos="8864600" algn="l"/>
              </a:tabLst>
            </a:pP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Souhait</a:t>
            </a:r>
          </a:p>
          <a:p>
            <a:pPr>
              <a:lnSpc>
                <a:spcPts val="2000"/>
              </a:lnSpc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serait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intéressant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pouvoir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représenter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vecteurs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fonctions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temps, des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coordonnées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généralisées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et/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impulsions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  Ψ(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q,t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C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avec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R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2300"/>
              </a:lnSpc>
              <a:tabLst/>
            </a:pP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conditions :</a:t>
            </a:r>
          </a:p>
          <a:p>
            <a:pPr>
              <a:lnSpc>
                <a:spcPts val="2300"/>
              </a:lnSpc>
              <a:tabLst/>
            </a:pPr>
            <a:endParaRPr lang="en-US" altLang="zh-CN" sz="2066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300"/>
              </a:lnSpc>
              <a:tabLst/>
            </a:pPr>
            <a:endParaRPr lang="en-US" altLang="zh-CN" sz="2066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300"/>
              </a:lnSpc>
              <a:tabLst/>
            </a:pPr>
            <a:endParaRPr lang="en-US" altLang="zh-CN" sz="2066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300"/>
              </a:lnSpc>
              <a:tabLst/>
            </a:pPr>
            <a:endParaRPr lang="en-US" altLang="zh-CN" sz="2066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300"/>
              </a:lnSpc>
              <a:tabLst/>
            </a:pPr>
            <a:endParaRPr lang="en-US" altLang="zh-CN" sz="2066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300"/>
              </a:lnSpc>
              <a:tabLst/>
            </a:pPr>
            <a:endParaRPr lang="en-US" altLang="zh-CN" sz="2066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300"/>
              </a:lnSpc>
              <a:tabLst/>
            </a:pPr>
            <a:endParaRPr lang="en-US" altLang="zh-CN" sz="2066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300"/>
              </a:lnSpc>
              <a:tabLst/>
            </a:pPr>
            <a:endParaRPr lang="en-US" altLang="zh-CN" sz="2066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457200" y="4559300"/>
            <a:ext cx="65724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071670" y="4572008"/>
            <a:ext cx="10033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(Ψ,Ψ)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3143240" y="4572008"/>
            <a:ext cx="2226572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32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q,t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)Ψ(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q,t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dq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5540396" y="4572008"/>
            <a:ext cx="2205732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32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|Ψ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q,t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)|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dq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&lt;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∞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1071538" y="5214950"/>
            <a:ext cx="1086836" cy="32829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ainsi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443170" y="5143512"/>
            <a:ext cx="2989601" cy="36676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5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Ψ(q,t)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×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→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C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t.q.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2857488" y="5857892"/>
            <a:ext cx="2986395" cy="32829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2066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un espace de Hilbert.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00694" y="5000636"/>
            <a:ext cx="2500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|Ψ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q,t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)| 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dq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= 1</a:t>
            </a:r>
            <a:endParaRPr lang="fr-FR" altLang="zh-CN" sz="2066" dirty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72264" y="4357694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zh-CN" sz="1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fr-FR" sz="1400" dirty="0"/>
          </a:p>
        </p:txBody>
      </p:sp>
      <p:sp>
        <p:nvSpPr>
          <p:cNvPr id="17" name="Freeform 3"/>
          <p:cNvSpPr/>
          <p:nvPr/>
        </p:nvSpPr>
        <p:spPr>
          <a:xfrm>
            <a:off x="3428992" y="4429132"/>
            <a:ext cx="642942" cy="71438"/>
          </a:xfrm>
          <a:custGeom>
            <a:avLst/>
            <a:gdLst>
              <a:gd name="connsiteX0" fmla="*/ 6350 w 978192"/>
              <a:gd name="connsiteY0" fmla="*/ 6350 h 23215"/>
              <a:gd name="connsiteX1" fmla="*/ 971842 w 978192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78192" h="23215">
                <a:moveTo>
                  <a:pt x="6350" y="6350"/>
                </a:moveTo>
                <a:lnTo>
                  <a:pt x="971842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Accolade ouvrante 17"/>
          <p:cNvSpPr/>
          <p:nvPr/>
        </p:nvSpPr>
        <p:spPr>
          <a:xfrm>
            <a:off x="2214546" y="5072074"/>
            <a:ext cx="142876" cy="4286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6643702" y="500063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zh-CN" sz="1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fr-FR" sz="1400" dirty="0"/>
          </a:p>
        </p:txBody>
      </p:sp>
      <p:sp>
        <p:nvSpPr>
          <p:cNvPr id="20" name="Rectangle 19"/>
          <p:cNvSpPr/>
          <p:nvPr/>
        </p:nvSpPr>
        <p:spPr>
          <a:xfrm>
            <a:off x="3669050" y="4929198"/>
            <a:ext cx="260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ℓ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2714612" y="5845750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Blackadder ITC" pitchFamily="82" charset="0"/>
              </a:rPr>
              <a:t>H</a:t>
            </a:r>
            <a:endParaRPr lang="fr-FR" b="1" dirty="0">
              <a:solidFill>
                <a:srgbClr val="FF0000"/>
              </a:solidFill>
              <a:latin typeface="Blackadder ITC" pitchFamily="8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71604" y="5202808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</a:rPr>
              <a:t>H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241082" y="3059668"/>
            <a:ext cx="260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ℓ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8440970" y="2000240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zh-CN" sz="1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fr-FR" sz="1400" dirty="0"/>
          </a:p>
        </p:txBody>
      </p:sp>
      <p:sp>
        <p:nvSpPr>
          <p:cNvPr id="25" name="Accolade fermante 24"/>
          <p:cNvSpPr/>
          <p:nvPr/>
        </p:nvSpPr>
        <p:spPr>
          <a:xfrm>
            <a:off x="7643834" y="5072074"/>
            <a:ext cx="214314" cy="5000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786050" y="1283239"/>
            <a:ext cx="3717721" cy="2544546"/>
          </a:xfrm>
          <a:custGeom>
            <a:avLst/>
            <a:gdLst>
              <a:gd name="connsiteX0" fmla="*/ 636136 w 3717721"/>
              <a:gd name="connsiteY0" fmla="*/ 636136 h 2544546"/>
              <a:gd name="connsiteX1" fmla="*/ 3081585 w 3717721"/>
              <a:gd name="connsiteY1" fmla="*/ 636136 h 25445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717721" h="2544546">
                <a:moveTo>
                  <a:pt x="636136" y="636136"/>
                </a:moveTo>
                <a:lnTo>
                  <a:pt x="3081585" y="636136"/>
                </a:lnTo>
              </a:path>
            </a:pathLst>
          </a:custGeom>
          <a:ln w="1270000">
            <a:solidFill>
              <a:srgbClr val="E4D9B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1"/>
          <p:cNvSpPr txBox="1"/>
          <p:nvPr/>
        </p:nvSpPr>
        <p:spPr>
          <a:xfrm>
            <a:off x="4071934" y="1803400"/>
            <a:ext cx="1308050" cy="3010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Postulat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71406" y="2997200"/>
            <a:ext cx="8858280" cy="216213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520700" algn="l"/>
                <a:tab pos="825500" algn="l"/>
                <a:tab pos="1320800" algn="l"/>
                <a:tab pos="3302000" algn="l"/>
              </a:tabLst>
            </a:pP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L’état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d’un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système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quantique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représenté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vecteur,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normé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l’unité,</a:t>
            </a:r>
          </a:p>
          <a:p>
            <a:pPr>
              <a:lnSpc>
                <a:spcPts val="2400"/>
              </a:lnSpc>
              <a:tabLst>
                <a:tab pos="520700" algn="l"/>
                <a:tab pos="825500" algn="l"/>
                <a:tab pos="1320800" algn="l"/>
                <a:tab pos="3302000" algn="l"/>
              </a:tabLst>
            </a:pPr>
            <a:r>
              <a:rPr lang="en-US" altLang="zh-CN" dirty="0" smtClean="0"/>
              <a:t>				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d’un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espace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Hilbert.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900"/>
              </a:lnSpc>
              <a:tabLst>
                <a:tab pos="520700" algn="l"/>
                <a:tab pos="825500" algn="l"/>
                <a:tab pos="1320800" algn="l"/>
                <a:tab pos="3302000" algn="l"/>
              </a:tabLst>
            </a:pPr>
            <a:r>
              <a:rPr lang="en-US" altLang="zh-CN" dirty="0" smtClean="0"/>
              <a:t>			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probabilité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transition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entre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deux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donnée</a:t>
            </a:r>
          </a:p>
          <a:p>
            <a:pPr>
              <a:lnSpc>
                <a:spcPts val="2400"/>
              </a:lnSpc>
              <a:tabLst>
                <a:tab pos="520700" algn="l"/>
                <a:tab pos="825500" algn="l"/>
                <a:tab pos="1320800" algn="l"/>
                <a:tab pos="3302000" algn="l"/>
              </a:tabLst>
            </a:pPr>
            <a:r>
              <a:rPr lang="en-US" altLang="zh-CN" dirty="0" smtClean="0"/>
              <a:t>		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carré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module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produit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scalaire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entre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deux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états.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900"/>
              </a:lnSpc>
              <a:tabLst>
                <a:tab pos="520700" algn="l"/>
                <a:tab pos="825500" algn="l"/>
                <a:tab pos="1320800" algn="l"/>
                <a:tab pos="3302000" algn="l"/>
              </a:tabLst>
            </a:pPr>
            <a:r>
              <a:rPr lang="en-US" altLang="zh-CN" dirty="0" smtClean="0"/>
              <a:t>	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produit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scalaire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qui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permet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déﬁnir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norme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cet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espace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b="1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4318012" y="5448300"/>
            <a:ext cx="1928413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8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q,t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)Φ(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q,t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dq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224210" y="5389578"/>
            <a:ext cx="9906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(Ψ,Φ)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9" name="Freeform 3"/>
          <p:cNvSpPr/>
          <p:nvPr/>
        </p:nvSpPr>
        <p:spPr>
          <a:xfrm>
            <a:off x="4572000" y="5286388"/>
            <a:ext cx="642942" cy="71438"/>
          </a:xfrm>
          <a:custGeom>
            <a:avLst/>
            <a:gdLst>
              <a:gd name="connsiteX0" fmla="*/ 6350 w 978192"/>
              <a:gd name="connsiteY0" fmla="*/ 6350 h 23215"/>
              <a:gd name="connsiteX1" fmla="*/ 971842 w 978192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78192" h="23215">
                <a:moveTo>
                  <a:pt x="6350" y="6350"/>
                </a:moveTo>
                <a:lnTo>
                  <a:pt x="971842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785786" y="285728"/>
            <a:ext cx="6977872" cy="249555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200"/>
              </a:lnSpc>
              <a:tabLst>
                <a:tab pos="330200" algn="l"/>
                <a:tab pos="469900" algn="l"/>
                <a:tab pos="800100" algn="l"/>
                <a:tab pos="1143000" algn="l"/>
              </a:tabLst>
            </a:pPr>
            <a:r>
              <a:rPr lang="en-US" altLang="zh-CN" dirty="0" smtClean="0"/>
              <a:t>	             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Grandeurs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physiques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35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70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A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600"/>
              </a:lnSpc>
              <a:tabLst>
                <a:tab pos="330200" algn="l"/>
                <a:tab pos="469900" algn="l"/>
                <a:tab pos="800100" algn="l"/>
                <a:tab pos="1143000" algn="l"/>
              </a:tabLst>
            </a:pPr>
            <a:r>
              <a:rPr lang="en-US" altLang="zh-CN" dirty="0" smtClean="0"/>
              <a:t>	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Ensemble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résultats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possibles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d’une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mesure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2100"/>
              </a:lnSpc>
              <a:tabLst>
                <a:tab pos="330200" algn="l"/>
                <a:tab pos="469900" algn="l"/>
                <a:tab pos="800100" algn="l"/>
                <a:tab pos="1143000" algn="l"/>
              </a:tabLst>
            </a:pPr>
            <a:r>
              <a:rPr lang="en-US" altLang="zh-CN" dirty="0" smtClean="0"/>
              <a:t>				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Spectre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continu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discret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mais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réel!</a:t>
            </a:r>
          </a:p>
          <a:p>
            <a:pPr>
              <a:lnSpc>
                <a:spcPts val="3000"/>
              </a:lnSpc>
              <a:tabLst>
                <a:tab pos="330200" algn="l"/>
                <a:tab pos="469900" algn="l"/>
                <a:tab pos="800100" algn="l"/>
                <a:tab pos="1143000" algn="l"/>
              </a:tabLst>
            </a:pPr>
            <a:r>
              <a:rPr lang="en-US" altLang="zh-CN" dirty="0" smtClean="0"/>
              <a:t>			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Supposons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={a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1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,a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,···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,a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,···}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soit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discret.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200"/>
              </a:lnSpc>
              <a:tabLst>
                <a:tab pos="330200" algn="l"/>
                <a:tab pos="469900" algn="l"/>
                <a:tab pos="800100" algn="l"/>
                <a:tab pos="1143000" algn="l"/>
              </a:tabLst>
            </a:pPr>
            <a:r>
              <a:rPr lang="en-US" altLang="zh-CN" sz="2066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∃Ψ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lequel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mesure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donne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coup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sûr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785786" y="3071810"/>
            <a:ext cx="23114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quelconque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3143240" y="2928934"/>
            <a:ext cx="5753100" cy="647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11303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partir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duquel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mesure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peut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donner</a:t>
            </a:r>
          </a:p>
          <a:p>
            <a:pPr>
              <a:lnSpc>
                <a:spcPts val="3100"/>
              </a:lnSpc>
              <a:tabLst>
                <a:tab pos="11303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résultat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quelconque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S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85786" y="3786190"/>
            <a:ext cx="6402394" cy="34111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3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→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superposition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∃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1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,···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C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072330" y="3786190"/>
            <a:ext cx="557845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714348" y="4429132"/>
            <a:ext cx="7530908" cy="150810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1282700" algn="l"/>
                <a:tab pos="24765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→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{···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,···}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Coefﬁcient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superposition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3100"/>
              </a:lnSpc>
              <a:tabLst>
                <a:tab pos="1282700" algn="l"/>
                <a:tab pos="2476500" algn="l"/>
              </a:tabLst>
            </a:pP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P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(A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144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1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1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err="1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mǂn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0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P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(A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144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0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0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200"/>
              </a:lnSpc>
              <a:tabLst>
                <a:tab pos="1282700" algn="l"/>
                <a:tab pos="2476500" algn="l"/>
              </a:tabLst>
            </a:pPr>
            <a:r>
              <a:rPr lang="en-US" altLang="zh-CN" dirty="0" smtClean="0"/>
              <a:t>		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5265750" y="6175396"/>
            <a:ext cx="963405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1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4000496" y="6175396"/>
            <a:ext cx="835165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2786050" y="6246834"/>
            <a:ext cx="2540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⇒</a:t>
            </a:r>
          </a:p>
        </p:txBody>
      </p:sp>
      <p:sp>
        <p:nvSpPr>
          <p:cNvPr id="13" name="Freeform 3"/>
          <p:cNvSpPr/>
          <p:nvPr/>
        </p:nvSpPr>
        <p:spPr>
          <a:xfrm>
            <a:off x="5248651" y="6120429"/>
            <a:ext cx="252043" cy="45719"/>
          </a:xfrm>
          <a:custGeom>
            <a:avLst/>
            <a:gdLst>
              <a:gd name="connsiteX0" fmla="*/ 6350 w 323481"/>
              <a:gd name="connsiteY0" fmla="*/ 6350 h 23215"/>
              <a:gd name="connsiteX1" fmla="*/ 317131 w 323481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23481" h="23215">
                <a:moveTo>
                  <a:pt x="6350" y="6350"/>
                </a:moveTo>
                <a:lnTo>
                  <a:pt x="317131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"/>
          <p:cNvSpPr txBox="1"/>
          <p:nvPr/>
        </p:nvSpPr>
        <p:spPr>
          <a:xfrm>
            <a:off x="4429124" y="6037282"/>
            <a:ext cx="101600" cy="177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15140" y="4000504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endParaRPr lang="fr-FR" sz="1400" dirty="0"/>
          </a:p>
        </p:txBody>
      </p:sp>
      <p:sp>
        <p:nvSpPr>
          <p:cNvPr id="16" name="Rectangle 15"/>
          <p:cNvSpPr/>
          <p:nvPr/>
        </p:nvSpPr>
        <p:spPr>
          <a:xfrm>
            <a:off x="214282" y="5572140"/>
            <a:ext cx="1627369" cy="4102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zh-CN" sz="2066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Interprétation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500298" y="5572140"/>
            <a:ext cx="4472699" cy="4102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est la probabilité associée à chaque état  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2046648" y="5643578"/>
            <a:ext cx="453650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|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2500298" y="5500702"/>
            <a:ext cx="101600" cy="177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2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6786578" y="5685297"/>
            <a:ext cx="314189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endParaRPr lang="en-US" altLang="zh-CN" sz="144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14744" y="6000768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fr-FR" sz="2400" dirty="0"/>
          </a:p>
        </p:txBody>
      </p:sp>
      <p:sp>
        <p:nvSpPr>
          <p:cNvPr id="22" name="Rectangle 21"/>
          <p:cNvSpPr/>
          <p:nvPr/>
        </p:nvSpPr>
        <p:spPr>
          <a:xfrm>
            <a:off x="4857752" y="6000768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fr-FR" sz="2400" dirty="0"/>
          </a:p>
        </p:txBody>
      </p:sp>
      <p:sp>
        <p:nvSpPr>
          <p:cNvPr id="23" name="Rectangle 22"/>
          <p:cNvSpPr/>
          <p:nvPr/>
        </p:nvSpPr>
        <p:spPr>
          <a:xfrm>
            <a:off x="4930890" y="6335933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endParaRPr lang="fr-FR" sz="1400" dirty="0"/>
          </a:p>
        </p:txBody>
      </p:sp>
      <p:sp>
        <p:nvSpPr>
          <p:cNvPr id="24" name="Rectangle 23"/>
          <p:cNvSpPr/>
          <p:nvPr/>
        </p:nvSpPr>
        <p:spPr>
          <a:xfrm>
            <a:off x="3786182" y="6335933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2165364" y="444500"/>
            <a:ext cx="4406900" cy="393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100"/>
              </a:lnSpc>
              <a:tabLst/>
            </a:pP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Grandeurs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physiques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2714612" y="1071546"/>
            <a:ext cx="14859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1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66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,Ψ)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4429124" y="1019160"/>
            <a:ext cx="963405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1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967042" y="1428736"/>
            <a:ext cx="2874185" cy="158504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                <a:tab pos="50800" algn="l"/>
                <a:tab pos="355600" algn="l"/>
                <a:tab pos="1270000" algn="l"/>
                <a:tab pos="1308100" algn="l"/>
                <a:tab pos="1600200" algn="l"/>
                <a:tab pos="2057400" algn="l"/>
              </a:tabLst>
            </a:pPr>
            <a:r>
              <a:rPr lang="en-US" altLang="zh-CN" dirty="0" smtClean="0"/>
              <a:t>			</a:t>
            </a:r>
            <a:endParaRPr lang="en-US" altLang="zh-CN" sz="144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2900"/>
              </a:lnSpc>
              <a:tabLst>
                <a:tab pos="50800" algn="l"/>
                <a:tab pos="355600" algn="l"/>
                <a:tab pos="1270000" algn="l"/>
                <a:tab pos="1308100" algn="l"/>
                <a:tab pos="1600200" algn="l"/>
                <a:tab pos="2057400" algn="l"/>
              </a:tabLst>
            </a:pP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mais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=</a:t>
            </a:r>
          </a:p>
          <a:p>
            <a:pPr>
              <a:lnSpc>
                <a:spcPts val="2900"/>
              </a:lnSpc>
              <a:tabLst>
                <a:tab pos="50800" algn="l"/>
                <a:tab pos="355600" algn="l"/>
                <a:tab pos="1270000" algn="l"/>
                <a:tab pos="1308100" algn="l"/>
                <a:tab pos="1600200" algn="l"/>
                <a:tab pos="2057400" algn="l"/>
              </a:tabLst>
            </a:pPr>
            <a:endParaRPr lang="en-US" altLang="zh-CN" sz="1446" dirty="0" smtClean="0">
              <a:solidFill>
                <a:srgbClr val="B28700"/>
              </a:solidFill>
              <a:latin typeface="Tahoma" pitchFamily="18" charset="0"/>
              <a:cs typeface="Tahoma" pitchFamily="18" charset="0"/>
            </a:endParaRPr>
          </a:p>
          <a:p>
            <a:pPr>
              <a:lnSpc>
                <a:spcPts val="3000"/>
              </a:lnSpc>
              <a:tabLst>
                <a:tab pos="50800" algn="l"/>
                <a:tab pos="355600" algn="l"/>
                <a:tab pos="1270000" algn="l"/>
                <a:tab pos="1308100" algn="l"/>
                <a:tab pos="1600200" algn="l"/>
                <a:tab pos="2057400" algn="l"/>
              </a:tabLst>
            </a:pPr>
            <a:r>
              <a:rPr lang="en-US" altLang="zh-CN" dirty="0" smtClean="0"/>
              <a:t>		</a:t>
            </a:r>
            <a:r>
              <a:rPr lang="en-US" altLang="zh-CN" sz="2066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66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,Ψ)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  <a:p>
            <a:pPr>
              <a:lnSpc>
                <a:spcPts val="2000"/>
              </a:lnSpc>
              <a:tabLst>
                <a:tab pos="50800" algn="l"/>
                <a:tab pos="355600" algn="l"/>
                <a:tab pos="1270000" algn="l"/>
                <a:tab pos="1308100" algn="l"/>
                <a:tab pos="1600200" algn="l"/>
                <a:tab pos="2057400" algn="l"/>
              </a:tabLst>
            </a:pPr>
            <a:r>
              <a:rPr lang="en-US" altLang="zh-CN" dirty="0" smtClean="0"/>
              <a:t>							</a:t>
            </a:r>
            <a:endParaRPr lang="en-US" altLang="zh-CN" sz="144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000232" y="2357430"/>
            <a:ext cx="5588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donc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5000628" y="2389182"/>
            <a:ext cx="495328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</a:p>
        </p:txBody>
      </p:sp>
      <p:sp>
        <p:nvSpPr>
          <p:cNvPr id="10" name="Freeform 3"/>
          <p:cNvSpPr/>
          <p:nvPr/>
        </p:nvSpPr>
        <p:spPr>
          <a:xfrm>
            <a:off x="4357687" y="1000108"/>
            <a:ext cx="214314" cy="45719"/>
          </a:xfrm>
          <a:custGeom>
            <a:avLst/>
            <a:gdLst>
              <a:gd name="connsiteX0" fmla="*/ 6350 w 323481"/>
              <a:gd name="connsiteY0" fmla="*/ 6350 h 23215"/>
              <a:gd name="connsiteX1" fmla="*/ 317131 w 323481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23481" h="23215">
                <a:moveTo>
                  <a:pt x="6350" y="6350"/>
                </a:moveTo>
                <a:lnTo>
                  <a:pt x="317131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/>
        </p:nvSpPr>
        <p:spPr>
          <a:xfrm>
            <a:off x="5000629" y="2334215"/>
            <a:ext cx="214314" cy="45719"/>
          </a:xfrm>
          <a:custGeom>
            <a:avLst/>
            <a:gdLst>
              <a:gd name="connsiteX0" fmla="*/ 6350 w 323481"/>
              <a:gd name="connsiteY0" fmla="*/ 6350 h 23215"/>
              <a:gd name="connsiteX1" fmla="*/ 317131 w 323481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23481" h="23215">
                <a:moveTo>
                  <a:pt x="6350" y="6350"/>
                </a:moveTo>
                <a:lnTo>
                  <a:pt x="317131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"/>
          <p:cNvSpPr txBox="1"/>
          <p:nvPr/>
        </p:nvSpPr>
        <p:spPr>
          <a:xfrm>
            <a:off x="4000496" y="3000372"/>
            <a:ext cx="1117294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bien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2066" dirty="0" smtClean="0">
              <a:solidFill>
                <a:srgbClr val="FF0000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1785918" y="3000372"/>
            <a:ext cx="2540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⇒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357158" y="3500438"/>
            <a:ext cx="1551707" cy="29104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Conséquence :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2357422" y="3500438"/>
            <a:ext cx="1631857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(Ψ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,Ψ)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4237050" y="3500438"/>
            <a:ext cx="2138406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32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(q,t)Ψ(q,t)dq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2857488" y="4000504"/>
            <a:ext cx="1091646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8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(q,t)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2571736" y="4000504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21" name="Freeform 3"/>
          <p:cNvSpPr/>
          <p:nvPr/>
        </p:nvSpPr>
        <p:spPr>
          <a:xfrm flipV="1">
            <a:off x="3071802" y="3880843"/>
            <a:ext cx="763878" cy="48223"/>
          </a:xfrm>
          <a:custGeom>
            <a:avLst/>
            <a:gdLst>
              <a:gd name="connsiteX0" fmla="*/ 6350 w 978192"/>
              <a:gd name="connsiteY0" fmla="*/ 6350 h 23215"/>
              <a:gd name="connsiteX1" fmla="*/ 971842 w 978192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78192" h="23215">
                <a:moveTo>
                  <a:pt x="6350" y="6350"/>
                </a:moveTo>
                <a:lnTo>
                  <a:pt x="971842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Freeform 3"/>
          <p:cNvSpPr/>
          <p:nvPr/>
        </p:nvSpPr>
        <p:spPr>
          <a:xfrm flipV="1">
            <a:off x="4522502" y="3429000"/>
            <a:ext cx="692440" cy="48223"/>
          </a:xfrm>
          <a:custGeom>
            <a:avLst/>
            <a:gdLst>
              <a:gd name="connsiteX0" fmla="*/ 6350 w 978192"/>
              <a:gd name="connsiteY0" fmla="*/ 6350 h 23215"/>
              <a:gd name="connsiteX1" fmla="*/ 971842 w 978192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78192" h="23215">
                <a:moveTo>
                  <a:pt x="6350" y="6350"/>
                </a:moveTo>
                <a:lnTo>
                  <a:pt x="971842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1"/>
          <p:cNvSpPr txBox="1"/>
          <p:nvPr/>
        </p:nvSpPr>
        <p:spPr>
          <a:xfrm>
            <a:off x="4214810" y="4000504"/>
            <a:ext cx="1534074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(q,t)dq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3228968" y="4572008"/>
            <a:ext cx="294953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2643174" y="4603760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3643306" y="4214818"/>
            <a:ext cx="2330766" cy="73866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                <a:tab pos="317500" algn="l"/>
              </a:tabLst>
            </a:pPr>
            <a:r>
              <a:rPr lang="en-US" altLang="zh-CN" dirty="0" smtClean="0"/>
              <a:t>	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200"/>
              </a:lnSpc>
              <a:tabLst>
                <a:tab pos="317500" algn="l"/>
              </a:tabLst>
            </a:pPr>
            <a:r>
              <a:rPr lang="en-US" altLang="zh-CN" sz="28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(q,t)Ψ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(q,t)dq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2643174" y="5318140"/>
            <a:ext cx="2032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3241676" y="5286388"/>
            <a:ext cx="1322478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(Ψ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,Ψ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2357422" y="6143644"/>
            <a:ext cx="18415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(Ψ</a:t>
            </a:r>
            <a:r>
              <a:rPr lang="en-US" altLang="zh-CN" sz="144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,Ψ</a:t>
            </a:r>
            <a:r>
              <a:rPr lang="en-US" altLang="zh-CN" sz="144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m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δ</a:t>
            </a:r>
            <a:r>
              <a:rPr lang="en-US" altLang="zh-CN" sz="144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nm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1790700" y="6143644"/>
            <a:ext cx="2540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⇒</a:t>
            </a:r>
          </a:p>
        </p:txBody>
      </p:sp>
      <p:sp>
        <p:nvSpPr>
          <p:cNvPr id="31" name="TextBox 1"/>
          <p:cNvSpPr txBox="1"/>
          <p:nvPr/>
        </p:nvSpPr>
        <p:spPr>
          <a:xfrm>
            <a:off x="4286248" y="6143644"/>
            <a:ext cx="4292600" cy="292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3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états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n=1,2,···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orthonormés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048892" y="857232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fr-FR" sz="2400" dirty="0"/>
          </a:p>
        </p:txBody>
      </p:sp>
      <p:sp>
        <p:nvSpPr>
          <p:cNvPr id="33" name="Rectangle 32"/>
          <p:cNvSpPr/>
          <p:nvPr/>
        </p:nvSpPr>
        <p:spPr>
          <a:xfrm>
            <a:off x="4116218" y="114298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4349697" y="1528692"/>
            <a:ext cx="7938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err="1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00" dirty="0" err="1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00" dirty="0" err="1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n</a:t>
            </a:r>
            <a:endParaRPr lang="fr-FR" sz="2000" dirty="0"/>
          </a:p>
        </p:txBody>
      </p:sp>
      <p:sp>
        <p:nvSpPr>
          <p:cNvPr id="35" name="Rectangle 34"/>
          <p:cNvSpPr/>
          <p:nvPr/>
        </p:nvSpPr>
        <p:spPr>
          <a:xfrm>
            <a:off x="4071934" y="1467137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fr-FR" altLang="zh-CN" sz="2400" dirty="0" smtClean="0">
              <a:solidFill>
                <a:srgbClr val="B28700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143372" y="1773784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err="1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n</a:t>
            </a:r>
            <a:endParaRPr lang="fr-FR" altLang="zh-CN" sz="1400" dirty="0" err="1" smtClean="0">
              <a:solidFill>
                <a:srgbClr val="B28700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928926" y="2243072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fr-FR" altLang="zh-CN" sz="2400" dirty="0" smtClean="0">
              <a:solidFill>
                <a:srgbClr val="B28700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00364" y="2549719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err="1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n</a:t>
            </a:r>
            <a:endParaRPr lang="fr-FR" altLang="zh-CN" sz="1400" dirty="0" err="1" smtClean="0">
              <a:solidFill>
                <a:srgbClr val="B28700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620396" y="2214554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fr-FR" sz="2400" dirty="0"/>
          </a:p>
        </p:txBody>
      </p:sp>
      <p:sp>
        <p:nvSpPr>
          <p:cNvPr id="40" name="Rectangle 39"/>
          <p:cNvSpPr/>
          <p:nvPr/>
        </p:nvSpPr>
        <p:spPr>
          <a:xfrm>
            <a:off x="4687722" y="2500306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endParaRPr lang="fr-FR" sz="1400" dirty="0"/>
          </a:p>
        </p:txBody>
      </p:sp>
      <p:sp>
        <p:nvSpPr>
          <p:cNvPr id="41" name="Freeform 3"/>
          <p:cNvSpPr/>
          <p:nvPr/>
        </p:nvSpPr>
        <p:spPr>
          <a:xfrm>
            <a:off x="5320089" y="3000372"/>
            <a:ext cx="180605" cy="45719"/>
          </a:xfrm>
          <a:custGeom>
            <a:avLst/>
            <a:gdLst>
              <a:gd name="connsiteX0" fmla="*/ 6350 w 323481"/>
              <a:gd name="connsiteY0" fmla="*/ 6350 h 23215"/>
              <a:gd name="connsiteX1" fmla="*/ 317131 w 323481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23481" h="23215">
                <a:moveTo>
                  <a:pt x="6350" y="6350"/>
                </a:moveTo>
                <a:lnTo>
                  <a:pt x="317131" y="635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Rectangle 41"/>
          <p:cNvSpPr/>
          <p:nvPr/>
        </p:nvSpPr>
        <p:spPr>
          <a:xfrm>
            <a:off x="3857620" y="3824591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fr-FR" sz="2400" dirty="0"/>
          </a:p>
        </p:txBody>
      </p:sp>
      <p:sp>
        <p:nvSpPr>
          <p:cNvPr id="43" name="Rectangle 42"/>
          <p:cNvSpPr/>
          <p:nvPr/>
        </p:nvSpPr>
        <p:spPr>
          <a:xfrm>
            <a:off x="2857488" y="4429132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fr-FR" sz="2400" dirty="0"/>
          </a:p>
        </p:txBody>
      </p:sp>
      <p:sp>
        <p:nvSpPr>
          <p:cNvPr id="44" name="Rectangle 43"/>
          <p:cNvSpPr/>
          <p:nvPr/>
        </p:nvSpPr>
        <p:spPr>
          <a:xfrm>
            <a:off x="2857488" y="4714884"/>
            <a:ext cx="335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</a:t>
            </a:r>
            <a:endParaRPr lang="fr-FR" sz="1400" dirty="0"/>
          </a:p>
        </p:txBody>
      </p:sp>
      <p:sp>
        <p:nvSpPr>
          <p:cNvPr id="45" name="Freeform 3"/>
          <p:cNvSpPr/>
          <p:nvPr/>
        </p:nvSpPr>
        <p:spPr>
          <a:xfrm flipV="1">
            <a:off x="3857620" y="4523785"/>
            <a:ext cx="692440" cy="48223"/>
          </a:xfrm>
          <a:custGeom>
            <a:avLst/>
            <a:gdLst>
              <a:gd name="connsiteX0" fmla="*/ 6350 w 978192"/>
              <a:gd name="connsiteY0" fmla="*/ 6350 h 23215"/>
              <a:gd name="connsiteX1" fmla="*/ 971842 w 978192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78192" h="23215">
                <a:moveTo>
                  <a:pt x="6350" y="6350"/>
                </a:moveTo>
                <a:lnTo>
                  <a:pt x="971842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Rectangle 45"/>
          <p:cNvSpPr/>
          <p:nvPr/>
        </p:nvSpPr>
        <p:spPr>
          <a:xfrm>
            <a:off x="2905884" y="5121487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fr-FR" sz="2400" dirty="0"/>
          </a:p>
        </p:txBody>
      </p:sp>
      <p:sp>
        <p:nvSpPr>
          <p:cNvPr id="47" name="Rectangle 46"/>
          <p:cNvSpPr/>
          <p:nvPr/>
        </p:nvSpPr>
        <p:spPr>
          <a:xfrm>
            <a:off x="2905884" y="5407239"/>
            <a:ext cx="335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</a:t>
            </a:r>
            <a:endParaRPr lang="fr-FR" sz="1400" dirty="0"/>
          </a:p>
        </p:txBody>
      </p:sp>
      <p:sp>
        <p:nvSpPr>
          <p:cNvPr id="48" name="Freeform 3"/>
          <p:cNvSpPr/>
          <p:nvPr/>
        </p:nvSpPr>
        <p:spPr>
          <a:xfrm>
            <a:off x="3286116" y="2357430"/>
            <a:ext cx="214314" cy="45719"/>
          </a:xfrm>
          <a:custGeom>
            <a:avLst/>
            <a:gdLst>
              <a:gd name="connsiteX0" fmla="*/ 6350 w 323481"/>
              <a:gd name="connsiteY0" fmla="*/ 6350 h 23215"/>
              <a:gd name="connsiteX1" fmla="*/ 317131 w 323481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23481" h="23215">
                <a:moveTo>
                  <a:pt x="6350" y="6350"/>
                </a:moveTo>
                <a:lnTo>
                  <a:pt x="317131" y="6350"/>
                </a:lnTo>
              </a:path>
            </a:pathLst>
          </a:cu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Rectangle 50"/>
          <p:cNvSpPr/>
          <p:nvPr/>
        </p:nvSpPr>
        <p:spPr>
          <a:xfrm>
            <a:off x="2285984" y="2928934"/>
            <a:ext cx="15760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00" dirty="0" err="1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00" dirty="0" err="1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00" dirty="0" err="1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00" dirty="0" err="1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,Ψ</a:t>
            </a:r>
            <a:r>
              <a:rPr lang="en-US" altLang="zh-CN" sz="2000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)</a:t>
            </a:r>
            <a:r>
              <a:rPr lang="en-US" altLang="zh-CN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214942" y="2928934"/>
            <a:ext cx="15905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00" dirty="0" err="1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00" dirty="0" err="1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Ψ,Ψ</a:t>
            </a:r>
            <a:r>
              <a:rPr lang="en-US" altLang="zh-CN" sz="1600" dirty="0" err="1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00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)</a:t>
            </a:r>
            <a:r>
              <a:rPr lang="en-US" altLang="zh-CN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2867036" y="285728"/>
            <a:ext cx="3276600" cy="393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100"/>
              </a:lnSpc>
              <a:tabLst/>
            </a:pP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Valeur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moyenne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2071670" y="1000108"/>
            <a:ext cx="6324600" cy="609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838200" algn="l"/>
              </a:tabLst>
            </a:pP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moyenne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l’ensemble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résultats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possibles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900"/>
              </a:lnSpc>
              <a:tabLst>
                <a:tab pos="8382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mesures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grandeur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A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1214414" y="1142984"/>
            <a:ext cx="814325" cy="2898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&lt;A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&gt;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3428992" y="1785926"/>
            <a:ext cx="1837041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P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400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∑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2256290" y="1785926"/>
            <a:ext cx="1128514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&lt;A&gt;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5286380" y="1785926"/>
            <a:ext cx="708527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B28700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a</a:t>
            </a:r>
            <a:r>
              <a:rPr lang="en-US" altLang="zh-CN" sz="1446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n</a:t>
            </a:r>
          </a:p>
        </p:txBody>
      </p:sp>
      <p:sp>
        <p:nvSpPr>
          <p:cNvPr id="10" name="Freeform 3"/>
          <p:cNvSpPr/>
          <p:nvPr/>
        </p:nvSpPr>
        <p:spPr>
          <a:xfrm>
            <a:off x="5715008" y="1762711"/>
            <a:ext cx="323481" cy="23215"/>
          </a:xfrm>
          <a:custGeom>
            <a:avLst/>
            <a:gdLst>
              <a:gd name="connsiteX0" fmla="*/ 6350 w 323481"/>
              <a:gd name="connsiteY0" fmla="*/ 6350 h 23215"/>
              <a:gd name="connsiteX1" fmla="*/ 317131 w 323481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23481" h="23215">
                <a:moveTo>
                  <a:pt x="6350" y="6350"/>
                </a:moveTo>
                <a:lnTo>
                  <a:pt x="317131" y="6350"/>
                </a:lnTo>
              </a:path>
            </a:pathLst>
          </a:custGeom>
          <a:ln w="12700">
            <a:solidFill>
              <a:srgbClr val="B387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"/>
          <p:cNvSpPr txBox="1"/>
          <p:nvPr/>
        </p:nvSpPr>
        <p:spPr>
          <a:xfrm>
            <a:off x="204822" y="2428868"/>
            <a:ext cx="8418971" cy="28982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 1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peut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associer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opérateur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linéaire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chaque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grandeur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physique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1696838" y="2786058"/>
            <a:ext cx="3303790" cy="32829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2066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 2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alors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6000476" y="2857496"/>
            <a:ext cx="2087110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(Ψ,AΨ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)   </a:t>
            </a:r>
            <a:r>
              <a:rPr lang="en-US" altLang="zh-CN" sz="2066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&lt;</a:t>
            </a:r>
            <a:r>
              <a:rPr lang="en-US" altLang="zh-CN" sz="2066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A&gt;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5357818" y="2857496"/>
            <a:ext cx="2159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et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457200" y="3500438"/>
            <a:ext cx="5588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Ainsi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1500166" y="3571876"/>
            <a:ext cx="2651367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800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q,t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AΨ(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q,t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dq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8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4189418" y="3571876"/>
            <a:ext cx="1234312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8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5429256" y="3571876"/>
            <a:ext cx="1359346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(Ψ,Ψ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</a:p>
        </p:txBody>
      </p:sp>
      <p:sp>
        <p:nvSpPr>
          <p:cNvPr id="19" name="Freeform 3"/>
          <p:cNvSpPr/>
          <p:nvPr/>
        </p:nvSpPr>
        <p:spPr>
          <a:xfrm>
            <a:off x="4022435" y="4048727"/>
            <a:ext cx="692441" cy="94653"/>
          </a:xfrm>
          <a:custGeom>
            <a:avLst/>
            <a:gdLst>
              <a:gd name="connsiteX0" fmla="*/ 6350 w 835317"/>
              <a:gd name="connsiteY0" fmla="*/ 6350 h 23215"/>
              <a:gd name="connsiteX1" fmla="*/ 828967 w 835317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835317" h="23215">
                <a:moveTo>
                  <a:pt x="6350" y="6350"/>
                </a:moveTo>
                <a:lnTo>
                  <a:pt x="828967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Freeform 3"/>
          <p:cNvSpPr/>
          <p:nvPr/>
        </p:nvSpPr>
        <p:spPr>
          <a:xfrm flipV="1">
            <a:off x="1736419" y="3429000"/>
            <a:ext cx="621003" cy="48223"/>
          </a:xfrm>
          <a:custGeom>
            <a:avLst/>
            <a:gdLst>
              <a:gd name="connsiteX0" fmla="*/ 6350 w 835317"/>
              <a:gd name="connsiteY0" fmla="*/ 6350 h 23215"/>
              <a:gd name="connsiteX1" fmla="*/ 828967 w 835317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835317" h="23215">
                <a:moveTo>
                  <a:pt x="6350" y="6350"/>
                </a:moveTo>
                <a:lnTo>
                  <a:pt x="828967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"/>
          <p:cNvSpPr txBox="1"/>
          <p:nvPr/>
        </p:nvSpPr>
        <p:spPr>
          <a:xfrm>
            <a:off x="4071934" y="4162432"/>
            <a:ext cx="8128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Ψ(q,t)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3571868" y="4162432"/>
            <a:ext cx="387927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8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ʃ</a:t>
            </a:r>
            <a:endParaRPr lang="en-US" altLang="zh-CN" sz="2066" dirty="0" smtClean="0">
              <a:solidFill>
                <a:srgbClr val="003366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5143504" y="4162432"/>
            <a:ext cx="1740861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(q,t)dq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1785918" y="4746636"/>
            <a:ext cx="2859757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tout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passe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bien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5000628" y="4714884"/>
            <a:ext cx="867225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1428728" y="5214950"/>
            <a:ext cx="6118663" cy="45653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200"/>
              </a:lnSpc>
              <a:tabLst>
                <a:tab pos="4356100" algn="l"/>
              </a:tabLst>
            </a:pPr>
            <a:r>
              <a:rPr lang="en-US" altLang="zh-CN" dirty="0" smtClean="0"/>
              <a:t>	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</a:t>
            </a:r>
          </a:p>
          <a:p>
            <a:pPr>
              <a:lnSpc>
                <a:spcPts val="2000"/>
              </a:lnSpc>
              <a:tabLst>
                <a:tab pos="4356100" algn="l"/>
              </a:tabLst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l’état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vu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1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i="1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ǂ</a:t>
            </a:r>
            <a:r>
              <a:rPr lang="en-US" altLang="zh-CN" sz="144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m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0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ainsi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4071934" y="5857892"/>
            <a:ext cx="3214021" cy="65505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>
                <a:tab pos="88900" algn="l"/>
              </a:tabLst>
            </a:pP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est un vecteur </a:t>
            </a:r>
            <a:r>
              <a:rPr lang="en-US" altLang="zh-CN" sz="2066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propre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 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A</a:t>
            </a:r>
          </a:p>
          <a:p>
            <a:pPr>
              <a:lnSpc>
                <a:spcPts val="2900"/>
              </a:lnSpc>
              <a:tabLst>
                <a:tab pos="88900" algn="l"/>
              </a:tabLst>
            </a:pPr>
            <a:r>
              <a:rPr lang="en-US" altLang="zh-CN" dirty="0" smtClean="0">
                <a:solidFill>
                  <a:srgbClr val="FF0000"/>
                </a:solidFill>
              </a:rPr>
              <a:t>	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associé à la valeur propre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144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n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2143108" y="6000768"/>
            <a:ext cx="1354538" cy="31547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100"/>
              </a:lnSpc>
              <a:tabLst/>
            </a:pP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AΨ</a:t>
            </a:r>
            <a:r>
              <a:rPr lang="en-US" altLang="zh-CN" sz="144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144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n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Ψ</a:t>
            </a:r>
            <a:r>
              <a:rPr lang="en-US" altLang="zh-CN" sz="144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16086" y="1928802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endParaRPr lang="fr-FR" sz="1600" dirty="0"/>
          </a:p>
        </p:txBody>
      </p:sp>
      <p:sp>
        <p:nvSpPr>
          <p:cNvPr id="30" name="Rectangle 29"/>
          <p:cNvSpPr/>
          <p:nvPr/>
        </p:nvSpPr>
        <p:spPr>
          <a:xfrm>
            <a:off x="5000628" y="1928802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chemeClr val="accent6">
                    <a:lumMod val="75000"/>
                  </a:schemeClr>
                </a:solidFill>
                <a:latin typeface="Tahoma" pitchFamily="18" charset="0"/>
                <a:cs typeface="Tahoma" pitchFamily="18" charset="0"/>
              </a:rPr>
              <a:t>n</a:t>
            </a:r>
            <a:endParaRPr lang="fr-FR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71934" y="264318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5072066" y="221455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33" name="Rectangle 32"/>
          <p:cNvSpPr/>
          <p:nvPr/>
        </p:nvSpPr>
        <p:spPr>
          <a:xfrm>
            <a:off x="6262564" y="2643182"/>
            <a:ext cx="377026" cy="4102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66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altLang="zh-CN" sz="2066" dirty="0" smtClean="0">
              <a:solidFill>
                <a:srgbClr val="B28700"/>
              </a:solidFill>
              <a:latin typeface="Tahoma" pitchFamily="18" charset="0"/>
              <a:cs typeface="Tahoma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57422" y="334542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5202214" y="3733388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endParaRPr lang="fr-FR" sz="1600" dirty="0"/>
          </a:p>
        </p:txBody>
      </p:sp>
      <p:sp>
        <p:nvSpPr>
          <p:cNvPr id="36" name="Rectangle 35"/>
          <p:cNvSpPr/>
          <p:nvPr/>
        </p:nvSpPr>
        <p:spPr>
          <a:xfrm>
            <a:off x="3916330" y="3714752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endParaRPr lang="fr-FR" sz="1600" dirty="0"/>
          </a:p>
        </p:txBody>
      </p:sp>
      <p:sp>
        <p:nvSpPr>
          <p:cNvPr id="37" name="Freeform 3"/>
          <p:cNvSpPr/>
          <p:nvPr/>
        </p:nvSpPr>
        <p:spPr>
          <a:xfrm>
            <a:off x="4665377" y="3548660"/>
            <a:ext cx="192375" cy="45719"/>
          </a:xfrm>
          <a:custGeom>
            <a:avLst/>
            <a:gdLst>
              <a:gd name="connsiteX0" fmla="*/ 6350 w 835317"/>
              <a:gd name="connsiteY0" fmla="*/ 6350 h 23215"/>
              <a:gd name="connsiteX1" fmla="*/ 828967 w 835317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835317" h="23215">
                <a:moveTo>
                  <a:pt x="6350" y="6350"/>
                </a:moveTo>
                <a:lnTo>
                  <a:pt x="828967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Rectangle 37"/>
          <p:cNvSpPr/>
          <p:nvPr/>
        </p:nvSpPr>
        <p:spPr>
          <a:xfrm>
            <a:off x="4811362" y="4000504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fr-FR" sz="2400" dirty="0"/>
          </a:p>
        </p:txBody>
      </p:sp>
      <p:sp>
        <p:nvSpPr>
          <p:cNvPr id="39" name="Rectangle 38"/>
          <p:cNvSpPr/>
          <p:nvPr/>
        </p:nvSpPr>
        <p:spPr>
          <a:xfrm>
            <a:off x="4857752" y="4304892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endParaRPr lang="fr-FR" sz="1600" dirty="0"/>
          </a:p>
        </p:txBody>
      </p:sp>
      <p:sp>
        <p:nvSpPr>
          <p:cNvPr id="40" name="Rectangle 39"/>
          <p:cNvSpPr/>
          <p:nvPr/>
        </p:nvSpPr>
        <p:spPr>
          <a:xfrm>
            <a:off x="3933266" y="455986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41" name="Rectangle 40"/>
          <p:cNvSpPr/>
          <p:nvPr/>
        </p:nvSpPr>
        <p:spPr>
          <a:xfrm>
            <a:off x="4643438" y="4572008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∑</a:t>
            </a:r>
            <a:endParaRPr lang="fr-FR" sz="2400" dirty="0"/>
          </a:p>
        </p:txBody>
      </p:sp>
      <p:sp>
        <p:nvSpPr>
          <p:cNvPr id="42" name="Rectangle 41"/>
          <p:cNvSpPr/>
          <p:nvPr/>
        </p:nvSpPr>
        <p:spPr>
          <a:xfrm>
            <a:off x="4689828" y="4876396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n</a:t>
            </a:r>
            <a:endParaRPr lang="fr-FR" sz="1600" dirty="0"/>
          </a:p>
        </p:txBody>
      </p:sp>
      <p:sp>
        <p:nvSpPr>
          <p:cNvPr id="43" name="Rectangle 42"/>
          <p:cNvSpPr/>
          <p:nvPr/>
        </p:nvSpPr>
        <p:spPr>
          <a:xfrm>
            <a:off x="2000232" y="578645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05100" y="570287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756860" y="2773916"/>
            <a:ext cx="386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</a:rPr>
              <a:t>H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214678" y="2773916"/>
            <a:ext cx="386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</a:rPr>
              <a:t>H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1214414" y="285728"/>
            <a:ext cx="6149119" cy="11362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200"/>
              </a:lnSpc>
              <a:tabLst>
                <a:tab pos="368300" algn="l"/>
              </a:tabLst>
            </a:pP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altLang="zh-CN" sz="3388" b="1" i="1" dirty="0" err="1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Adjoint</a:t>
            </a:r>
            <a:r>
              <a:rPr lang="en-US" altLang="zh-CN" sz="338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388" b="1" i="1" dirty="0" smtClean="0">
                <a:solidFill>
                  <a:srgbClr val="B287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35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70" dirty="0" smtClean="0">
                <a:solidFill>
                  <a:srgbClr val="B28700"/>
                </a:solidFill>
                <a:latin typeface="Tahoma" pitchFamily="18" charset="0"/>
                <a:cs typeface="Tahoma" pitchFamily="18" charset="0"/>
              </a:rPr>
              <a:t>A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300"/>
              </a:lnSpc>
              <a:tabLst>
                <a:tab pos="3683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Produit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scalaire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déﬁnition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l’adjoint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d’un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opérateur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2000232" y="1571612"/>
            <a:ext cx="2179315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(f, 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Tg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)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(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f, g)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4278314" y="1571612"/>
            <a:ext cx="5080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4857752" y="1571612"/>
            <a:ext cx="1524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T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5214942" y="1571612"/>
            <a:ext cx="686085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T )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1500166" y="2071678"/>
            <a:ext cx="6054543" cy="189282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900"/>
              </a:lnSpc>
              <a:tabLst>
                <a:tab pos="1282700" algn="l"/>
                <a:tab pos="1739900" algn="l"/>
              </a:tabLst>
            </a:pPr>
            <a:r>
              <a:rPr lang="en-US" altLang="zh-CN" dirty="0" smtClean="0"/>
              <a:t>	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avec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notre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produit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scalaire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complexe</a:t>
            </a:r>
            <a:r>
              <a:rPr lang="en-US" altLang="zh-CN" sz="2066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3100"/>
              </a:lnSpc>
              <a:tabLst>
                <a:tab pos="1282700" algn="l"/>
                <a:tab pos="1739900" algn="l"/>
              </a:tabLst>
            </a:pPr>
            <a:r>
              <a:rPr lang="en-US" altLang="zh-CN" dirty="0" smtClean="0"/>
              <a:t>		(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f, T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g)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T</a:t>
            </a:r>
            <a:r>
              <a:rPr lang="en-US" altLang="zh-CN" sz="144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g, f)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(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g, </a:t>
            </a:r>
            <a:r>
              <a:rPr lang="en-US" altLang="zh-CN" sz="2066" dirty="0" err="1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Tf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400"/>
              </a:lnSpc>
              <a:tabLst>
                <a:tab pos="1282700" algn="l"/>
                <a:tab pos="1739900" algn="l"/>
              </a:tabLst>
            </a:pP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valeur moyenne des mesures de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est un nombre réel!</a:t>
            </a:r>
          </a:p>
        </p:txBody>
      </p:sp>
      <p:sp>
        <p:nvSpPr>
          <p:cNvPr id="14" name="Freeform 3"/>
          <p:cNvSpPr/>
          <p:nvPr/>
        </p:nvSpPr>
        <p:spPr>
          <a:xfrm>
            <a:off x="4719671" y="2428868"/>
            <a:ext cx="781023" cy="71438"/>
          </a:xfrm>
          <a:custGeom>
            <a:avLst/>
            <a:gdLst>
              <a:gd name="connsiteX0" fmla="*/ 6350 w 923899"/>
              <a:gd name="connsiteY0" fmla="*/ 6350 h 23215"/>
              <a:gd name="connsiteX1" fmla="*/ 917549 w 923899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23899" h="23215">
                <a:moveTo>
                  <a:pt x="6350" y="6350"/>
                </a:moveTo>
                <a:lnTo>
                  <a:pt x="917549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3"/>
          <p:cNvSpPr/>
          <p:nvPr/>
        </p:nvSpPr>
        <p:spPr>
          <a:xfrm flipV="1">
            <a:off x="6215074" y="2428868"/>
            <a:ext cx="785818" cy="48223"/>
          </a:xfrm>
          <a:custGeom>
            <a:avLst/>
            <a:gdLst>
              <a:gd name="connsiteX0" fmla="*/ 6350 w 923899"/>
              <a:gd name="connsiteY0" fmla="*/ 6350 h 23215"/>
              <a:gd name="connsiteX1" fmla="*/ 917549 w 923899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23899" h="23215">
                <a:moveTo>
                  <a:pt x="6350" y="6350"/>
                </a:moveTo>
                <a:lnTo>
                  <a:pt x="917549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"/>
          <p:cNvSpPr txBox="1"/>
          <p:nvPr/>
        </p:nvSpPr>
        <p:spPr>
          <a:xfrm>
            <a:off x="1643042" y="4143380"/>
            <a:ext cx="2475037" cy="3026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(Ψ,AΨ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) 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066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( Ψ,AΨ)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4286248" y="4143380"/>
            <a:ext cx="3371116" cy="32829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200"/>
              </a:lnSpc>
              <a:tabLst/>
            </a:pP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=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A</a:t>
            </a:r>
            <a:r>
              <a:rPr lang="en-US" altLang="zh-CN" sz="1446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 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auto-</a:t>
            </a:r>
            <a:r>
              <a:rPr lang="en-US" altLang="zh-CN" sz="2066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adjoint</a:t>
            </a:r>
            <a:r>
              <a:rPr lang="en-US" altLang="zh-CN" sz="206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hermitique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19084" y="242886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3357554" y="135729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2214546" y="135729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3428992" y="242886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4714876" y="135729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5433464" y="135729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6572264" y="242886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928794" y="391692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3504638" y="392906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3366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/>
          </a:p>
        </p:txBody>
      </p:sp>
      <p:sp>
        <p:nvSpPr>
          <p:cNvPr id="28" name="Freeform 3"/>
          <p:cNvSpPr/>
          <p:nvPr/>
        </p:nvSpPr>
        <p:spPr>
          <a:xfrm>
            <a:off x="3214678" y="3929066"/>
            <a:ext cx="781023" cy="71438"/>
          </a:xfrm>
          <a:custGeom>
            <a:avLst/>
            <a:gdLst>
              <a:gd name="connsiteX0" fmla="*/ 6350 w 923899"/>
              <a:gd name="connsiteY0" fmla="*/ 6350 h 23215"/>
              <a:gd name="connsiteX1" fmla="*/ 917549 w 923899"/>
              <a:gd name="connsiteY1" fmla="*/ 6350 h 2321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23899" h="23215">
                <a:moveTo>
                  <a:pt x="6350" y="6350"/>
                </a:moveTo>
                <a:lnTo>
                  <a:pt x="917549" y="6350"/>
                </a:lnTo>
              </a:path>
            </a:pathLst>
          </a:custGeom>
          <a:ln w="12700">
            <a:solidFill>
              <a:srgbClr val="0033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29"/>
          <p:cNvSpPr/>
          <p:nvPr/>
        </p:nvSpPr>
        <p:spPr>
          <a:xfrm>
            <a:off x="4219018" y="400050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47646" y="4000504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ahoma" pitchFamily="18" charset="0"/>
                <a:cs typeface="Tahoma" pitchFamily="18" charset="0"/>
              </a:rPr>
              <a:t>^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16557" y="1340768"/>
            <a:ext cx="285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fr-FR" sz="1400" dirty="0"/>
          </a:p>
        </p:txBody>
      </p:sp>
      <p:sp>
        <p:nvSpPr>
          <p:cNvPr id="29" name="Rectangle 28"/>
          <p:cNvSpPr/>
          <p:nvPr/>
        </p:nvSpPr>
        <p:spPr>
          <a:xfrm>
            <a:off x="5796136" y="1412776"/>
            <a:ext cx="2712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fr-FR" sz="1200" dirty="0"/>
          </a:p>
        </p:txBody>
      </p:sp>
      <p:sp>
        <p:nvSpPr>
          <p:cNvPr id="32" name="Rectangle 31"/>
          <p:cNvSpPr/>
          <p:nvPr/>
        </p:nvSpPr>
        <p:spPr>
          <a:xfrm>
            <a:off x="5580112" y="1340768"/>
            <a:ext cx="285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fr-FR" sz="1400" dirty="0"/>
          </a:p>
        </p:txBody>
      </p:sp>
      <p:sp>
        <p:nvSpPr>
          <p:cNvPr id="33" name="Rectangle 32"/>
          <p:cNvSpPr/>
          <p:nvPr/>
        </p:nvSpPr>
        <p:spPr>
          <a:xfrm>
            <a:off x="3638272" y="2564904"/>
            <a:ext cx="285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fr-FR" sz="1400" dirty="0"/>
          </a:p>
        </p:txBody>
      </p:sp>
      <p:sp>
        <p:nvSpPr>
          <p:cNvPr id="34" name="Rectangle 33"/>
          <p:cNvSpPr/>
          <p:nvPr/>
        </p:nvSpPr>
        <p:spPr>
          <a:xfrm>
            <a:off x="4925030" y="2564904"/>
            <a:ext cx="285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fr-FR" sz="1400" dirty="0"/>
          </a:p>
        </p:txBody>
      </p:sp>
      <p:sp>
        <p:nvSpPr>
          <p:cNvPr id="35" name="Rectangle 34"/>
          <p:cNvSpPr/>
          <p:nvPr/>
        </p:nvSpPr>
        <p:spPr>
          <a:xfrm>
            <a:off x="4862408" y="4005064"/>
            <a:ext cx="285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fr-FR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1941</Words>
  <Application>Microsoft Office PowerPoint</Application>
  <PresentationFormat>Affichage à l'écran (4:3)</PresentationFormat>
  <Paragraphs>911</Paragraphs>
  <Slides>33</Slides>
  <Notes>21</Notes>
  <HiddenSlides>0</HiddenSlides>
  <MMClips>0</MMClips>
  <ScaleCrop>false</ScaleCrop>
  <HeadingPairs>
    <vt:vector size="8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46" baseType="lpstr">
      <vt:lpstr>宋体</vt:lpstr>
      <vt:lpstr>Arial</vt:lpstr>
      <vt:lpstr>Blackadder ITC</vt:lpstr>
      <vt:lpstr>Calibri</vt:lpstr>
      <vt:lpstr>MT Extra</vt:lpstr>
      <vt:lpstr>Segoe UI Symbol</vt:lpstr>
      <vt:lpstr>Symbol</vt:lpstr>
      <vt:lpstr>Tahoma</vt:lpstr>
      <vt:lpstr>Times</vt:lpstr>
      <vt:lpstr>Times New Roman</vt:lpstr>
      <vt:lpstr>Wingdings</vt:lpstr>
      <vt:lpstr>Thème Office</vt:lpstr>
      <vt:lpstr>Equation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Une autre façon de voir: « Opérateurs et équation de Schrödinger »</vt:lpstr>
      <vt:lpstr>Une autre façon de retrouver: « Opérateurs et équation de Schrödinger »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Équation de Schrödinger</vt:lpstr>
      <vt:lpstr>Équation de Schrödinger</vt:lpstr>
      <vt:lpstr>Présentation PowerPoint</vt:lpstr>
      <vt:lpstr>EXEMPLE 1 : Le dé quantique</vt:lpstr>
      <vt:lpstr>Présentation PowerPoint</vt:lpstr>
      <vt:lpstr>Présentation PowerPoint</vt:lpstr>
      <vt:lpstr>Exemple 2:Le chat de Schrödinger !</vt:lpstr>
    </vt:vector>
  </TitlesOfParts>
  <Company>ENIT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BSH</dc:creator>
  <cp:lastModifiedBy>fujitsu</cp:lastModifiedBy>
  <cp:revision>105</cp:revision>
  <dcterms:created xsi:type="dcterms:W3CDTF">2013-12-09T13:37:31Z</dcterms:created>
  <dcterms:modified xsi:type="dcterms:W3CDTF">2015-11-29T15:27:51Z</dcterms:modified>
</cp:coreProperties>
</file>