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79" r:id="rId3"/>
    <p:sldId id="258" r:id="rId4"/>
    <p:sldId id="280" r:id="rId5"/>
    <p:sldId id="259" r:id="rId6"/>
    <p:sldId id="260" r:id="rId7"/>
    <p:sldId id="261" r:id="rId8"/>
    <p:sldId id="281" r:id="rId9"/>
    <p:sldId id="262" r:id="rId10"/>
    <p:sldId id="268" r:id="rId11"/>
    <p:sldId id="269" r:id="rId12"/>
    <p:sldId id="263" r:id="rId13"/>
    <p:sldId id="273" r:id="rId14"/>
    <p:sldId id="274" r:id="rId15"/>
    <p:sldId id="275" r:id="rId16"/>
    <p:sldId id="276" r:id="rId17"/>
    <p:sldId id="277" r:id="rId18"/>
    <p:sldId id="278" r:id="rId19"/>
    <p:sldId id="264" r:id="rId20"/>
    <p:sldId id="282" r:id="rId21"/>
    <p:sldId id="265" r:id="rId22"/>
    <p:sldId id="270" r:id="rId23"/>
    <p:sldId id="283" r:id="rId24"/>
    <p:sldId id="266" r:id="rId25"/>
    <p:sldId id="271" r:id="rId26"/>
    <p:sldId id="284" r:id="rId27"/>
    <p:sldId id="267" r:id="rId2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6" d="100"/>
          <a:sy n="66" d="100"/>
        </p:scale>
        <p:origin x="-125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 Id="rId6" Type="http://schemas.openxmlformats.org/officeDocument/2006/relationships/image" Target="../media/image43.wmf"/><Relationship Id="rId5" Type="http://schemas.openxmlformats.org/officeDocument/2006/relationships/image" Target="../media/image42.wmf"/><Relationship Id="rId4" Type="http://schemas.openxmlformats.org/officeDocument/2006/relationships/image" Target="../media/image4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 Id="rId5" Type="http://schemas.openxmlformats.org/officeDocument/2006/relationships/image" Target="../media/image53.wmf"/><Relationship Id="rId4" Type="http://schemas.openxmlformats.org/officeDocument/2006/relationships/image" Target="../media/image5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 Id="rId4" Type="http://schemas.openxmlformats.org/officeDocument/2006/relationships/image" Target="../media/image5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2D7A84-CD6B-403B-ACF1-B06EF8B4508B}" type="datetimeFigureOut">
              <a:rPr lang="fr-FR" smtClean="0"/>
              <a:pPr/>
              <a:t>10/02/2014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5AEDE4-2BA2-4983-939E-46101179646D}"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55AEDE4-2BA2-4983-939E-46101179646D}" type="slidenum">
              <a:rPr lang="fr-FR" smtClean="0"/>
              <a:pPr/>
              <a:t>11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55AEDE4-2BA2-4983-939E-46101179646D}" type="slidenum">
              <a:rPr lang="fr-FR" smtClean="0"/>
              <a:pPr/>
              <a:t>24</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366FD8DF-1BFA-42A6-95D9-1D80754475CC}" type="datetimeFigureOut">
              <a:rPr lang="fr-FR" smtClean="0"/>
              <a:pPr/>
              <a:t>10/02/2014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E689D22-91FC-47E1-AB3C-5D472138C872}"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66FD8DF-1BFA-42A6-95D9-1D80754475CC}" type="datetimeFigureOut">
              <a:rPr lang="fr-FR" smtClean="0"/>
              <a:pPr/>
              <a:t>10/02/2014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E689D22-91FC-47E1-AB3C-5D472138C872}"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66FD8DF-1BFA-42A6-95D9-1D80754475CC}" type="datetimeFigureOut">
              <a:rPr lang="fr-FR" smtClean="0"/>
              <a:pPr/>
              <a:t>10/02/2014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E689D22-91FC-47E1-AB3C-5D472138C872}"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66FD8DF-1BFA-42A6-95D9-1D80754475CC}" type="datetimeFigureOut">
              <a:rPr lang="fr-FR" smtClean="0"/>
              <a:pPr/>
              <a:t>10/02/2014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E689D22-91FC-47E1-AB3C-5D472138C872}"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366FD8DF-1BFA-42A6-95D9-1D80754475CC}" type="datetimeFigureOut">
              <a:rPr lang="fr-FR" smtClean="0"/>
              <a:pPr/>
              <a:t>10/02/2014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E689D22-91FC-47E1-AB3C-5D472138C872}"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66FD8DF-1BFA-42A6-95D9-1D80754475CC}" type="datetimeFigureOut">
              <a:rPr lang="fr-FR" smtClean="0"/>
              <a:pPr/>
              <a:t>10/02/2014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E689D22-91FC-47E1-AB3C-5D472138C872}"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66FD8DF-1BFA-42A6-95D9-1D80754475CC}" type="datetimeFigureOut">
              <a:rPr lang="fr-FR" smtClean="0"/>
              <a:pPr/>
              <a:t>10/02/2014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E689D22-91FC-47E1-AB3C-5D472138C872}"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366FD8DF-1BFA-42A6-95D9-1D80754475CC}" type="datetimeFigureOut">
              <a:rPr lang="fr-FR" smtClean="0"/>
              <a:pPr/>
              <a:t>10/02/2014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E689D22-91FC-47E1-AB3C-5D472138C872}"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66FD8DF-1BFA-42A6-95D9-1D80754475CC}" type="datetimeFigureOut">
              <a:rPr lang="fr-FR" smtClean="0"/>
              <a:pPr/>
              <a:t>10/02/2014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E689D22-91FC-47E1-AB3C-5D472138C872}"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66FD8DF-1BFA-42A6-95D9-1D80754475CC}" type="datetimeFigureOut">
              <a:rPr lang="fr-FR" smtClean="0"/>
              <a:pPr/>
              <a:t>10/02/2014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E689D22-91FC-47E1-AB3C-5D472138C872}"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66FD8DF-1BFA-42A6-95D9-1D80754475CC}" type="datetimeFigureOut">
              <a:rPr lang="fr-FR" smtClean="0"/>
              <a:pPr/>
              <a:t>10/02/2014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E689D22-91FC-47E1-AB3C-5D472138C872}"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6FD8DF-1BFA-42A6-95D9-1D80754475CC}" type="datetimeFigureOut">
              <a:rPr lang="fr-FR" smtClean="0"/>
              <a:pPr/>
              <a:t>10/02/2014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689D22-91FC-47E1-AB3C-5D472138C872}"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oleObject" Target="../embeddings/oleObject2.bin"/><Relationship Id="rId7" Type="http://schemas.openxmlformats.org/officeDocument/2006/relationships/oleObject" Target="../embeddings/Document_Microsoft_Office_Word_97_-_20031.doc"/><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7.bin"/></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0.bin"/><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3.bin"/><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8.bin"/><Relationship Id="rId5" Type="http://schemas.openxmlformats.org/officeDocument/2006/relationships/oleObject" Target="../embeddings/oleObject17.bin"/><Relationship Id="rId4" Type="http://schemas.openxmlformats.org/officeDocument/2006/relationships/oleObject" Target="../embeddings/oleObject16.bin"/></Relationships>
</file>

<file path=ppt/slides/_rels/slide1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2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2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image" Target="../media/image72.png"/></Relationships>
</file>

<file path=ppt/slides/_rels/slide2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75.png"/></Relationships>
</file>

<file path=ppt/slides/_rels/slide2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2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2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2976" y="2685534"/>
            <a:ext cx="7215238" cy="3724096"/>
          </a:xfrm>
          <a:prstGeom prst="rect">
            <a:avLst/>
          </a:prstGeom>
        </p:spPr>
        <p:txBody>
          <a:bodyPr wrap="square">
            <a:spAutoFit/>
          </a:bodyPr>
          <a:lstStyle/>
          <a:p>
            <a:pPr algn="ctr"/>
            <a:r>
              <a:rPr lang="fr-FR" sz="4000" b="1" dirty="0" smtClean="0">
                <a:solidFill>
                  <a:srgbClr val="002060"/>
                </a:solidFill>
              </a:rPr>
              <a:t>Formulation analytique de la</a:t>
            </a:r>
          </a:p>
          <a:p>
            <a:pPr algn="ctr"/>
            <a:r>
              <a:rPr lang="fr-FR" sz="4000" b="1" dirty="0" smtClean="0">
                <a:solidFill>
                  <a:srgbClr val="002060"/>
                </a:solidFill>
              </a:rPr>
              <a:t>mécanique classique</a:t>
            </a:r>
          </a:p>
          <a:p>
            <a:pPr algn="ctr"/>
            <a:r>
              <a:rPr lang="fr-FR" sz="2400" b="1" smtClean="0">
                <a:solidFill>
                  <a:srgbClr val="0070C0"/>
                </a:solidFill>
              </a:rPr>
              <a:t>(</a:t>
            </a:r>
            <a:r>
              <a:rPr lang="fr-FR" sz="2400" b="1" smtClean="0">
                <a:solidFill>
                  <a:srgbClr val="0070C0"/>
                </a:solidFill>
              </a:rPr>
              <a:t>Amphi 1)</a:t>
            </a:r>
            <a:endParaRPr lang="fr-FR" sz="2400" b="1" dirty="0" smtClean="0">
              <a:solidFill>
                <a:srgbClr val="0070C0"/>
              </a:solidFill>
            </a:endParaRPr>
          </a:p>
          <a:p>
            <a:pPr algn="ctr"/>
            <a:endParaRPr lang="fr-FR" sz="2800" b="1" dirty="0">
              <a:solidFill>
                <a:srgbClr val="0070C0"/>
              </a:solidFill>
            </a:endParaRPr>
          </a:p>
          <a:p>
            <a:pPr algn="ctr"/>
            <a:endParaRPr lang="fr-FR" sz="2800" b="1" dirty="0" smtClean="0">
              <a:solidFill>
                <a:srgbClr val="0070C0"/>
              </a:solidFill>
            </a:endParaRPr>
          </a:p>
          <a:p>
            <a:pPr algn="ctr"/>
            <a:endParaRPr lang="fr-FR" sz="2800" b="1" dirty="0">
              <a:solidFill>
                <a:srgbClr val="0070C0"/>
              </a:solidFill>
            </a:endParaRPr>
          </a:p>
          <a:p>
            <a:pPr algn="ctr"/>
            <a:endParaRPr lang="fr-FR" sz="2800" b="1" dirty="0" smtClean="0">
              <a:solidFill>
                <a:srgbClr val="0070C0"/>
              </a:solidFill>
            </a:endParaRPr>
          </a:p>
          <a:p>
            <a:pPr algn="r"/>
            <a:r>
              <a:rPr lang="fr-FR" sz="2000" b="1" dirty="0" smtClean="0"/>
              <a:t>Ahmed </a:t>
            </a:r>
            <a:r>
              <a:rPr lang="fr-FR" sz="2000" b="1" dirty="0" err="1" smtClean="0"/>
              <a:t>Dhouib</a:t>
            </a:r>
            <a:endParaRPr lang="fr-FR" sz="2000" b="1" dirty="0"/>
          </a:p>
        </p:txBody>
      </p:sp>
      <p:sp>
        <p:nvSpPr>
          <p:cNvPr id="5" name="Rectangle 4"/>
          <p:cNvSpPr/>
          <p:nvPr/>
        </p:nvSpPr>
        <p:spPr>
          <a:xfrm>
            <a:off x="2285984" y="785794"/>
            <a:ext cx="4706545" cy="523220"/>
          </a:xfrm>
          <a:prstGeom prst="rect">
            <a:avLst/>
          </a:prstGeom>
        </p:spPr>
        <p:txBody>
          <a:bodyPr wrap="none">
            <a:spAutoFit/>
          </a:bodyPr>
          <a:lstStyle/>
          <a:p>
            <a:r>
              <a:rPr lang="fr-FR" sz="2800" b="1" dirty="0" smtClean="0">
                <a:solidFill>
                  <a:srgbClr val="C00000"/>
                </a:solidFill>
              </a:rPr>
              <a:t>Cours : Mécanique Quantique </a:t>
            </a:r>
            <a:endParaRPr lang="fr-FR" sz="2800" dirty="0">
              <a:solidFill>
                <a:srgbClr val="C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844" y="357166"/>
            <a:ext cx="8929718" cy="2923877"/>
          </a:xfrm>
          <a:prstGeom prst="rect">
            <a:avLst/>
          </a:prstGeom>
        </p:spPr>
        <p:txBody>
          <a:bodyPr wrap="square">
            <a:spAutoFit/>
          </a:bodyPr>
          <a:lstStyle/>
          <a:p>
            <a:r>
              <a:rPr lang="fr-FR" sz="2000" dirty="0" smtClean="0"/>
              <a:t>Séparons les forces en </a:t>
            </a:r>
            <a:r>
              <a:rPr lang="fr-FR" sz="2000" u="sng" dirty="0" smtClean="0"/>
              <a:t>une composante conservative </a:t>
            </a:r>
            <a:r>
              <a:rPr lang="fr-FR" sz="2000" dirty="0" smtClean="0"/>
              <a:t>et une autre </a:t>
            </a:r>
            <a:r>
              <a:rPr lang="fr-FR" sz="2000" u="sng" dirty="0" smtClean="0"/>
              <a:t>non conservative</a:t>
            </a:r>
            <a:r>
              <a:rPr lang="fr-FR" sz="2000" dirty="0" smtClean="0"/>
              <a:t> :</a:t>
            </a:r>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r>
              <a:rPr lang="fr-FR" sz="2000" dirty="0" smtClean="0"/>
              <a:t>On reconnaît dans cette expression le dernier terme calculé plus haut :</a:t>
            </a:r>
          </a:p>
        </p:txBody>
      </p:sp>
      <p:pic>
        <p:nvPicPr>
          <p:cNvPr id="24579" name="Picture 3"/>
          <p:cNvPicPr>
            <a:picLocks noChangeAspect="1" noChangeArrowheads="1"/>
          </p:cNvPicPr>
          <p:nvPr/>
        </p:nvPicPr>
        <p:blipFill>
          <a:blip r:embed="rId2">
            <a:lum bright="-20000" contrast="40000"/>
          </a:blip>
          <a:srcRect/>
          <a:stretch>
            <a:fillRect/>
          </a:stretch>
        </p:blipFill>
        <p:spPr bwMode="auto">
          <a:xfrm>
            <a:off x="428596" y="928670"/>
            <a:ext cx="5572164" cy="1643074"/>
          </a:xfrm>
          <a:prstGeom prst="rect">
            <a:avLst/>
          </a:prstGeom>
          <a:noFill/>
          <a:ln w="9525">
            <a:noFill/>
            <a:miter lim="800000"/>
            <a:headEnd/>
            <a:tailEnd/>
          </a:ln>
          <a:effectLst/>
        </p:spPr>
      </p:pic>
      <p:pic>
        <p:nvPicPr>
          <p:cNvPr id="24580" name="Picture 4"/>
          <p:cNvPicPr>
            <a:picLocks noChangeAspect="1" noChangeArrowheads="1"/>
          </p:cNvPicPr>
          <p:nvPr/>
        </p:nvPicPr>
        <p:blipFill>
          <a:blip r:embed="rId3">
            <a:lum bright="-20000" contrast="40000"/>
          </a:blip>
          <a:srcRect/>
          <a:stretch>
            <a:fillRect/>
          </a:stretch>
        </p:blipFill>
        <p:spPr bwMode="auto">
          <a:xfrm>
            <a:off x="428596" y="3500438"/>
            <a:ext cx="7286676" cy="27146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20" y="285728"/>
            <a:ext cx="8643998" cy="5632311"/>
          </a:xfrm>
          <a:prstGeom prst="rect">
            <a:avLst/>
          </a:prstGeom>
        </p:spPr>
        <p:txBody>
          <a:bodyPr wrap="square">
            <a:spAutoFit/>
          </a:bodyPr>
          <a:lstStyle/>
          <a:p>
            <a:pPr algn="just"/>
            <a:r>
              <a:rPr lang="fr-FR" sz="2000" dirty="0" smtClean="0"/>
              <a:t>En introduisant le Lagrangien                , et sachant que V ne dépend que des coordonnées généralisées,</a:t>
            </a:r>
          </a:p>
          <a:p>
            <a:endParaRPr lang="fr-FR" dirty="0" smtClean="0"/>
          </a:p>
          <a:p>
            <a:endParaRPr lang="fr-FR" dirty="0" smtClean="0"/>
          </a:p>
          <a:p>
            <a:endParaRPr lang="fr-FR" dirty="0" smtClean="0"/>
          </a:p>
          <a:p>
            <a:pPr algn="just"/>
            <a:endParaRPr lang="fr-FR" dirty="0" smtClean="0"/>
          </a:p>
          <a:p>
            <a:pPr algn="just"/>
            <a:endParaRPr lang="fr-FR" dirty="0" smtClean="0"/>
          </a:p>
          <a:p>
            <a:pPr algn="just"/>
            <a:endParaRPr lang="fr-FR" dirty="0" smtClean="0"/>
          </a:p>
          <a:p>
            <a:pPr algn="just"/>
            <a:r>
              <a:rPr lang="fr-FR" sz="2000" dirty="0" smtClean="0"/>
              <a:t>On obtient donc </a:t>
            </a:r>
            <a:r>
              <a:rPr lang="fr-FR" sz="2000" i="1" dirty="0" smtClean="0">
                <a:latin typeface="Times New Roman" pitchFamily="18" charset="0"/>
                <a:cs typeface="Times New Roman" pitchFamily="18" charset="0"/>
              </a:rPr>
              <a:t>l</a:t>
            </a:r>
            <a:r>
              <a:rPr lang="fr-FR" sz="2000" dirty="0" smtClean="0"/>
              <a:t>  équations différentielles </a:t>
            </a:r>
            <a:r>
              <a:rPr lang="fr-FR" sz="2000" u="sng" dirty="0" smtClean="0"/>
              <a:t>du second ordre</a:t>
            </a:r>
            <a:r>
              <a:rPr lang="fr-FR" sz="2000" dirty="0" smtClean="0"/>
              <a:t> dont les solutions sont les </a:t>
            </a:r>
            <a:r>
              <a:rPr lang="fr-FR" sz="2000" i="1" dirty="0" smtClean="0">
                <a:latin typeface="Times New Roman" pitchFamily="18" charset="0"/>
                <a:cs typeface="Times New Roman" pitchFamily="18" charset="0"/>
              </a:rPr>
              <a:t>l</a:t>
            </a:r>
            <a:r>
              <a:rPr lang="fr-FR" sz="2000" dirty="0" smtClean="0"/>
              <a:t> coordonnées généralisées avec les 2</a:t>
            </a:r>
            <a:r>
              <a:rPr lang="fr-FR" sz="2000" i="1" dirty="0" smtClean="0">
                <a:latin typeface="Times New Roman" pitchFamily="18" charset="0"/>
                <a:cs typeface="Times New Roman" pitchFamily="18" charset="0"/>
              </a:rPr>
              <a:t>l</a:t>
            </a:r>
            <a:r>
              <a:rPr lang="fr-FR" sz="2000" dirty="0" smtClean="0"/>
              <a:t> conditions initiales.</a:t>
            </a:r>
          </a:p>
          <a:p>
            <a:pPr algn="just"/>
            <a:r>
              <a:rPr lang="fr-FR" sz="2000" dirty="0" smtClean="0"/>
              <a:t>a) Dans le cas où </a:t>
            </a:r>
            <a:r>
              <a:rPr lang="fr-FR" sz="2000" b="1" dirty="0" smtClean="0"/>
              <a:t>toutes les forces sont conservatives</a:t>
            </a:r>
            <a:r>
              <a:rPr lang="fr-FR" sz="2000" dirty="0" smtClean="0"/>
              <a:t>, le deuxième membre est nul, on obtient </a:t>
            </a:r>
            <a:r>
              <a:rPr lang="fr-FR" sz="2000" b="1" dirty="0" smtClean="0"/>
              <a:t>les équations de Lagrange du système</a:t>
            </a:r>
            <a:r>
              <a:rPr lang="fr-FR" sz="2000" dirty="0" smtClean="0"/>
              <a:t> :</a:t>
            </a:r>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r>
              <a:rPr lang="fr-FR" sz="2000" dirty="0" smtClean="0"/>
              <a:t>Ce sera le cas étudié dans la suite, en effet l’objectif étant de travailler à l’échelle microscopique, </a:t>
            </a:r>
            <a:r>
              <a:rPr lang="fr-FR" sz="2000" u="sng" dirty="0" smtClean="0"/>
              <a:t>les effets d’ensemble ne se manifestent pas à cette échelle</a:t>
            </a:r>
            <a:r>
              <a:rPr lang="fr-FR" sz="2000" dirty="0" smtClean="0"/>
              <a:t>, aussi dans ce cas </a:t>
            </a:r>
            <a:r>
              <a:rPr lang="fr-FR" sz="2000" u="sng" dirty="0" smtClean="0"/>
              <a:t>toutes les forces seront conservatives</a:t>
            </a:r>
            <a:r>
              <a:rPr lang="fr-FR" sz="2000" dirty="0" smtClean="0"/>
              <a:t>.</a:t>
            </a:r>
          </a:p>
        </p:txBody>
      </p:sp>
      <p:pic>
        <p:nvPicPr>
          <p:cNvPr id="5" name="Picture 3"/>
          <p:cNvPicPr>
            <a:picLocks noChangeAspect="1" noChangeArrowheads="1"/>
          </p:cNvPicPr>
          <p:nvPr/>
        </p:nvPicPr>
        <p:blipFill>
          <a:blip r:embed="rId3">
            <a:lum bright="-20000" contrast="40000"/>
          </a:blip>
          <a:srcRect/>
          <a:stretch>
            <a:fillRect/>
          </a:stretch>
        </p:blipFill>
        <p:spPr bwMode="auto">
          <a:xfrm>
            <a:off x="3571868" y="323589"/>
            <a:ext cx="1000132" cy="390767"/>
          </a:xfrm>
          <a:prstGeom prst="rect">
            <a:avLst/>
          </a:prstGeom>
          <a:noFill/>
          <a:ln w="9525">
            <a:noFill/>
            <a:miter lim="800000"/>
            <a:headEnd/>
            <a:tailEnd/>
          </a:ln>
          <a:effectLst/>
        </p:spPr>
      </p:pic>
      <p:pic>
        <p:nvPicPr>
          <p:cNvPr id="25602" name="Picture 2"/>
          <p:cNvPicPr>
            <a:picLocks noChangeAspect="1" noChangeArrowheads="1"/>
          </p:cNvPicPr>
          <p:nvPr/>
        </p:nvPicPr>
        <p:blipFill>
          <a:blip r:embed="rId4">
            <a:lum bright="-20000" contrast="40000"/>
          </a:blip>
          <a:srcRect/>
          <a:stretch>
            <a:fillRect/>
          </a:stretch>
        </p:blipFill>
        <p:spPr bwMode="auto">
          <a:xfrm>
            <a:off x="1214414" y="1357298"/>
            <a:ext cx="6643734" cy="857256"/>
          </a:xfrm>
          <a:prstGeom prst="rect">
            <a:avLst/>
          </a:prstGeom>
          <a:noFill/>
          <a:ln w="9525">
            <a:noFill/>
            <a:miter lim="800000"/>
            <a:headEnd/>
            <a:tailEnd/>
          </a:ln>
          <a:effectLst/>
        </p:spPr>
      </p:pic>
      <p:pic>
        <p:nvPicPr>
          <p:cNvPr id="25603" name="Picture 3"/>
          <p:cNvPicPr>
            <a:picLocks noChangeAspect="1" noChangeArrowheads="1"/>
          </p:cNvPicPr>
          <p:nvPr/>
        </p:nvPicPr>
        <p:blipFill>
          <a:blip r:embed="rId5">
            <a:lum bright="-20000" contrast="40000"/>
          </a:blip>
          <a:srcRect/>
          <a:stretch>
            <a:fillRect/>
          </a:stretch>
        </p:blipFill>
        <p:spPr bwMode="auto">
          <a:xfrm>
            <a:off x="3428992" y="3929066"/>
            <a:ext cx="2286016" cy="7143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3075761"/>
            <a:ext cx="8643998" cy="3754874"/>
          </a:xfrm>
          <a:prstGeom prst="rect">
            <a:avLst/>
          </a:prstGeom>
        </p:spPr>
        <p:txBody>
          <a:bodyPr wrap="square">
            <a:spAutoFit/>
          </a:bodyPr>
          <a:lstStyle/>
          <a:p>
            <a:r>
              <a:rPr lang="fr-FR" sz="2000" u="sng" dirty="0" smtClean="0"/>
              <a:t>Remarque sur les unités</a:t>
            </a:r>
          </a:p>
          <a:p>
            <a:pPr algn="just"/>
            <a:r>
              <a:rPr lang="fr-FR" sz="2000" dirty="0" smtClean="0"/>
              <a:t>La dimension du Lagrangien est celle d’une énergie. On montre, voir TD, que, dans le cas où toutes les forces sont conservatives, pour déterminer l’expression des coordonnées généralisées, il est équivalent d’utiliser </a:t>
            </a:r>
            <a:r>
              <a:rPr lang="fr-FR" sz="2000" b="1" dirty="0" smtClean="0"/>
              <a:t>une méthode </a:t>
            </a:r>
            <a:r>
              <a:rPr lang="fr-FR" sz="2000" b="1" dirty="0" err="1" smtClean="0"/>
              <a:t>variationnelle</a:t>
            </a:r>
            <a:r>
              <a:rPr lang="fr-FR" sz="2000" dirty="0" smtClean="0"/>
              <a:t>, c’est à dire d’étudier</a:t>
            </a:r>
          </a:p>
          <a:p>
            <a:endParaRPr lang="fr-FR" sz="2000" dirty="0" smtClean="0"/>
          </a:p>
          <a:p>
            <a:pPr algn="just"/>
            <a:endParaRPr lang="fr-FR" sz="2000" dirty="0" smtClean="0"/>
          </a:p>
          <a:p>
            <a:pPr algn="just"/>
            <a:endParaRPr lang="fr-FR" sz="2000" dirty="0" smtClean="0"/>
          </a:p>
          <a:p>
            <a:pPr algn="just"/>
            <a:r>
              <a:rPr lang="fr-FR" sz="2000" dirty="0" smtClean="0"/>
              <a:t>sur tous les chemins possibles, le chemin réellement utilisé étant celui qui minimise cette fonction. On dit que S est une grandeur d’action et son unité est donc [S]=</a:t>
            </a:r>
            <a:r>
              <a:rPr lang="fr-FR" sz="2000" dirty="0" err="1" smtClean="0"/>
              <a:t>J.s</a:t>
            </a:r>
            <a:r>
              <a:rPr lang="fr-FR" sz="2000" dirty="0" smtClean="0"/>
              <a:t>. Il est à rappeler que la constante de Planck a les dimensions d’une grandeur d’action</a:t>
            </a:r>
            <a:r>
              <a:rPr lang="fr-FR" dirty="0" smtClean="0"/>
              <a:t>.</a:t>
            </a:r>
          </a:p>
        </p:txBody>
      </p:sp>
      <p:pic>
        <p:nvPicPr>
          <p:cNvPr id="6145" name="Picture 1"/>
          <p:cNvPicPr>
            <a:picLocks noChangeAspect="1" noChangeArrowheads="1"/>
          </p:cNvPicPr>
          <p:nvPr/>
        </p:nvPicPr>
        <p:blipFill>
          <a:blip r:embed="rId2">
            <a:lum bright="-20000" contrast="40000"/>
          </a:blip>
          <a:srcRect/>
          <a:stretch>
            <a:fillRect/>
          </a:stretch>
        </p:blipFill>
        <p:spPr bwMode="auto">
          <a:xfrm>
            <a:off x="2857488" y="4786323"/>
            <a:ext cx="1571636" cy="642942"/>
          </a:xfrm>
          <a:prstGeom prst="rect">
            <a:avLst/>
          </a:prstGeom>
          <a:noFill/>
          <a:ln w="9525">
            <a:noFill/>
            <a:miter lim="800000"/>
            <a:headEnd/>
            <a:tailEnd/>
          </a:ln>
          <a:effectLst/>
        </p:spPr>
      </p:pic>
      <p:sp>
        <p:nvSpPr>
          <p:cNvPr id="5" name="Rectangle 4"/>
          <p:cNvSpPr/>
          <p:nvPr/>
        </p:nvSpPr>
        <p:spPr>
          <a:xfrm>
            <a:off x="214282" y="369024"/>
            <a:ext cx="8715436" cy="1323439"/>
          </a:xfrm>
          <a:prstGeom prst="rect">
            <a:avLst/>
          </a:prstGeom>
        </p:spPr>
        <p:txBody>
          <a:bodyPr wrap="square">
            <a:spAutoFit/>
          </a:bodyPr>
          <a:lstStyle/>
          <a:p>
            <a:pPr algn="just"/>
            <a:r>
              <a:rPr lang="fr-FR" sz="2000" dirty="0" smtClean="0"/>
              <a:t>b) Dans le cas </a:t>
            </a:r>
            <a:r>
              <a:rPr lang="fr-FR" sz="2000" u="sng" dirty="0" smtClean="0"/>
              <a:t>de système macroscopique où se manifestent des interactions non conservatives </a:t>
            </a:r>
            <a:r>
              <a:rPr lang="fr-FR" sz="2000" dirty="0" smtClean="0"/>
              <a:t>(frottements – force de pression.. par exemple), </a:t>
            </a:r>
            <a:r>
              <a:rPr lang="fr-FR" sz="2000" u="sng" dirty="0" smtClean="0"/>
              <a:t>on peut également utiliser le formalisme de Lagrange</a:t>
            </a:r>
            <a:r>
              <a:rPr lang="fr-FR" sz="2000" dirty="0" smtClean="0"/>
              <a:t> à condition de faire intervenir au second membre </a:t>
            </a:r>
            <a:r>
              <a:rPr lang="fr-FR" sz="2000" u="sng" dirty="0" smtClean="0"/>
              <a:t>un terme appelé « force généralisée »</a:t>
            </a:r>
            <a:r>
              <a:rPr lang="fr-FR" sz="2000" dirty="0" smtClean="0"/>
              <a:t> . On a donc dans ce cas :</a:t>
            </a:r>
          </a:p>
        </p:txBody>
      </p:sp>
      <p:pic>
        <p:nvPicPr>
          <p:cNvPr id="6" name="Picture 4"/>
          <p:cNvPicPr>
            <a:picLocks noChangeAspect="1" noChangeArrowheads="1"/>
          </p:cNvPicPr>
          <p:nvPr/>
        </p:nvPicPr>
        <p:blipFill>
          <a:blip r:embed="rId3">
            <a:lum bright="-20000" contrast="40000"/>
          </a:blip>
          <a:srcRect/>
          <a:stretch>
            <a:fillRect/>
          </a:stretch>
        </p:blipFill>
        <p:spPr bwMode="auto">
          <a:xfrm>
            <a:off x="2500298" y="1928802"/>
            <a:ext cx="3143272" cy="8572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5"/>
          <p:cNvGrpSpPr>
            <a:grpSpLocks/>
          </p:cNvGrpSpPr>
          <p:nvPr/>
        </p:nvGrpSpPr>
        <p:grpSpPr bwMode="auto">
          <a:xfrm>
            <a:off x="285720" y="1357298"/>
            <a:ext cx="3733800" cy="3344863"/>
            <a:chOff x="192" y="864"/>
            <a:chExt cx="2352" cy="2107"/>
          </a:xfrm>
        </p:grpSpPr>
        <p:graphicFrame>
          <p:nvGraphicFramePr>
            <p:cNvPr id="5" name="Object 12"/>
            <p:cNvGraphicFramePr>
              <a:graphicFrameLocks noChangeAspect="1"/>
            </p:cNvGraphicFramePr>
            <p:nvPr/>
          </p:nvGraphicFramePr>
          <p:xfrm>
            <a:off x="192" y="864"/>
            <a:ext cx="2352" cy="2107"/>
          </p:xfrm>
          <a:graphic>
            <a:graphicData uri="http://schemas.openxmlformats.org/presentationml/2006/ole">
              <p:oleObj spid="_x0000_s1026" name="Picture" r:id="rId3" imgW="2609280" imgH="2338560" progId="Word.Picture.8">
                <p:embed/>
              </p:oleObj>
            </a:graphicData>
          </a:graphic>
        </p:graphicFrame>
        <p:sp>
          <p:nvSpPr>
            <p:cNvPr id="6" name="Text Box 13"/>
            <p:cNvSpPr txBox="1">
              <a:spLocks noChangeArrowheads="1"/>
            </p:cNvSpPr>
            <p:nvPr/>
          </p:nvSpPr>
          <p:spPr bwMode="auto">
            <a:xfrm>
              <a:off x="1728" y="1056"/>
              <a:ext cx="240" cy="173"/>
            </a:xfrm>
            <a:prstGeom prst="rect">
              <a:avLst/>
            </a:prstGeom>
            <a:noFill/>
            <a:ln w="12700">
              <a:noFill/>
              <a:miter lim="800000"/>
              <a:headEnd type="none" w="sm" len="sm"/>
              <a:tailEnd type="none" w="sm" len="sm"/>
            </a:ln>
            <a:effectLst/>
          </p:spPr>
          <p:txBody>
            <a:bodyPr>
              <a:spAutoFit/>
            </a:bodyPr>
            <a:lstStyle/>
            <a:p>
              <a:pPr>
                <a:spcBef>
                  <a:spcPct val="50000"/>
                </a:spcBef>
              </a:pPr>
              <a:r>
                <a:rPr lang="en-US" sz="1200"/>
                <a:t>X</a:t>
              </a:r>
              <a:endParaRPr lang="en-US"/>
            </a:p>
          </p:txBody>
        </p:sp>
        <p:sp>
          <p:nvSpPr>
            <p:cNvPr id="7" name="Text Box 14"/>
            <p:cNvSpPr txBox="1">
              <a:spLocks noChangeArrowheads="1"/>
            </p:cNvSpPr>
            <p:nvPr/>
          </p:nvSpPr>
          <p:spPr bwMode="auto">
            <a:xfrm>
              <a:off x="528" y="1920"/>
              <a:ext cx="192" cy="173"/>
            </a:xfrm>
            <a:prstGeom prst="rect">
              <a:avLst/>
            </a:prstGeom>
            <a:noFill/>
            <a:ln w="12700">
              <a:noFill/>
              <a:miter lim="800000"/>
              <a:headEnd type="none" w="sm" len="sm"/>
              <a:tailEnd type="none" w="sm" len="sm"/>
            </a:ln>
            <a:effectLst/>
          </p:spPr>
          <p:txBody>
            <a:bodyPr>
              <a:spAutoFit/>
            </a:bodyPr>
            <a:lstStyle/>
            <a:p>
              <a:pPr>
                <a:spcBef>
                  <a:spcPct val="50000"/>
                </a:spcBef>
              </a:pPr>
              <a:r>
                <a:rPr lang="en-US" sz="1200"/>
                <a:t>Y</a:t>
              </a:r>
              <a:endParaRPr lang="en-US"/>
            </a:p>
          </p:txBody>
        </p:sp>
      </p:grpSp>
      <p:sp>
        <p:nvSpPr>
          <p:cNvPr id="8" name="Text Box 16"/>
          <p:cNvSpPr txBox="1">
            <a:spLocks noChangeArrowheads="1"/>
          </p:cNvSpPr>
          <p:nvPr/>
        </p:nvSpPr>
        <p:spPr bwMode="auto">
          <a:xfrm>
            <a:off x="4114800" y="1295400"/>
            <a:ext cx="1905000" cy="369332"/>
          </a:xfrm>
          <a:prstGeom prst="rect">
            <a:avLst/>
          </a:prstGeom>
          <a:noFill/>
          <a:ln w="12700">
            <a:noFill/>
            <a:miter lim="800000"/>
            <a:headEnd type="none" w="sm" len="sm"/>
            <a:tailEnd type="none" w="sm" len="sm"/>
          </a:ln>
          <a:effectLst/>
        </p:spPr>
        <p:txBody>
          <a:bodyPr>
            <a:spAutoFit/>
          </a:bodyPr>
          <a:lstStyle/>
          <a:p>
            <a:pPr>
              <a:spcBef>
                <a:spcPct val="50000"/>
              </a:spcBef>
            </a:pPr>
            <a:r>
              <a:rPr lang="en-US" b="1" u="sng" dirty="0"/>
              <a:t>Positions:</a:t>
            </a:r>
          </a:p>
        </p:txBody>
      </p:sp>
      <p:sp>
        <p:nvSpPr>
          <p:cNvPr id="9" name="Text Box 17"/>
          <p:cNvSpPr txBox="1">
            <a:spLocks noChangeArrowheads="1"/>
          </p:cNvSpPr>
          <p:nvPr/>
        </p:nvSpPr>
        <p:spPr bwMode="auto">
          <a:xfrm>
            <a:off x="4214810" y="3131106"/>
            <a:ext cx="1447800" cy="369332"/>
          </a:xfrm>
          <a:prstGeom prst="rect">
            <a:avLst/>
          </a:prstGeom>
          <a:noFill/>
          <a:ln w="12700">
            <a:noFill/>
            <a:miter lim="800000"/>
            <a:headEnd type="none" w="sm" len="sm"/>
            <a:tailEnd type="none" w="sm" len="sm"/>
          </a:ln>
          <a:effectLst/>
        </p:spPr>
        <p:txBody>
          <a:bodyPr>
            <a:spAutoFit/>
          </a:bodyPr>
          <a:lstStyle/>
          <a:p>
            <a:pPr>
              <a:spcBef>
                <a:spcPct val="50000"/>
              </a:spcBef>
            </a:pPr>
            <a:r>
              <a:rPr lang="en-US" b="1" u="sng" dirty="0" err="1"/>
              <a:t>Vitesses</a:t>
            </a:r>
            <a:r>
              <a:rPr lang="en-US" b="1" u="sng" dirty="0"/>
              <a:t>:</a:t>
            </a:r>
            <a:endParaRPr lang="en-US" b="1" dirty="0"/>
          </a:p>
        </p:txBody>
      </p:sp>
      <p:sp>
        <p:nvSpPr>
          <p:cNvPr id="10" name="Text Box 18"/>
          <p:cNvSpPr txBox="1">
            <a:spLocks noChangeArrowheads="1"/>
          </p:cNvSpPr>
          <p:nvPr/>
        </p:nvSpPr>
        <p:spPr bwMode="auto">
          <a:xfrm>
            <a:off x="4114800" y="1919288"/>
            <a:ext cx="5105400" cy="366712"/>
          </a:xfrm>
          <a:prstGeom prst="rect">
            <a:avLst/>
          </a:prstGeom>
          <a:noFill/>
          <a:ln w="12700">
            <a:noFill/>
            <a:miter lim="800000"/>
            <a:headEnd type="none" w="sm" len="sm"/>
            <a:tailEnd type="none" w="sm" len="sm"/>
          </a:ln>
          <a:effectLst/>
        </p:spPr>
        <p:txBody>
          <a:bodyPr>
            <a:spAutoFit/>
          </a:bodyPr>
          <a:lstStyle/>
          <a:p>
            <a:pPr>
              <a:spcBef>
                <a:spcPct val="50000"/>
              </a:spcBef>
            </a:pPr>
            <a:r>
              <a:rPr lang="en-US" sz="1800" b="0" i="0" dirty="0"/>
              <a:t>Point A:                          </a:t>
            </a:r>
            <a:r>
              <a:rPr lang="fr-FR" sz="1800" b="0" i="0" dirty="0">
                <a:latin typeface="Arial" charset="0"/>
              </a:rPr>
              <a:t>(l sin </a:t>
            </a:r>
            <a:r>
              <a:rPr lang="fr-FR" sz="1800" b="0" i="0" dirty="0">
                <a:latin typeface="Symbol" pitchFamily="18" charset="2"/>
              </a:rPr>
              <a:t>q</a:t>
            </a:r>
            <a:r>
              <a:rPr lang="fr-FR" sz="1800" b="0" i="0" dirty="0">
                <a:latin typeface="Arial" charset="0"/>
              </a:rPr>
              <a:t>, -l cos </a:t>
            </a:r>
            <a:r>
              <a:rPr lang="fr-FR" sz="1800" b="0" i="0" dirty="0">
                <a:latin typeface="Symbol" pitchFamily="18" charset="2"/>
              </a:rPr>
              <a:t>q</a:t>
            </a:r>
            <a:r>
              <a:rPr lang="fr-FR" sz="1800" b="0" i="0" dirty="0">
                <a:latin typeface="Arial" charset="0"/>
              </a:rPr>
              <a:t>)</a:t>
            </a:r>
            <a:endParaRPr lang="en-US" sz="1800" b="0" i="0" dirty="0">
              <a:latin typeface="Arial" charset="0"/>
            </a:endParaRPr>
          </a:p>
        </p:txBody>
      </p:sp>
      <p:sp>
        <p:nvSpPr>
          <p:cNvPr id="11" name="Text Box 19"/>
          <p:cNvSpPr txBox="1">
            <a:spLocks noChangeArrowheads="1"/>
          </p:cNvSpPr>
          <p:nvPr/>
        </p:nvSpPr>
        <p:spPr bwMode="auto">
          <a:xfrm>
            <a:off x="4114800" y="3702061"/>
            <a:ext cx="5219700" cy="366712"/>
          </a:xfrm>
          <a:prstGeom prst="rect">
            <a:avLst/>
          </a:prstGeom>
          <a:noFill/>
          <a:ln w="12700">
            <a:noFill/>
            <a:miter lim="800000"/>
            <a:headEnd type="none" w="sm" len="sm"/>
            <a:tailEnd type="none" w="sm" len="sm"/>
          </a:ln>
          <a:effectLst/>
        </p:spPr>
        <p:txBody>
          <a:bodyPr>
            <a:spAutoFit/>
          </a:bodyPr>
          <a:lstStyle/>
          <a:p>
            <a:pPr>
              <a:spcBef>
                <a:spcPct val="50000"/>
              </a:spcBef>
            </a:pPr>
            <a:r>
              <a:rPr lang="en-US" sz="1800" b="0" i="0" dirty="0"/>
              <a:t>Point A:               </a:t>
            </a:r>
            <a:r>
              <a:rPr lang="fr-FR" sz="1800" b="0" i="0" dirty="0">
                <a:latin typeface="Arial" charset="0"/>
              </a:rPr>
              <a:t>(l </a:t>
            </a:r>
            <a:r>
              <a:rPr lang="fr-FR" sz="1800" b="0" i="0" dirty="0" err="1">
                <a:latin typeface="Arial" charset="0"/>
              </a:rPr>
              <a:t>d</a:t>
            </a:r>
            <a:r>
              <a:rPr lang="fr-FR" sz="1800" b="0" i="0" dirty="0" err="1">
                <a:latin typeface="Symbol" pitchFamily="18" charset="2"/>
              </a:rPr>
              <a:t>q</a:t>
            </a:r>
            <a:r>
              <a:rPr lang="fr-FR" sz="1800" b="0" i="0" dirty="0">
                <a:latin typeface="Arial" charset="0"/>
              </a:rPr>
              <a:t>/</a:t>
            </a:r>
            <a:r>
              <a:rPr lang="fr-FR" sz="1800" b="0" i="0" dirty="0" err="1">
                <a:latin typeface="Arial" charset="0"/>
              </a:rPr>
              <a:t>dt</a:t>
            </a:r>
            <a:r>
              <a:rPr lang="fr-FR" sz="1800" b="0" i="0" dirty="0">
                <a:latin typeface="Arial" charset="0"/>
              </a:rPr>
              <a:t> cos </a:t>
            </a:r>
            <a:r>
              <a:rPr lang="fr-FR" sz="1800" b="0" i="0" dirty="0">
                <a:latin typeface="Symbol" pitchFamily="18" charset="2"/>
              </a:rPr>
              <a:t>q</a:t>
            </a:r>
            <a:r>
              <a:rPr lang="fr-FR" sz="1800" b="0" i="0" dirty="0">
                <a:latin typeface="Arial" charset="0"/>
              </a:rPr>
              <a:t>, l </a:t>
            </a:r>
            <a:r>
              <a:rPr lang="fr-FR" sz="1800" b="0" i="0" dirty="0" err="1">
                <a:latin typeface="Arial" charset="0"/>
              </a:rPr>
              <a:t>d</a:t>
            </a:r>
            <a:r>
              <a:rPr lang="fr-FR" sz="1800" b="0" i="0" dirty="0" err="1">
                <a:latin typeface="Symbol" pitchFamily="18" charset="2"/>
              </a:rPr>
              <a:t>q</a:t>
            </a:r>
            <a:r>
              <a:rPr lang="fr-FR" sz="1800" b="0" i="0" dirty="0">
                <a:latin typeface="Arial" charset="0"/>
              </a:rPr>
              <a:t>/</a:t>
            </a:r>
            <a:r>
              <a:rPr lang="fr-FR" sz="1800" b="0" i="0" dirty="0" err="1">
                <a:latin typeface="Arial" charset="0"/>
              </a:rPr>
              <a:t>dt</a:t>
            </a:r>
            <a:r>
              <a:rPr lang="fr-FR" sz="1800" b="0" i="0" dirty="0">
                <a:latin typeface="Arial" charset="0"/>
              </a:rPr>
              <a:t> sin </a:t>
            </a:r>
            <a:r>
              <a:rPr lang="fr-FR" sz="1800" b="0" i="0" dirty="0">
                <a:latin typeface="Symbol" pitchFamily="18" charset="2"/>
              </a:rPr>
              <a:t>q</a:t>
            </a:r>
            <a:r>
              <a:rPr lang="fr-FR" sz="1800" b="0" i="0" dirty="0">
                <a:latin typeface="Arial" charset="0"/>
              </a:rPr>
              <a:t>)</a:t>
            </a:r>
            <a:endParaRPr lang="en-US" sz="1800" b="0" i="0" dirty="0">
              <a:latin typeface="Arial" charset="0"/>
            </a:endParaRPr>
          </a:p>
        </p:txBody>
      </p:sp>
      <p:sp>
        <p:nvSpPr>
          <p:cNvPr id="12" name="Text Box 20"/>
          <p:cNvSpPr txBox="1">
            <a:spLocks noChangeArrowheads="1"/>
          </p:cNvSpPr>
          <p:nvPr/>
        </p:nvSpPr>
        <p:spPr bwMode="auto">
          <a:xfrm>
            <a:off x="4114800" y="2376488"/>
            <a:ext cx="5219700" cy="366712"/>
          </a:xfrm>
          <a:prstGeom prst="rect">
            <a:avLst/>
          </a:prstGeom>
          <a:noFill/>
          <a:ln w="12700">
            <a:noFill/>
            <a:miter lim="800000"/>
            <a:headEnd type="none" w="sm" len="sm"/>
            <a:tailEnd type="none" w="sm" len="sm"/>
          </a:ln>
          <a:effectLst/>
        </p:spPr>
        <p:txBody>
          <a:bodyPr>
            <a:spAutoFit/>
          </a:bodyPr>
          <a:lstStyle/>
          <a:p>
            <a:pPr>
              <a:spcBef>
                <a:spcPct val="50000"/>
              </a:spcBef>
            </a:pPr>
            <a:r>
              <a:rPr lang="en-US" sz="1800" b="0" i="0" dirty="0"/>
              <a:t>Point B:            </a:t>
            </a:r>
            <a:r>
              <a:rPr lang="fr-FR" sz="1800" b="0" i="0" dirty="0">
                <a:latin typeface="Arial" charset="0"/>
              </a:rPr>
              <a:t>(l.(sin </a:t>
            </a:r>
            <a:r>
              <a:rPr lang="fr-FR" sz="1800" b="0" i="0" dirty="0">
                <a:latin typeface="Symbol" pitchFamily="18" charset="2"/>
              </a:rPr>
              <a:t>q</a:t>
            </a:r>
            <a:r>
              <a:rPr lang="fr-FR" sz="1800" b="0" i="0" dirty="0">
                <a:latin typeface="Arial" charset="0"/>
              </a:rPr>
              <a:t> + sin </a:t>
            </a:r>
            <a:r>
              <a:rPr lang="fr-FR" sz="1800" b="0" i="0" dirty="0">
                <a:latin typeface="Symbol" pitchFamily="18" charset="2"/>
              </a:rPr>
              <a:t>f </a:t>
            </a:r>
            <a:r>
              <a:rPr lang="fr-FR" sz="1800" b="0" i="0" dirty="0">
                <a:latin typeface="Arial" charset="0"/>
              </a:rPr>
              <a:t>), -l.(cos </a:t>
            </a:r>
            <a:r>
              <a:rPr lang="fr-FR" sz="1800" b="0" i="0" dirty="0">
                <a:latin typeface="Symbol" pitchFamily="18" charset="2"/>
              </a:rPr>
              <a:t>q</a:t>
            </a:r>
            <a:r>
              <a:rPr lang="fr-FR" sz="1800" b="0" i="0" dirty="0">
                <a:latin typeface="Arial" charset="0"/>
              </a:rPr>
              <a:t> + cos </a:t>
            </a:r>
            <a:r>
              <a:rPr lang="fr-FR" sz="1800" b="0" i="0" dirty="0">
                <a:latin typeface="Symbol" pitchFamily="18" charset="2"/>
              </a:rPr>
              <a:t>f</a:t>
            </a:r>
            <a:r>
              <a:rPr lang="fr-FR" sz="1800" b="0" i="0" dirty="0">
                <a:latin typeface="Arial" charset="0"/>
              </a:rPr>
              <a:t>))</a:t>
            </a:r>
            <a:endParaRPr lang="en-US" sz="1800" b="0" i="0" dirty="0">
              <a:latin typeface="Arial" charset="0"/>
            </a:endParaRPr>
          </a:p>
        </p:txBody>
      </p:sp>
      <p:sp>
        <p:nvSpPr>
          <p:cNvPr id="13" name="Text Box 21"/>
          <p:cNvSpPr txBox="1">
            <a:spLocks noChangeArrowheads="1"/>
          </p:cNvSpPr>
          <p:nvPr/>
        </p:nvSpPr>
        <p:spPr bwMode="auto">
          <a:xfrm>
            <a:off x="4114800" y="4221173"/>
            <a:ext cx="5105400" cy="779463"/>
          </a:xfrm>
          <a:prstGeom prst="rect">
            <a:avLst/>
          </a:prstGeom>
          <a:noFill/>
          <a:ln w="12700">
            <a:noFill/>
            <a:miter lim="800000"/>
            <a:headEnd type="none" w="sm" len="sm"/>
            <a:tailEnd type="none" w="sm" len="sm"/>
          </a:ln>
          <a:effectLst/>
        </p:spPr>
        <p:txBody>
          <a:bodyPr>
            <a:spAutoFit/>
          </a:bodyPr>
          <a:lstStyle/>
          <a:p>
            <a:pPr>
              <a:spcBef>
                <a:spcPct val="50000"/>
              </a:spcBef>
            </a:pPr>
            <a:r>
              <a:rPr lang="en-US" sz="1800" b="0" i="0" dirty="0"/>
              <a:t>Point B:       </a:t>
            </a:r>
            <a:r>
              <a:rPr lang="fr-FR" sz="1800" b="0" i="0" dirty="0">
                <a:latin typeface="Arial" charset="0"/>
              </a:rPr>
              <a:t>(l.(</a:t>
            </a:r>
            <a:r>
              <a:rPr lang="fr-FR" sz="1800" b="0" i="0" dirty="0" err="1">
                <a:latin typeface="Arial" charset="0"/>
              </a:rPr>
              <a:t>d</a:t>
            </a:r>
            <a:r>
              <a:rPr lang="fr-FR" sz="1800" b="0" i="0" dirty="0" err="1">
                <a:latin typeface="Symbol" pitchFamily="18" charset="2"/>
              </a:rPr>
              <a:t>q</a:t>
            </a:r>
            <a:r>
              <a:rPr lang="fr-FR" sz="1800" b="0" i="0" dirty="0">
                <a:latin typeface="Arial" charset="0"/>
              </a:rPr>
              <a:t>/</a:t>
            </a:r>
            <a:r>
              <a:rPr lang="fr-FR" sz="1800" b="0" i="0" dirty="0" err="1">
                <a:latin typeface="Arial" charset="0"/>
              </a:rPr>
              <a:t>dt</a:t>
            </a:r>
            <a:r>
              <a:rPr lang="fr-FR" sz="1800" b="0" i="0" dirty="0">
                <a:latin typeface="Arial" charset="0"/>
              </a:rPr>
              <a:t> cos </a:t>
            </a:r>
            <a:r>
              <a:rPr lang="fr-FR" sz="1800" b="0" i="0" dirty="0">
                <a:latin typeface="Symbol" pitchFamily="18" charset="2"/>
              </a:rPr>
              <a:t>q</a:t>
            </a:r>
            <a:r>
              <a:rPr lang="fr-FR" sz="1800" b="0" i="0" dirty="0">
                <a:latin typeface="Arial" charset="0"/>
              </a:rPr>
              <a:t> + </a:t>
            </a:r>
            <a:r>
              <a:rPr lang="fr-FR" sz="1800" b="0" i="0" dirty="0" err="1">
                <a:latin typeface="Arial" charset="0"/>
              </a:rPr>
              <a:t>d</a:t>
            </a:r>
            <a:r>
              <a:rPr lang="fr-FR" sz="1800" b="0" i="0" dirty="0" err="1">
                <a:latin typeface="Symbol" pitchFamily="18" charset="2"/>
              </a:rPr>
              <a:t>f</a:t>
            </a:r>
            <a:r>
              <a:rPr lang="fr-FR" sz="1800" b="0" i="0" dirty="0">
                <a:latin typeface="Arial" charset="0"/>
              </a:rPr>
              <a:t>/</a:t>
            </a:r>
            <a:r>
              <a:rPr lang="fr-FR" sz="1800" b="0" i="0" dirty="0" err="1">
                <a:latin typeface="Arial" charset="0"/>
              </a:rPr>
              <a:t>dt</a:t>
            </a:r>
            <a:r>
              <a:rPr lang="fr-FR" sz="1800" b="0" i="0" dirty="0">
                <a:latin typeface="Arial" charset="0"/>
              </a:rPr>
              <a:t> cos </a:t>
            </a:r>
            <a:r>
              <a:rPr lang="fr-FR" sz="1800" b="0" i="0" dirty="0">
                <a:latin typeface="Symbol" pitchFamily="18" charset="2"/>
              </a:rPr>
              <a:t>f</a:t>
            </a:r>
            <a:r>
              <a:rPr lang="fr-FR" sz="1800" b="0" i="0" dirty="0">
                <a:latin typeface="Arial" charset="0"/>
              </a:rPr>
              <a:t>), </a:t>
            </a:r>
          </a:p>
          <a:p>
            <a:pPr>
              <a:spcBef>
                <a:spcPct val="50000"/>
              </a:spcBef>
            </a:pPr>
            <a:r>
              <a:rPr lang="fr-FR" sz="1800" b="0" i="0" dirty="0">
                <a:latin typeface="Arial" charset="0"/>
              </a:rPr>
              <a:t>                                l.( </a:t>
            </a:r>
            <a:r>
              <a:rPr lang="fr-FR" sz="1800" b="0" i="0" dirty="0" err="1">
                <a:latin typeface="Arial" charset="0"/>
              </a:rPr>
              <a:t>d</a:t>
            </a:r>
            <a:r>
              <a:rPr lang="fr-FR" sz="1800" b="0" i="0" dirty="0" err="1">
                <a:latin typeface="Symbol" pitchFamily="18" charset="2"/>
              </a:rPr>
              <a:t>q</a:t>
            </a:r>
            <a:r>
              <a:rPr lang="fr-FR" sz="1800" b="0" i="0" dirty="0">
                <a:latin typeface="Arial" charset="0"/>
              </a:rPr>
              <a:t>/</a:t>
            </a:r>
            <a:r>
              <a:rPr lang="fr-FR" sz="1800" b="0" i="0" dirty="0" err="1">
                <a:latin typeface="Arial" charset="0"/>
              </a:rPr>
              <a:t>dt</a:t>
            </a:r>
            <a:r>
              <a:rPr lang="fr-FR" sz="1800" b="0" i="0" dirty="0">
                <a:latin typeface="Arial" charset="0"/>
              </a:rPr>
              <a:t> sin </a:t>
            </a:r>
            <a:r>
              <a:rPr lang="fr-FR" sz="1800" b="0" i="0" dirty="0">
                <a:latin typeface="Symbol" pitchFamily="18" charset="2"/>
              </a:rPr>
              <a:t>q</a:t>
            </a:r>
            <a:r>
              <a:rPr lang="fr-FR" sz="1800" b="0" i="0" dirty="0">
                <a:latin typeface="Arial" charset="0"/>
              </a:rPr>
              <a:t> + </a:t>
            </a:r>
            <a:r>
              <a:rPr lang="fr-FR" sz="1800" b="0" i="0" dirty="0" err="1">
                <a:latin typeface="Arial" charset="0"/>
              </a:rPr>
              <a:t>d</a:t>
            </a:r>
            <a:r>
              <a:rPr lang="fr-FR" sz="1800" b="0" i="0" dirty="0" err="1">
                <a:latin typeface="Symbol" pitchFamily="18" charset="2"/>
              </a:rPr>
              <a:t>f</a:t>
            </a:r>
            <a:r>
              <a:rPr lang="fr-FR" sz="1800" b="0" i="0" dirty="0">
                <a:latin typeface="Arial" charset="0"/>
              </a:rPr>
              <a:t>/</a:t>
            </a:r>
            <a:r>
              <a:rPr lang="fr-FR" sz="1800" b="0" i="0" dirty="0" err="1">
                <a:latin typeface="Arial" charset="0"/>
              </a:rPr>
              <a:t>dt</a:t>
            </a:r>
            <a:r>
              <a:rPr lang="fr-FR" sz="1800" b="0" i="0" dirty="0">
                <a:latin typeface="Arial" charset="0"/>
              </a:rPr>
              <a:t> sin </a:t>
            </a:r>
            <a:r>
              <a:rPr lang="fr-FR" sz="1800" b="0" i="0" dirty="0">
                <a:latin typeface="Symbol" pitchFamily="18" charset="2"/>
              </a:rPr>
              <a:t>f </a:t>
            </a:r>
            <a:r>
              <a:rPr lang="fr-FR" sz="1800" b="0" i="0" dirty="0">
                <a:latin typeface="Arial" charset="0"/>
              </a:rPr>
              <a:t>))</a:t>
            </a:r>
            <a:endParaRPr lang="en-US" sz="1800" b="0" i="0" dirty="0">
              <a:latin typeface="Arial" charset="0"/>
            </a:endParaRPr>
          </a:p>
        </p:txBody>
      </p:sp>
      <p:sp>
        <p:nvSpPr>
          <p:cNvPr id="15" name="Text Box 17"/>
          <p:cNvSpPr txBox="1">
            <a:spLocks noChangeArrowheads="1"/>
          </p:cNvSpPr>
          <p:nvPr/>
        </p:nvSpPr>
        <p:spPr bwMode="auto">
          <a:xfrm>
            <a:off x="2714612" y="357166"/>
            <a:ext cx="3857652" cy="461665"/>
          </a:xfrm>
          <a:prstGeom prst="rect">
            <a:avLst/>
          </a:prstGeom>
          <a:noFill/>
          <a:ln w="12700">
            <a:noFill/>
            <a:miter lim="800000"/>
            <a:headEnd type="none" w="sm" len="sm"/>
            <a:tailEnd type="none" w="sm" len="sm"/>
          </a:ln>
          <a:effectLst/>
        </p:spPr>
        <p:txBody>
          <a:bodyPr wrap="square">
            <a:spAutoFit/>
          </a:bodyPr>
          <a:lstStyle/>
          <a:p>
            <a:pPr>
              <a:spcBef>
                <a:spcPct val="50000"/>
              </a:spcBef>
            </a:pPr>
            <a:r>
              <a:rPr lang="en-US" sz="2400" u="sng" dirty="0" err="1" smtClean="0">
                <a:solidFill>
                  <a:srgbClr val="C00000"/>
                </a:solidFill>
              </a:rPr>
              <a:t>Exemple</a:t>
            </a:r>
            <a:r>
              <a:rPr lang="en-US" sz="2400" u="sng" dirty="0" smtClean="0">
                <a:solidFill>
                  <a:srgbClr val="C00000"/>
                </a:solidFill>
              </a:rPr>
              <a:t> 3 :  </a:t>
            </a:r>
            <a:r>
              <a:rPr lang="en-US" sz="2400" b="1" u="sng" dirty="0" err="1" smtClean="0">
                <a:solidFill>
                  <a:srgbClr val="C00000"/>
                </a:solidFill>
              </a:rPr>
              <a:t>Pendule</a:t>
            </a:r>
            <a:r>
              <a:rPr lang="en-US" sz="2400" b="1" u="sng" dirty="0" smtClean="0">
                <a:solidFill>
                  <a:srgbClr val="C00000"/>
                </a:solidFill>
              </a:rPr>
              <a:t> Double</a:t>
            </a:r>
            <a:endParaRPr lang="en-US" sz="2400" b="1" dirty="0">
              <a:solidFill>
                <a:srgbClr val="C0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571472" y="357166"/>
          <a:ext cx="2819400" cy="852487"/>
        </p:xfrm>
        <a:graphic>
          <a:graphicData uri="http://schemas.openxmlformats.org/presentationml/2006/ole">
            <p:oleObj spid="_x0000_s2050" name="Equation" r:id="rId3" imgW="1358640" imgH="419040" progId="Equation.3">
              <p:embed/>
            </p:oleObj>
          </a:graphicData>
        </a:graphic>
      </p:graphicFrame>
      <p:graphicFrame>
        <p:nvGraphicFramePr>
          <p:cNvPr id="2051" name="Object 3"/>
          <p:cNvGraphicFramePr>
            <a:graphicFrameLocks noChangeAspect="1"/>
          </p:cNvGraphicFramePr>
          <p:nvPr/>
        </p:nvGraphicFramePr>
        <p:xfrm>
          <a:off x="500034" y="1214422"/>
          <a:ext cx="1752600" cy="647700"/>
        </p:xfrm>
        <a:graphic>
          <a:graphicData uri="http://schemas.openxmlformats.org/presentationml/2006/ole">
            <p:oleObj spid="_x0000_s2051" name="Equation" r:id="rId4" imgW="787320" imgH="304560" progId="Equation.3">
              <p:embed/>
            </p:oleObj>
          </a:graphicData>
        </a:graphic>
      </p:graphicFrame>
      <p:graphicFrame>
        <p:nvGraphicFramePr>
          <p:cNvPr id="2052" name="Object 4"/>
          <p:cNvGraphicFramePr>
            <a:graphicFrameLocks noChangeAspect="1"/>
          </p:cNvGraphicFramePr>
          <p:nvPr/>
        </p:nvGraphicFramePr>
        <p:xfrm>
          <a:off x="571472" y="2071678"/>
          <a:ext cx="1600200" cy="571504"/>
        </p:xfrm>
        <a:graphic>
          <a:graphicData uri="http://schemas.openxmlformats.org/presentationml/2006/ole">
            <p:oleObj spid="_x0000_s2052" name="Equation" r:id="rId5" imgW="583920" imgH="228600" progId="Equation.3">
              <p:embed/>
            </p:oleObj>
          </a:graphicData>
        </a:graphic>
      </p:graphicFrame>
      <p:graphicFrame>
        <p:nvGraphicFramePr>
          <p:cNvPr id="2053" name="Object 5"/>
          <p:cNvGraphicFramePr>
            <a:graphicFrameLocks noChangeAspect="1"/>
          </p:cNvGraphicFramePr>
          <p:nvPr/>
        </p:nvGraphicFramePr>
        <p:xfrm>
          <a:off x="2786050" y="2071678"/>
          <a:ext cx="5029200" cy="500065"/>
        </p:xfrm>
        <a:graphic>
          <a:graphicData uri="http://schemas.openxmlformats.org/presentationml/2006/ole">
            <p:oleObj spid="_x0000_s2053" name="Equation" r:id="rId6" imgW="1955520" imgH="228600" progId="Equation.3">
              <p:embed/>
            </p:oleObj>
          </a:graphicData>
        </a:graphic>
      </p:graphicFrame>
      <p:graphicFrame>
        <p:nvGraphicFramePr>
          <p:cNvPr id="2054" name="Object 6"/>
          <p:cNvGraphicFramePr>
            <a:graphicFrameLocks noChangeAspect="1"/>
          </p:cNvGraphicFramePr>
          <p:nvPr/>
        </p:nvGraphicFramePr>
        <p:xfrm>
          <a:off x="-2786114" y="2928934"/>
          <a:ext cx="12430212" cy="500066"/>
        </p:xfrm>
        <a:graphic>
          <a:graphicData uri="http://schemas.openxmlformats.org/presentationml/2006/ole">
            <p:oleObj spid="_x0000_s2054" name="Document" r:id="rId7" imgW="5486400" imgH="228600" progId="Word.Document.8">
              <p:embed/>
            </p:oleObj>
          </a:graphicData>
        </a:graphic>
      </p:graphicFrame>
      <p:sp>
        <p:nvSpPr>
          <p:cNvPr id="9" name="Text Box 1028"/>
          <p:cNvSpPr txBox="1">
            <a:spLocks noChangeArrowheads="1"/>
          </p:cNvSpPr>
          <p:nvPr/>
        </p:nvSpPr>
        <p:spPr bwMode="auto">
          <a:xfrm>
            <a:off x="500034" y="3896029"/>
            <a:ext cx="2967046" cy="461665"/>
          </a:xfrm>
          <a:prstGeom prst="rect">
            <a:avLst/>
          </a:prstGeom>
          <a:noFill/>
          <a:ln w="12700">
            <a:noFill/>
            <a:miter lim="800000"/>
            <a:headEnd type="none" w="sm" len="sm"/>
            <a:tailEnd type="none" w="sm" len="sm"/>
          </a:ln>
          <a:effectLst/>
        </p:spPr>
        <p:txBody>
          <a:bodyPr wrap="square">
            <a:spAutoFit/>
          </a:bodyPr>
          <a:lstStyle/>
          <a:p>
            <a:pPr>
              <a:spcBef>
                <a:spcPct val="50000"/>
              </a:spcBef>
            </a:pPr>
            <a:r>
              <a:rPr lang="en-US" sz="2400" dirty="0"/>
              <a:t>V = </a:t>
            </a:r>
            <a:r>
              <a:rPr lang="en-US" sz="2400" dirty="0" err="1"/>
              <a:t>mgh</a:t>
            </a:r>
            <a:r>
              <a:rPr lang="en-US" sz="2400" dirty="0"/>
              <a:t> =</a:t>
            </a:r>
          </a:p>
        </p:txBody>
      </p:sp>
      <p:sp>
        <p:nvSpPr>
          <p:cNvPr id="10" name="Text Box 1030"/>
          <p:cNvSpPr txBox="1">
            <a:spLocks noChangeArrowheads="1"/>
          </p:cNvSpPr>
          <p:nvPr/>
        </p:nvSpPr>
        <p:spPr bwMode="auto">
          <a:xfrm>
            <a:off x="1723256" y="3896029"/>
            <a:ext cx="5477623" cy="461665"/>
          </a:xfrm>
          <a:prstGeom prst="rect">
            <a:avLst/>
          </a:prstGeom>
          <a:noFill/>
          <a:ln w="12700">
            <a:noFill/>
            <a:miter lim="800000"/>
            <a:headEnd type="none" w="sm" len="sm"/>
            <a:tailEnd type="none" w="sm" len="sm"/>
          </a:ln>
          <a:effectLst/>
        </p:spPr>
        <p:txBody>
          <a:bodyPr wrap="square">
            <a:spAutoFit/>
          </a:bodyPr>
          <a:lstStyle/>
          <a:p>
            <a:pPr>
              <a:spcBef>
                <a:spcPct val="50000"/>
              </a:spcBef>
            </a:pPr>
            <a:r>
              <a:rPr lang="fr-FR" sz="2000" dirty="0">
                <a:latin typeface="Arial" charset="0"/>
              </a:rPr>
              <a:t> </a:t>
            </a:r>
            <a:r>
              <a:rPr lang="fr-FR" sz="2400" dirty="0">
                <a:latin typeface="Arial" charset="0"/>
              </a:rPr>
              <a:t>- </a:t>
            </a:r>
            <a:r>
              <a:rPr lang="fr-FR" sz="2400" dirty="0" err="1">
                <a:latin typeface="Arial" charset="0"/>
              </a:rPr>
              <a:t>mgl</a:t>
            </a:r>
            <a:r>
              <a:rPr lang="fr-FR" sz="2400" dirty="0">
                <a:latin typeface="Arial" charset="0"/>
              </a:rPr>
              <a:t> cos </a:t>
            </a:r>
            <a:r>
              <a:rPr lang="fr-FR" sz="2400" dirty="0">
                <a:latin typeface="Symbol" pitchFamily="18" charset="2"/>
              </a:rPr>
              <a:t>q</a:t>
            </a:r>
            <a:r>
              <a:rPr lang="fr-FR" sz="2400" dirty="0">
                <a:latin typeface="Arial" charset="0"/>
              </a:rPr>
              <a:t> - m g l (cos </a:t>
            </a:r>
            <a:r>
              <a:rPr lang="fr-FR" sz="2400" dirty="0">
                <a:latin typeface="Symbol" pitchFamily="18" charset="2"/>
              </a:rPr>
              <a:t>q</a:t>
            </a:r>
            <a:r>
              <a:rPr lang="fr-FR" sz="2400" dirty="0">
                <a:latin typeface="Arial" charset="0"/>
              </a:rPr>
              <a:t> + cos </a:t>
            </a:r>
            <a:r>
              <a:rPr lang="fr-FR" sz="2400" dirty="0">
                <a:latin typeface="Symbol" pitchFamily="18" charset="2"/>
              </a:rPr>
              <a:t>f</a:t>
            </a:r>
            <a:r>
              <a:rPr lang="fr-FR" sz="2400" dirty="0">
                <a:latin typeface="Arial" charset="0"/>
              </a:rPr>
              <a:t> )</a:t>
            </a:r>
            <a:endParaRPr lang="en-US" sz="2000" dirty="0">
              <a:latin typeface="Arial" charset="0"/>
            </a:endParaRPr>
          </a:p>
        </p:txBody>
      </p:sp>
      <p:grpSp>
        <p:nvGrpSpPr>
          <p:cNvPr id="11" name="Group 1037"/>
          <p:cNvGrpSpPr>
            <a:grpSpLocks/>
          </p:cNvGrpSpPr>
          <p:nvPr/>
        </p:nvGrpSpPr>
        <p:grpSpPr bwMode="auto">
          <a:xfrm>
            <a:off x="304800" y="4786321"/>
            <a:ext cx="8839200" cy="785813"/>
            <a:chOff x="528" y="1569"/>
            <a:chExt cx="5568" cy="495"/>
          </a:xfrm>
        </p:grpSpPr>
        <p:sp>
          <p:nvSpPr>
            <p:cNvPr id="12" name="Text Box 1031"/>
            <p:cNvSpPr txBox="1">
              <a:spLocks noChangeArrowheads="1"/>
            </p:cNvSpPr>
            <p:nvPr/>
          </p:nvSpPr>
          <p:spPr bwMode="auto">
            <a:xfrm>
              <a:off x="528" y="1679"/>
              <a:ext cx="1023" cy="291"/>
            </a:xfrm>
            <a:prstGeom prst="rect">
              <a:avLst/>
            </a:prstGeom>
            <a:noFill/>
            <a:ln w="12700">
              <a:noFill/>
              <a:miter lim="800000"/>
              <a:headEnd type="none" w="sm" len="sm"/>
              <a:tailEnd type="none" w="sm" len="sm"/>
            </a:ln>
            <a:effectLst/>
          </p:spPr>
          <p:txBody>
            <a:bodyPr wrap="square">
              <a:spAutoFit/>
            </a:bodyPr>
            <a:lstStyle/>
            <a:p>
              <a:pPr>
                <a:spcBef>
                  <a:spcPct val="50000"/>
                </a:spcBef>
              </a:pPr>
              <a:r>
                <a:rPr lang="en-US" sz="2400" b="1" dirty="0"/>
                <a:t>L = T - V =</a:t>
              </a:r>
            </a:p>
          </p:txBody>
        </p:sp>
        <p:graphicFrame>
          <p:nvGraphicFramePr>
            <p:cNvPr id="13" name="Object 1032"/>
            <p:cNvGraphicFramePr>
              <a:graphicFrameLocks noChangeAspect="1"/>
            </p:cNvGraphicFramePr>
            <p:nvPr/>
          </p:nvGraphicFramePr>
          <p:xfrm>
            <a:off x="1392" y="1569"/>
            <a:ext cx="2064" cy="495"/>
          </p:xfrm>
          <a:graphic>
            <a:graphicData uri="http://schemas.openxmlformats.org/presentationml/2006/ole">
              <p:oleObj spid="_x0000_s2055" name="Equation" r:id="rId8" imgW="2070000" imgH="419040" progId="Equation.3">
                <p:embed/>
              </p:oleObj>
            </a:graphicData>
          </a:graphic>
        </p:graphicFrame>
        <p:sp>
          <p:nvSpPr>
            <p:cNvPr id="14" name="Text Box 1033"/>
            <p:cNvSpPr txBox="1">
              <a:spLocks noChangeArrowheads="1"/>
            </p:cNvSpPr>
            <p:nvPr/>
          </p:nvSpPr>
          <p:spPr bwMode="auto">
            <a:xfrm>
              <a:off x="3456" y="1665"/>
              <a:ext cx="2640" cy="252"/>
            </a:xfrm>
            <a:prstGeom prst="rect">
              <a:avLst/>
            </a:prstGeom>
            <a:noFill/>
            <a:ln w="12700">
              <a:noFill/>
              <a:miter lim="800000"/>
              <a:headEnd type="none" w="sm" len="sm"/>
              <a:tailEnd type="none" w="sm" len="sm"/>
            </a:ln>
            <a:effectLst/>
          </p:spPr>
          <p:txBody>
            <a:bodyPr wrap="square">
              <a:spAutoFit/>
            </a:bodyPr>
            <a:lstStyle/>
            <a:p>
              <a:pPr>
                <a:spcBef>
                  <a:spcPct val="50000"/>
                </a:spcBef>
              </a:pPr>
              <a:r>
                <a:rPr lang="fr-FR" sz="2000" b="0" i="0" dirty="0">
                  <a:latin typeface="Arial" charset="0"/>
                </a:rPr>
                <a:t>+  </a:t>
              </a:r>
              <a:r>
                <a:rPr lang="fr-FR" sz="2000" b="0" i="0" dirty="0" err="1">
                  <a:latin typeface="Arial" charset="0"/>
                </a:rPr>
                <a:t>mgl</a:t>
              </a:r>
              <a:r>
                <a:rPr lang="fr-FR" sz="2000" b="0" i="0" dirty="0">
                  <a:latin typeface="Arial" charset="0"/>
                </a:rPr>
                <a:t> cos </a:t>
              </a:r>
              <a:r>
                <a:rPr lang="fr-FR" sz="2000" b="0" i="0" dirty="0">
                  <a:latin typeface="Symbol" pitchFamily="18" charset="2"/>
                </a:rPr>
                <a:t>q</a:t>
              </a:r>
              <a:r>
                <a:rPr lang="fr-FR" sz="2000" b="0" i="0" dirty="0">
                  <a:latin typeface="Arial" charset="0"/>
                </a:rPr>
                <a:t> + m g l (cos </a:t>
              </a:r>
              <a:r>
                <a:rPr lang="fr-FR" sz="2000" b="0" i="0" dirty="0">
                  <a:latin typeface="Symbol" pitchFamily="18" charset="2"/>
                </a:rPr>
                <a:t>q</a:t>
              </a:r>
              <a:r>
                <a:rPr lang="fr-FR" sz="2000" b="0" i="0" dirty="0">
                  <a:latin typeface="Arial" charset="0"/>
                </a:rPr>
                <a:t> + cos </a:t>
              </a:r>
              <a:r>
                <a:rPr lang="fr-FR" sz="2000" b="0" i="0" dirty="0">
                  <a:latin typeface="Symbol" pitchFamily="18" charset="2"/>
                </a:rPr>
                <a:t>f</a:t>
              </a:r>
              <a:r>
                <a:rPr lang="fr-FR" sz="2000" b="0" i="0" dirty="0">
                  <a:latin typeface="Arial" charset="0"/>
                </a:rPr>
                <a:t> )</a:t>
              </a:r>
              <a:endParaRPr lang="en-US" sz="2000" b="0" i="0" dirty="0">
                <a:latin typeface="Arial" charset="0"/>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srcRect/>
          <a:stretch>
            <a:fillRect/>
          </a:stretch>
        </p:blipFill>
        <p:spPr bwMode="auto">
          <a:xfrm>
            <a:off x="2786050" y="1000108"/>
            <a:ext cx="3286148" cy="1181100"/>
          </a:xfrm>
          <a:prstGeom prst="rect">
            <a:avLst/>
          </a:prstGeom>
          <a:noFill/>
        </p:spPr>
      </p:pic>
      <p:graphicFrame>
        <p:nvGraphicFramePr>
          <p:cNvPr id="3076" name="Object 4"/>
          <p:cNvGraphicFramePr>
            <a:graphicFrameLocks noChangeAspect="1"/>
          </p:cNvGraphicFramePr>
          <p:nvPr/>
        </p:nvGraphicFramePr>
        <p:xfrm>
          <a:off x="714348" y="3571876"/>
          <a:ext cx="7391400" cy="1314450"/>
        </p:xfrm>
        <a:graphic>
          <a:graphicData uri="http://schemas.openxmlformats.org/presentationml/2006/ole">
            <p:oleObj spid="_x0000_s3076" name="Equation" r:id="rId4" imgW="2857320" imgH="507960" progId="Equation.3">
              <p:embed/>
            </p:oleObj>
          </a:graphicData>
        </a:graphic>
      </p:graphicFrame>
      <p:sp>
        <p:nvSpPr>
          <p:cNvPr id="6" name="Text Box 22"/>
          <p:cNvSpPr txBox="1">
            <a:spLocks noChangeArrowheads="1"/>
          </p:cNvSpPr>
          <p:nvPr/>
        </p:nvSpPr>
        <p:spPr bwMode="auto">
          <a:xfrm>
            <a:off x="857224" y="2620028"/>
            <a:ext cx="5572164" cy="523220"/>
          </a:xfrm>
          <a:prstGeom prst="rect">
            <a:avLst/>
          </a:prstGeom>
          <a:noFill/>
          <a:ln w="12700">
            <a:noFill/>
            <a:miter lim="800000"/>
            <a:headEnd type="none" w="sm" len="sm"/>
            <a:tailEnd type="none" w="sm" len="sm"/>
          </a:ln>
          <a:effectLst/>
        </p:spPr>
        <p:txBody>
          <a:bodyPr wrap="square">
            <a:spAutoFit/>
          </a:bodyPr>
          <a:lstStyle/>
          <a:p>
            <a:pPr>
              <a:spcBef>
                <a:spcPct val="50000"/>
              </a:spcBef>
            </a:pPr>
            <a:r>
              <a:rPr lang="en-US" sz="2400" i="0" dirty="0" err="1" smtClean="0"/>
              <a:t>Cas</a:t>
            </a:r>
            <a:r>
              <a:rPr lang="en-US" sz="2400" i="0" dirty="0" smtClean="0"/>
              <a:t> </a:t>
            </a:r>
            <a:r>
              <a:rPr lang="en-US" sz="2400" i="0" dirty="0" err="1" smtClean="0"/>
              <a:t>particulier</a:t>
            </a:r>
            <a:r>
              <a:rPr lang="en-US" sz="2400" i="0" dirty="0" smtClean="0"/>
              <a:t>:  </a:t>
            </a:r>
            <a:r>
              <a:rPr lang="en-US" sz="2800" i="0" dirty="0" smtClean="0"/>
              <a:t>m </a:t>
            </a:r>
            <a:r>
              <a:rPr lang="en-US" sz="2800" i="0" dirty="0"/>
              <a:t>g l = 1	</a:t>
            </a:r>
            <a:r>
              <a:rPr lang="en-US" sz="2800" i="0" dirty="0" smtClean="0"/>
              <a:t>m </a:t>
            </a:r>
            <a:r>
              <a:rPr lang="en-US" sz="2800" i="0" dirty="0"/>
              <a:t>l</a:t>
            </a:r>
            <a:r>
              <a:rPr lang="en-US" sz="2800" i="0" baseline="30000" dirty="0"/>
              <a:t>2 </a:t>
            </a:r>
            <a:r>
              <a:rPr lang="en-US" sz="2800" i="0" dirty="0"/>
              <a:t>= 1</a:t>
            </a:r>
            <a:endParaRPr lang="en-US" sz="2400" i="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noChangeArrowheads="1"/>
          </p:cNvPicPr>
          <p:nvPr/>
        </p:nvPicPr>
        <p:blipFill>
          <a:blip r:embed="rId3"/>
          <a:srcRect/>
          <a:stretch>
            <a:fillRect/>
          </a:stretch>
        </p:blipFill>
        <p:spPr bwMode="auto">
          <a:xfrm>
            <a:off x="1643042" y="1114422"/>
            <a:ext cx="5357817" cy="1885950"/>
          </a:xfrm>
          <a:prstGeom prst="rect">
            <a:avLst/>
          </a:prstGeom>
          <a:noFill/>
          <a:ln w="9525">
            <a:noFill/>
            <a:miter lim="800000"/>
            <a:headEnd/>
            <a:tailEnd/>
          </a:ln>
        </p:spPr>
      </p:pic>
      <p:sp>
        <p:nvSpPr>
          <p:cNvPr id="5" name="Text Box 17"/>
          <p:cNvSpPr txBox="1">
            <a:spLocks noChangeArrowheads="1"/>
          </p:cNvSpPr>
          <p:nvPr/>
        </p:nvSpPr>
        <p:spPr bwMode="auto">
          <a:xfrm>
            <a:off x="285720" y="357166"/>
            <a:ext cx="8643998" cy="461665"/>
          </a:xfrm>
          <a:prstGeom prst="rect">
            <a:avLst/>
          </a:prstGeom>
          <a:noFill/>
          <a:ln w="12700">
            <a:noFill/>
            <a:miter lim="800000"/>
            <a:headEnd type="none" w="sm" len="sm"/>
            <a:tailEnd type="none" w="sm" len="sm"/>
          </a:ln>
          <a:effectLst/>
        </p:spPr>
        <p:txBody>
          <a:bodyPr wrap="square">
            <a:spAutoFit/>
          </a:bodyPr>
          <a:lstStyle/>
          <a:p>
            <a:pPr>
              <a:spcBef>
                <a:spcPct val="50000"/>
              </a:spcBef>
            </a:pPr>
            <a:r>
              <a:rPr lang="en-US" sz="2400" u="sng" dirty="0" err="1" smtClean="0">
                <a:solidFill>
                  <a:srgbClr val="C00000"/>
                </a:solidFill>
              </a:rPr>
              <a:t>Exemple</a:t>
            </a:r>
            <a:r>
              <a:rPr lang="en-US" sz="2400" u="sng" dirty="0" smtClean="0">
                <a:solidFill>
                  <a:srgbClr val="C00000"/>
                </a:solidFill>
              </a:rPr>
              <a:t> 4:  </a:t>
            </a:r>
            <a:r>
              <a:rPr lang="en-US" sz="2400" b="1" u="sng" dirty="0" err="1" smtClean="0">
                <a:solidFill>
                  <a:srgbClr val="C00000"/>
                </a:solidFill>
              </a:rPr>
              <a:t>Système</a:t>
            </a:r>
            <a:r>
              <a:rPr lang="en-US" sz="2400" b="1" u="sng" dirty="0" smtClean="0">
                <a:solidFill>
                  <a:srgbClr val="C00000"/>
                </a:solidFill>
              </a:rPr>
              <a:t> Masses-</a:t>
            </a:r>
            <a:r>
              <a:rPr lang="en-US" sz="2400" b="1" u="sng" dirty="0" err="1" smtClean="0">
                <a:solidFill>
                  <a:srgbClr val="C00000"/>
                </a:solidFill>
              </a:rPr>
              <a:t>ressorts</a:t>
            </a:r>
            <a:r>
              <a:rPr lang="en-US" sz="2400" b="1" u="sng" dirty="0" smtClean="0">
                <a:solidFill>
                  <a:srgbClr val="C00000"/>
                </a:solidFill>
              </a:rPr>
              <a:t> </a:t>
            </a:r>
            <a:r>
              <a:rPr lang="en-US" sz="2400" b="1" u="sng" dirty="0" err="1" smtClean="0">
                <a:solidFill>
                  <a:srgbClr val="C00000"/>
                </a:solidFill>
              </a:rPr>
              <a:t>couplés</a:t>
            </a:r>
            <a:r>
              <a:rPr lang="en-US" sz="2400" b="1" u="sng" dirty="0" smtClean="0">
                <a:solidFill>
                  <a:srgbClr val="C00000"/>
                </a:solidFill>
              </a:rPr>
              <a:t> avec </a:t>
            </a:r>
            <a:r>
              <a:rPr lang="en-US" sz="2400" b="1" u="sng" dirty="0" err="1" smtClean="0">
                <a:solidFill>
                  <a:srgbClr val="C00000"/>
                </a:solidFill>
              </a:rPr>
              <a:t>frottement</a:t>
            </a:r>
            <a:endParaRPr lang="en-US" sz="2400" b="1" dirty="0">
              <a:solidFill>
                <a:srgbClr val="C00000"/>
              </a:solidFill>
            </a:endParaRPr>
          </a:p>
        </p:txBody>
      </p:sp>
      <p:sp>
        <p:nvSpPr>
          <p:cNvPr id="6" name="Rectangle 3"/>
          <p:cNvSpPr txBox="1">
            <a:spLocks noChangeArrowheads="1"/>
          </p:cNvSpPr>
          <p:nvPr/>
        </p:nvSpPr>
        <p:spPr>
          <a:xfrm>
            <a:off x="1370013" y="2886100"/>
            <a:ext cx="7313612" cy="318610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CA" sz="2400" b="0" i="0" u="none" strike="noStrike" kern="1200" cap="none" spc="0" normalizeH="0" baseline="0" noProof="0" dirty="0" smtClean="0">
                <a:ln>
                  <a:noFill/>
                </a:ln>
                <a:solidFill>
                  <a:schemeClr val="tx1"/>
                </a:solidFill>
                <a:effectLst/>
                <a:uLnTx/>
                <a:uFillTx/>
                <a:latin typeface="+mn-lt"/>
                <a:ea typeface="+mn-ea"/>
                <a:cs typeface="+mn-cs"/>
              </a:rPr>
              <a:t>Énergie cinétique dans le système:</a:t>
            </a:r>
          </a:p>
          <a:p>
            <a:pPr marL="342900" marR="0" lvl="0" indent="-342900" algn="l" defTabSz="914400" rtl="0" eaLnBrk="1" fontAlgn="auto" latinLnBrk="0" hangingPunct="1">
              <a:lnSpc>
                <a:spcPct val="100000"/>
              </a:lnSpc>
              <a:spcBef>
                <a:spcPct val="20000"/>
              </a:spcBef>
              <a:spcAft>
                <a:spcPts val="0"/>
              </a:spcAft>
              <a:buClrTx/>
              <a:buSzTx/>
              <a:tabLst/>
              <a:defRPr/>
            </a:pPr>
            <a:endParaRPr lang="fr-CA" sz="3200"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kumimoji="0" lang="fr-CA"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fr-CA" sz="2400" dirty="0" smtClean="0"/>
              <a:t>Énergie potentielle dans le système:</a:t>
            </a:r>
          </a:p>
          <a:p>
            <a:pPr marL="342900" marR="0" lvl="0" indent="-342900" algn="l" defTabSz="914400" rtl="0" eaLnBrk="1" fontAlgn="auto" latinLnBrk="0" hangingPunct="1">
              <a:lnSpc>
                <a:spcPct val="100000"/>
              </a:lnSpc>
              <a:spcBef>
                <a:spcPct val="20000"/>
              </a:spcBef>
              <a:spcAft>
                <a:spcPts val="0"/>
              </a:spcAft>
              <a:buClrTx/>
              <a:buSzTx/>
              <a:tabLst/>
              <a:defRPr/>
            </a:pPr>
            <a:endParaRPr lang="fr-CA" sz="2400" dirty="0" smtClean="0"/>
          </a:p>
        </p:txBody>
      </p:sp>
      <p:graphicFrame>
        <p:nvGraphicFramePr>
          <p:cNvPr id="4098" name="Object 5"/>
          <p:cNvGraphicFramePr>
            <a:graphicFrameLocks noChangeAspect="1"/>
          </p:cNvGraphicFramePr>
          <p:nvPr/>
        </p:nvGraphicFramePr>
        <p:xfrm>
          <a:off x="2786050" y="3429000"/>
          <a:ext cx="3929090" cy="1000132"/>
        </p:xfrm>
        <a:graphic>
          <a:graphicData uri="http://schemas.openxmlformats.org/presentationml/2006/ole">
            <p:oleObj spid="_x0000_s4098" name="Equation" r:id="rId4" imgW="1384200" imgH="393480" progId="">
              <p:embed/>
            </p:oleObj>
          </a:graphicData>
        </a:graphic>
      </p:graphicFrame>
      <p:graphicFrame>
        <p:nvGraphicFramePr>
          <p:cNvPr id="4099" name="Object 6"/>
          <p:cNvGraphicFramePr>
            <a:graphicFrameLocks noChangeAspect="1"/>
          </p:cNvGraphicFramePr>
          <p:nvPr/>
        </p:nvGraphicFramePr>
        <p:xfrm>
          <a:off x="1854201" y="4892694"/>
          <a:ext cx="6718328" cy="965198"/>
        </p:xfrm>
        <a:graphic>
          <a:graphicData uri="http://schemas.openxmlformats.org/presentationml/2006/ole">
            <p:oleObj spid="_x0000_s4099" name="Equation" r:id="rId5" imgW="2349360" imgH="393480" progId="">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642910" y="357166"/>
            <a:ext cx="7313612" cy="4114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CA" sz="2800" b="0" i="0" u="none" strike="noStrike" kern="1200" cap="none" spc="0" normalizeH="0" baseline="0" noProof="0" dirty="0" smtClean="0">
                <a:ln>
                  <a:noFill/>
                </a:ln>
                <a:solidFill>
                  <a:schemeClr val="tx1"/>
                </a:solidFill>
                <a:effectLst/>
                <a:uLnTx/>
                <a:uFillTx/>
                <a:latin typeface="+mn-lt"/>
                <a:ea typeface="+mn-ea"/>
                <a:cs typeface="+mn-cs"/>
              </a:rPr>
              <a:t>Ce qui donne le Lagrangien:</a:t>
            </a:r>
          </a:p>
        </p:txBody>
      </p:sp>
      <p:graphicFrame>
        <p:nvGraphicFramePr>
          <p:cNvPr id="5122" name="Object 7"/>
          <p:cNvGraphicFramePr>
            <a:graphicFrameLocks noChangeAspect="1"/>
          </p:cNvGraphicFramePr>
          <p:nvPr/>
        </p:nvGraphicFramePr>
        <p:xfrm>
          <a:off x="1500166" y="857232"/>
          <a:ext cx="5630863" cy="2365385"/>
        </p:xfrm>
        <a:graphic>
          <a:graphicData uri="http://schemas.openxmlformats.org/presentationml/2006/ole">
            <p:oleObj spid="_x0000_s5122" name="Equation" r:id="rId3" imgW="1879560" imgH="1054080" progId="">
              <p:embed/>
            </p:oleObj>
          </a:graphicData>
        </a:graphic>
      </p:graphicFrame>
      <p:sp>
        <p:nvSpPr>
          <p:cNvPr id="6" name="Rectangle 13"/>
          <p:cNvSpPr txBox="1">
            <a:spLocks noChangeArrowheads="1"/>
          </p:cNvSpPr>
          <p:nvPr/>
        </p:nvSpPr>
        <p:spPr>
          <a:xfrm>
            <a:off x="571472" y="3386166"/>
            <a:ext cx="7313612" cy="4114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fr-CA" sz="2800" dirty="0" smtClean="0"/>
              <a:t>Avec la variable x</a:t>
            </a:r>
            <a:r>
              <a:rPr lang="fr-CA" sz="2000" dirty="0" smtClean="0"/>
              <a:t>1</a:t>
            </a:r>
            <a:r>
              <a:rPr lang="fr-CA" sz="2800" dirty="0" smtClean="0"/>
              <a:t>, on calcule:</a:t>
            </a:r>
          </a:p>
          <a:p>
            <a:pPr marL="342900" marR="0" lvl="0" indent="-342900" algn="l" defTabSz="914400" rtl="0" eaLnBrk="1" fontAlgn="auto" latinLnBrk="0" hangingPunct="1">
              <a:lnSpc>
                <a:spcPct val="100000"/>
              </a:lnSpc>
              <a:spcBef>
                <a:spcPct val="20000"/>
              </a:spcBef>
              <a:spcAft>
                <a:spcPts val="0"/>
              </a:spcAft>
              <a:buClrTx/>
              <a:buSzTx/>
              <a:tabLst/>
              <a:defRPr/>
            </a:pPr>
            <a:endParaRPr lang="fr-CA" sz="3200"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kumimoji="0" lang="fr-CA" sz="1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fr-CA" sz="2800" dirty="0" smtClean="0"/>
              <a:t>De même avec la variable x</a:t>
            </a:r>
            <a:r>
              <a:rPr lang="fr-CA" sz="2000" dirty="0" smtClean="0"/>
              <a:t>2</a:t>
            </a:r>
            <a:r>
              <a:rPr lang="fr-CA" sz="2800" dirty="0" smtClean="0"/>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fr-CA" sz="2800" dirty="0" smtClean="0"/>
          </a:p>
        </p:txBody>
      </p:sp>
      <p:graphicFrame>
        <p:nvGraphicFramePr>
          <p:cNvPr id="5123" name="Object 4"/>
          <p:cNvGraphicFramePr>
            <a:graphicFrameLocks noChangeAspect="1"/>
          </p:cNvGraphicFramePr>
          <p:nvPr/>
        </p:nvGraphicFramePr>
        <p:xfrm>
          <a:off x="1000100" y="3929066"/>
          <a:ext cx="2587625" cy="857256"/>
        </p:xfrm>
        <a:graphic>
          <a:graphicData uri="http://schemas.openxmlformats.org/presentationml/2006/ole">
            <p:oleObj spid="_x0000_s5123" name="Equation" r:id="rId4" imgW="863280" imgH="431640" progId="">
              <p:embed/>
            </p:oleObj>
          </a:graphicData>
        </a:graphic>
      </p:graphicFrame>
      <p:graphicFrame>
        <p:nvGraphicFramePr>
          <p:cNvPr id="5124" name="Object 6"/>
          <p:cNvGraphicFramePr>
            <a:graphicFrameLocks noChangeAspect="1"/>
          </p:cNvGraphicFramePr>
          <p:nvPr/>
        </p:nvGraphicFramePr>
        <p:xfrm>
          <a:off x="3786182" y="3857628"/>
          <a:ext cx="4756150" cy="857254"/>
        </p:xfrm>
        <a:graphic>
          <a:graphicData uri="http://schemas.openxmlformats.org/presentationml/2006/ole">
            <p:oleObj spid="_x0000_s5124" name="Equation" r:id="rId5" imgW="1587240" imgH="431640" progId="">
              <p:embed/>
            </p:oleObj>
          </a:graphicData>
        </a:graphic>
      </p:graphicFrame>
      <p:graphicFrame>
        <p:nvGraphicFramePr>
          <p:cNvPr id="5125" name="Object 5"/>
          <p:cNvGraphicFramePr>
            <a:graphicFrameLocks noChangeAspect="1"/>
          </p:cNvGraphicFramePr>
          <p:nvPr/>
        </p:nvGraphicFramePr>
        <p:xfrm>
          <a:off x="1000101" y="5357826"/>
          <a:ext cx="2500330" cy="865184"/>
        </p:xfrm>
        <a:graphic>
          <a:graphicData uri="http://schemas.openxmlformats.org/presentationml/2006/ole">
            <p:oleObj spid="_x0000_s5125" name="Equation" r:id="rId6" imgW="914400" imgH="431640" progId="">
              <p:embed/>
            </p:oleObj>
          </a:graphicData>
        </a:graphic>
      </p:graphicFrame>
      <p:graphicFrame>
        <p:nvGraphicFramePr>
          <p:cNvPr id="5126" name="Object 7"/>
          <p:cNvGraphicFramePr>
            <a:graphicFrameLocks noChangeAspect="1"/>
          </p:cNvGraphicFramePr>
          <p:nvPr/>
        </p:nvGraphicFramePr>
        <p:xfrm>
          <a:off x="3929058" y="5410230"/>
          <a:ext cx="4605338" cy="947728"/>
        </p:xfrm>
        <a:graphic>
          <a:graphicData uri="http://schemas.openxmlformats.org/presentationml/2006/ole">
            <p:oleObj spid="_x0000_s5126" name="Equation" r:id="rId7" imgW="1536480" imgH="431640" progId="">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2910" y="714356"/>
            <a:ext cx="5374100" cy="461665"/>
          </a:xfrm>
          <a:prstGeom prst="rect">
            <a:avLst/>
          </a:prstGeom>
        </p:spPr>
        <p:txBody>
          <a:bodyPr wrap="none">
            <a:spAutoFit/>
          </a:bodyPr>
          <a:lstStyle/>
          <a:p>
            <a:r>
              <a:rPr lang="fr-CA" sz="2400" dirty="0" smtClean="0"/>
              <a:t>Avec la variable x</a:t>
            </a:r>
            <a:r>
              <a:rPr lang="fr-CA" sz="2400" baseline="-25000" dirty="0" smtClean="0"/>
              <a:t>1</a:t>
            </a:r>
            <a:r>
              <a:rPr lang="fr-CA" sz="2400" dirty="0" smtClean="0"/>
              <a:t>, on obtient finalement</a:t>
            </a:r>
            <a:r>
              <a:rPr lang="fr-CA" dirty="0" smtClean="0"/>
              <a:t>:</a:t>
            </a:r>
          </a:p>
        </p:txBody>
      </p:sp>
      <p:graphicFrame>
        <p:nvGraphicFramePr>
          <p:cNvPr id="6146" name="Object 6"/>
          <p:cNvGraphicFramePr>
            <a:graphicFrameLocks noChangeAspect="1"/>
          </p:cNvGraphicFramePr>
          <p:nvPr/>
        </p:nvGraphicFramePr>
        <p:xfrm>
          <a:off x="1000100" y="1214422"/>
          <a:ext cx="7227887" cy="928694"/>
        </p:xfrm>
        <a:graphic>
          <a:graphicData uri="http://schemas.openxmlformats.org/presentationml/2006/ole">
            <p:oleObj spid="_x0000_s6146" name="Equation" r:id="rId3" imgW="2412720" imgH="431640" progId="">
              <p:embed/>
            </p:oleObj>
          </a:graphicData>
        </a:graphic>
      </p:graphicFrame>
      <p:sp>
        <p:nvSpPr>
          <p:cNvPr id="6" name="Rectangle 5"/>
          <p:cNvSpPr/>
          <p:nvPr/>
        </p:nvSpPr>
        <p:spPr>
          <a:xfrm>
            <a:off x="785786" y="3357562"/>
            <a:ext cx="5759012" cy="461665"/>
          </a:xfrm>
          <a:prstGeom prst="rect">
            <a:avLst/>
          </a:prstGeom>
        </p:spPr>
        <p:txBody>
          <a:bodyPr wrap="none">
            <a:spAutoFit/>
          </a:bodyPr>
          <a:lstStyle/>
          <a:p>
            <a:r>
              <a:rPr lang="fr-CA" sz="2400" dirty="0" smtClean="0"/>
              <a:t>Et, avec la variable x</a:t>
            </a:r>
            <a:r>
              <a:rPr lang="fr-CA" sz="2400" baseline="-25000" dirty="0" smtClean="0"/>
              <a:t>2</a:t>
            </a:r>
            <a:r>
              <a:rPr lang="fr-CA" sz="2400" dirty="0" smtClean="0"/>
              <a:t>, on obtient finalement:</a:t>
            </a:r>
          </a:p>
        </p:txBody>
      </p:sp>
      <p:graphicFrame>
        <p:nvGraphicFramePr>
          <p:cNvPr id="6147" name="Object 6"/>
          <p:cNvGraphicFramePr>
            <a:graphicFrameLocks noChangeAspect="1"/>
          </p:cNvGraphicFramePr>
          <p:nvPr/>
        </p:nvGraphicFramePr>
        <p:xfrm>
          <a:off x="928662" y="3857628"/>
          <a:ext cx="6467475" cy="1143008"/>
        </p:xfrm>
        <a:graphic>
          <a:graphicData uri="http://schemas.openxmlformats.org/presentationml/2006/ole">
            <p:oleObj spid="_x0000_s6147" name="Equation" r:id="rId4" imgW="2158920" imgH="431640" progId="">
              <p:embed/>
            </p:oleObj>
          </a:graphicData>
        </a:graphic>
      </p:graphicFrame>
      <p:graphicFrame>
        <p:nvGraphicFramePr>
          <p:cNvPr id="6148" name="Object 7"/>
          <p:cNvGraphicFramePr>
            <a:graphicFrameLocks noChangeAspect="1"/>
          </p:cNvGraphicFramePr>
          <p:nvPr/>
        </p:nvGraphicFramePr>
        <p:xfrm>
          <a:off x="428596" y="5214950"/>
          <a:ext cx="8383616" cy="1071570"/>
        </p:xfrm>
        <a:graphic>
          <a:graphicData uri="http://schemas.openxmlformats.org/presentationml/2006/ole">
            <p:oleObj spid="_x0000_s6148" name="Equation" r:id="rId5" imgW="3695400" imgH="533160" progId="">
              <p:embed/>
            </p:oleObj>
          </a:graphicData>
        </a:graphic>
      </p:graphicFrame>
      <p:graphicFrame>
        <p:nvGraphicFramePr>
          <p:cNvPr id="6149" name="Object 7"/>
          <p:cNvGraphicFramePr>
            <a:graphicFrameLocks noChangeAspect="1"/>
          </p:cNvGraphicFramePr>
          <p:nvPr/>
        </p:nvGraphicFramePr>
        <p:xfrm>
          <a:off x="428596" y="2143116"/>
          <a:ext cx="8572560" cy="1071562"/>
        </p:xfrm>
        <a:graphic>
          <a:graphicData uri="http://schemas.openxmlformats.org/presentationml/2006/ole">
            <p:oleObj spid="_x0000_s6149" name="Equation" r:id="rId6" imgW="3822480" imgH="533160" progId="">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20" y="928670"/>
            <a:ext cx="8572560" cy="5539978"/>
          </a:xfrm>
          <a:prstGeom prst="rect">
            <a:avLst/>
          </a:prstGeom>
        </p:spPr>
        <p:txBody>
          <a:bodyPr wrap="square">
            <a:spAutoFit/>
          </a:bodyPr>
          <a:lstStyle/>
          <a:p>
            <a:pPr algn="just"/>
            <a:r>
              <a:rPr lang="fr-FR" sz="2000" dirty="0" smtClean="0"/>
              <a:t>On sait que pour résoudre un système de </a:t>
            </a:r>
            <a:r>
              <a:rPr lang="fr-FR" sz="2000" i="1" dirty="0" smtClean="0">
                <a:latin typeface="Times New Roman" pitchFamily="18" charset="0"/>
                <a:cs typeface="Times New Roman" pitchFamily="18" charset="0"/>
              </a:rPr>
              <a:t>l</a:t>
            </a:r>
            <a:r>
              <a:rPr lang="fr-FR" sz="2000" dirty="0" smtClean="0"/>
              <a:t> équations différentielles du second ordre en t, il est intéressant de se ramener à un système de 2</a:t>
            </a:r>
            <a:r>
              <a:rPr lang="fr-FR" sz="2000" i="1" dirty="0" smtClean="0">
                <a:latin typeface="Times New Roman" pitchFamily="18" charset="0"/>
                <a:cs typeface="Times New Roman" pitchFamily="18" charset="0"/>
              </a:rPr>
              <a:t>l</a:t>
            </a:r>
            <a:r>
              <a:rPr lang="fr-FR" sz="2000" dirty="0" smtClean="0"/>
              <a:t> équations du premier ordre ; </a:t>
            </a:r>
            <a:r>
              <a:rPr lang="fr-FR" sz="2000" u="sng" dirty="0" smtClean="0"/>
              <a:t>c’est ce passage qui nous amène au formalisme de Hamilton.</a:t>
            </a:r>
          </a:p>
          <a:p>
            <a:pPr algn="just"/>
            <a:endParaRPr lang="fr-FR" sz="800" dirty="0" smtClean="0"/>
          </a:p>
          <a:p>
            <a:pPr algn="just"/>
            <a:r>
              <a:rPr lang="fr-FR" sz="2000" dirty="0" smtClean="0"/>
              <a:t>Pour transformer le système de </a:t>
            </a:r>
            <a:r>
              <a:rPr lang="fr-FR" sz="2000" i="1" dirty="0" smtClean="0">
                <a:latin typeface="Times New Roman" pitchFamily="18" charset="0"/>
                <a:cs typeface="Times New Roman" pitchFamily="18" charset="0"/>
              </a:rPr>
              <a:t>l</a:t>
            </a:r>
            <a:r>
              <a:rPr lang="fr-FR" sz="2000" dirty="0" smtClean="0"/>
              <a:t> équations du deuxième ordre dépendant de 2</a:t>
            </a:r>
            <a:r>
              <a:rPr lang="fr-FR" sz="2000" i="1" dirty="0" smtClean="0">
                <a:latin typeface="Times New Roman" pitchFamily="18" charset="0"/>
                <a:cs typeface="Times New Roman" pitchFamily="18" charset="0"/>
              </a:rPr>
              <a:t>l </a:t>
            </a:r>
            <a:r>
              <a:rPr lang="fr-FR" sz="2000" dirty="0" smtClean="0"/>
              <a:t>variables, </a:t>
            </a:r>
            <a:r>
              <a:rPr lang="fr-FR" sz="2000" u="sng" dirty="0" smtClean="0"/>
              <a:t>il suffit d’introduire </a:t>
            </a:r>
            <a:r>
              <a:rPr lang="fr-FR" sz="2000" i="1" u="sng" dirty="0" smtClean="0">
                <a:latin typeface="Times New Roman" pitchFamily="18" charset="0"/>
                <a:cs typeface="Times New Roman" pitchFamily="18" charset="0"/>
              </a:rPr>
              <a:t>l </a:t>
            </a:r>
            <a:r>
              <a:rPr lang="fr-FR" sz="2000" u="sng" dirty="0" smtClean="0"/>
              <a:t>nouvelles variables proportionnelles à des dérivées premières temporelles.</a:t>
            </a:r>
          </a:p>
          <a:p>
            <a:endParaRPr lang="fr-FR" sz="800" dirty="0" smtClean="0"/>
          </a:p>
          <a:p>
            <a:r>
              <a:rPr lang="fr-FR" sz="2000" dirty="0" smtClean="0"/>
              <a:t>Par définition on pose               ,   ceci définit bien les </a:t>
            </a:r>
            <a:r>
              <a:rPr lang="fr-FR" sz="2000" i="1" dirty="0" smtClean="0">
                <a:latin typeface="Times New Roman" pitchFamily="18" charset="0"/>
                <a:cs typeface="Times New Roman" pitchFamily="18" charset="0"/>
              </a:rPr>
              <a:t>l</a:t>
            </a:r>
            <a:r>
              <a:rPr lang="fr-FR" sz="2000" dirty="0" smtClean="0"/>
              <a:t> variables pi . Cette nouvelle </a:t>
            </a:r>
          </a:p>
          <a:p>
            <a:endParaRPr lang="fr-FR" sz="800" dirty="0" smtClean="0"/>
          </a:p>
          <a:p>
            <a:r>
              <a:rPr lang="fr-FR" sz="2000" dirty="0" smtClean="0"/>
              <a:t>variable s’appelle </a:t>
            </a:r>
            <a:r>
              <a:rPr lang="fr-FR" sz="2000" dirty="0" smtClean="0">
                <a:solidFill>
                  <a:srgbClr val="FF0000"/>
                </a:solidFill>
              </a:rPr>
              <a:t>IMPULSION</a:t>
            </a:r>
            <a:r>
              <a:rPr lang="fr-FR" sz="2000" dirty="0" smtClean="0"/>
              <a:t>.</a:t>
            </a:r>
          </a:p>
          <a:p>
            <a:endParaRPr lang="fr-FR" dirty="0"/>
          </a:p>
          <a:p>
            <a:r>
              <a:rPr lang="fr-FR" sz="2000" dirty="0" smtClean="0"/>
              <a:t>Prenons l’exemple de deux particules en interaction gravitationnelle : </a:t>
            </a:r>
          </a:p>
          <a:p>
            <a:r>
              <a:rPr lang="fr-FR" sz="2000" dirty="0" smtClean="0"/>
              <a:t>                                                          </a:t>
            </a:r>
            <a:endParaRPr lang="fr-FR" dirty="0" smtClean="0"/>
          </a:p>
          <a:p>
            <a:endParaRPr lang="fr-FR" dirty="0" smtClean="0"/>
          </a:p>
          <a:p>
            <a:endParaRPr lang="fr-FR" dirty="0" smtClean="0"/>
          </a:p>
          <a:p>
            <a:endParaRPr lang="fr-FR" dirty="0" smtClean="0"/>
          </a:p>
          <a:p>
            <a:pPr algn="just"/>
            <a:r>
              <a:rPr lang="fr-FR" sz="2000" dirty="0" smtClean="0"/>
              <a:t>Dans cet exemple simple, il ya 6 degrés de liberté et les coordonnées généralisées sont simplement les coordonnées des deux points :</a:t>
            </a:r>
          </a:p>
          <a:p>
            <a:endParaRPr lang="fr-FR" dirty="0"/>
          </a:p>
        </p:txBody>
      </p:sp>
      <p:sp>
        <p:nvSpPr>
          <p:cNvPr id="5" name="Rectangle 4"/>
          <p:cNvSpPr/>
          <p:nvPr/>
        </p:nvSpPr>
        <p:spPr>
          <a:xfrm>
            <a:off x="2214546" y="285728"/>
            <a:ext cx="4229171" cy="523220"/>
          </a:xfrm>
          <a:prstGeom prst="rect">
            <a:avLst/>
          </a:prstGeom>
        </p:spPr>
        <p:txBody>
          <a:bodyPr wrap="none">
            <a:spAutoFit/>
          </a:bodyPr>
          <a:lstStyle/>
          <a:p>
            <a:r>
              <a:rPr lang="fr-FR" sz="2800" b="1" dirty="0">
                <a:solidFill>
                  <a:srgbClr val="C00000"/>
                </a:solidFill>
              </a:rPr>
              <a:t>II) Formalisme de Hamilton</a:t>
            </a:r>
          </a:p>
        </p:txBody>
      </p:sp>
      <p:pic>
        <p:nvPicPr>
          <p:cNvPr id="5121" name="Picture 1"/>
          <p:cNvPicPr>
            <a:picLocks noChangeAspect="1" noChangeArrowheads="1"/>
          </p:cNvPicPr>
          <p:nvPr/>
        </p:nvPicPr>
        <p:blipFill>
          <a:blip r:embed="rId2">
            <a:lum bright="-20000" contrast="40000"/>
          </a:blip>
          <a:srcRect/>
          <a:stretch>
            <a:fillRect/>
          </a:stretch>
        </p:blipFill>
        <p:spPr bwMode="auto">
          <a:xfrm>
            <a:off x="2714612" y="2928934"/>
            <a:ext cx="857256" cy="571504"/>
          </a:xfrm>
          <a:prstGeom prst="rect">
            <a:avLst/>
          </a:prstGeom>
          <a:noFill/>
          <a:ln w="9525">
            <a:noFill/>
            <a:miter lim="800000"/>
            <a:headEnd/>
            <a:tailEnd/>
          </a:ln>
          <a:effectLst/>
        </p:spPr>
      </p:pic>
      <p:pic>
        <p:nvPicPr>
          <p:cNvPr id="5122" name="Picture 2"/>
          <p:cNvPicPr>
            <a:picLocks noChangeAspect="1" noChangeArrowheads="1"/>
          </p:cNvPicPr>
          <p:nvPr/>
        </p:nvPicPr>
        <p:blipFill>
          <a:blip r:embed="rId3">
            <a:lum bright="-20000" contrast="40000"/>
          </a:blip>
          <a:srcRect/>
          <a:stretch>
            <a:fillRect/>
          </a:stretch>
        </p:blipFill>
        <p:spPr bwMode="auto">
          <a:xfrm>
            <a:off x="1428728" y="4643446"/>
            <a:ext cx="2143140" cy="642942"/>
          </a:xfrm>
          <a:prstGeom prst="rect">
            <a:avLst/>
          </a:prstGeom>
          <a:noFill/>
          <a:ln w="9525">
            <a:noFill/>
            <a:miter lim="800000"/>
            <a:headEnd/>
            <a:tailEnd/>
          </a:ln>
          <a:effectLst/>
        </p:spPr>
      </p:pic>
      <p:pic>
        <p:nvPicPr>
          <p:cNvPr id="33794" name="Picture 2"/>
          <p:cNvPicPr>
            <a:picLocks noChangeAspect="1" noChangeArrowheads="1"/>
          </p:cNvPicPr>
          <p:nvPr/>
        </p:nvPicPr>
        <p:blipFill>
          <a:blip r:embed="rId4">
            <a:lum bright="-20000" contrast="40000"/>
          </a:blip>
          <a:srcRect/>
          <a:stretch>
            <a:fillRect/>
          </a:stretch>
        </p:blipFill>
        <p:spPr bwMode="auto">
          <a:xfrm>
            <a:off x="4214810" y="4718061"/>
            <a:ext cx="1571636" cy="63976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642918"/>
            <a:ext cx="8715436" cy="6155531"/>
          </a:xfrm>
          <a:prstGeom prst="rect">
            <a:avLst/>
          </a:prstGeom>
        </p:spPr>
        <p:txBody>
          <a:bodyPr wrap="square">
            <a:spAutoFit/>
          </a:bodyPr>
          <a:lstStyle/>
          <a:p>
            <a:pPr algn="just"/>
            <a:r>
              <a:rPr lang="fr-FR" dirty="0" smtClean="0"/>
              <a:t>La mécanique analytique </a:t>
            </a:r>
            <a:r>
              <a:rPr lang="fr-FR" b="1" dirty="0" smtClean="0"/>
              <a:t>n'apporte rien de conceptuellement nouveau </a:t>
            </a:r>
            <a:r>
              <a:rPr lang="fr-FR" dirty="0" smtClean="0"/>
              <a:t>par rapport aux formulations standard de la dynamique newtonienne (principe fondamental, théorème de l‘énergie cinétique et autres points marquants de l'enseignement de la mécanique), mais en constitue </a:t>
            </a:r>
            <a:r>
              <a:rPr lang="fr-FR" b="1" dirty="0" smtClean="0"/>
              <a:t>une formulation très élégante</a:t>
            </a:r>
            <a:r>
              <a:rPr lang="fr-FR" dirty="0" smtClean="0"/>
              <a:t>. </a:t>
            </a:r>
          </a:p>
          <a:p>
            <a:pPr algn="just"/>
            <a:endParaRPr lang="fr-FR" dirty="0" smtClean="0"/>
          </a:p>
          <a:p>
            <a:pPr algn="just"/>
            <a:endParaRPr lang="fr-FR" sz="800" dirty="0" smtClean="0"/>
          </a:p>
          <a:p>
            <a:pPr algn="just"/>
            <a:r>
              <a:rPr lang="fr-FR" dirty="0" smtClean="0"/>
              <a:t>Elle est parfaitement adaptée à la description de systèmes où les mouvements sont sujets à</a:t>
            </a:r>
          </a:p>
          <a:p>
            <a:pPr algn="just"/>
            <a:r>
              <a:rPr lang="fr-FR" dirty="0" smtClean="0"/>
              <a:t>des contraintes (un cauchemar avec les formulations « standard »). En mécanique analytique, nous ne préciserons pas les équations locales que doit vérifier à chaque instant le mouvement de la particule. En fait, </a:t>
            </a:r>
            <a:r>
              <a:rPr lang="fr-FR" b="1" dirty="0" smtClean="0"/>
              <a:t>la description du mouvement en mécanique analytique est très semblable à la description des rayons lumineux avec le principe de Fermat. </a:t>
            </a:r>
          </a:p>
          <a:p>
            <a:pPr algn="just"/>
            <a:endParaRPr lang="fr-FR" dirty="0" smtClean="0"/>
          </a:p>
          <a:p>
            <a:pPr algn="just"/>
            <a:endParaRPr lang="fr-FR" sz="800" dirty="0" smtClean="0"/>
          </a:p>
          <a:p>
            <a:pPr algn="just"/>
            <a:r>
              <a:rPr lang="fr-FR" dirty="0" smtClean="0"/>
              <a:t>Surtout, et bien qu'il s'agisse d'un formalisme datant, avec Lagrange et Hamilton, de la fin du XVIIIème ou du XIXème siècle, </a:t>
            </a:r>
            <a:r>
              <a:rPr lang="fr-FR" b="1" dirty="0" smtClean="0"/>
              <a:t>elle est parfaitement adaptée aux approches modernes de la physique. </a:t>
            </a:r>
            <a:r>
              <a:rPr lang="fr-FR" dirty="0" smtClean="0"/>
              <a:t>Elle joue ainsi un rôle essentiel </a:t>
            </a:r>
            <a:r>
              <a:rPr lang="fr-FR" b="1" dirty="0" smtClean="0"/>
              <a:t>en mécanique statistique, </a:t>
            </a:r>
            <a:r>
              <a:rPr lang="fr-FR" dirty="0" smtClean="0"/>
              <a:t>elle est aussi fortement apparentée </a:t>
            </a:r>
            <a:r>
              <a:rPr lang="fr-FR" b="1" dirty="0" smtClean="0"/>
              <a:t>aux formulations modernes de la mécanique quantique en termes d'intégrales de chemin.</a:t>
            </a:r>
          </a:p>
          <a:p>
            <a:pPr algn="just"/>
            <a:endParaRPr lang="fr-FR" dirty="0" smtClean="0"/>
          </a:p>
          <a:p>
            <a:pPr algn="just"/>
            <a:r>
              <a:rPr lang="fr-FR" dirty="0" smtClean="0"/>
              <a:t>Ce chapitre se compose de deux parties :</a:t>
            </a:r>
          </a:p>
          <a:p>
            <a:pPr algn="just"/>
            <a:r>
              <a:rPr lang="fr-FR" b="1" dirty="0" smtClean="0">
                <a:solidFill>
                  <a:srgbClr val="002060"/>
                </a:solidFill>
              </a:rPr>
              <a:t>                          - la formulation lagrangienne de la mécanique analytique,</a:t>
            </a:r>
          </a:p>
          <a:p>
            <a:pPr algn="just"/>
            <a:r>
              <a:rPr lang="fr-FR" b="1" dirty="0" smtClean="0">
                <a:solidFill>
                  <a:srgbClr val="002060"/>
                </a:solidFill>
              </a:rPr>
              <a:t>                          - une brève description du formalisme </a:t>
            </a:r>
            <a:r>
              <a:rPr lang="fr-FR" b="1" dirty="0" err="1" smtClean="0">
                <a:solidFill>
                  <a:srgbClr val="002060"/>
                </a:solidFill>
              </a:rPr>
              <a:t>hamiltonien</a:t>
            </a:r>
            <a:r>
              <a:rPr lang="fr-FR" b="1" dirty="0" smtClean="0">
                <a:solidFill>
                  <a:srgbClr val="002060"/>
                </a:solidFill>
              </a:rPr>
              <a:t>. </a:t>
            </a:r>
            <a:endParaRPr lang="fr-FR" b="1" dirty="0">
              <a:solidFill>
                <a:srgbClr val="002060"/>
              </a:solidFill>
            </a:endParaRPr>
          </a:p>
        </p:txBody>
      </p:sp>
      <p:sp>
        <p:nvSpPr>
          <p:cNvPr id="5" name="Rectangle 4"/>
          <p:cNvSpPr/>
          <p:nvPr/>
        </p:nvSpPr>
        <p:spPr>
          <a:xfrm>
            <a:off x="357158" y="214290"/>
            <a:ext cx="1512850" cy="400110"/>
          </a:xfrm>
          <a:prstGeom prst="rect">
            <a:avLst/>
          </a:prstGeom>
        </p:spPr>
        <p:txBody>
          <a:bodyPr wrap="none">
            <a:spAutoFit/>
          </a:bodyPr>
          <a:lstStyle/>
          <a:p>
            <a:r>
              <a:rPr lang="fr-FR" sz="2000" b="1" dirty="0" smtClean="0">
                <a:solidFill>
                  <a:srgbClr val="FF0000"/>
                </a:solidFill>
              </a:rPr>
              <a:t>Introduction</a:t>
            </a:r>
            <a:endParaRPr lang="fr-FR"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2814" y="1071546"/>
            <a:ext cx="3606244" cy="400110"/>
          </a:xfrm>
          <a:prstGeom prst="rect">
            <a:avLst/>
          </a:prstGeom>
        </p:spPr>
        <p:txBody>
          <a:bodyPr wrap="none">
            <a:spAutoFit/>
          </a:bodyPr>
          <a:lstStyle/>
          <a:p>
            <a:r>
              <a:rPr lang="fr-FR" sz="2000" dirty="0" smtClean="0"/>
              <a:t>avec les vitesses « généralisées »</a:t>
            </a:r>
          </a:p>
        </p:txBody>
      </p:sp>
      <p:pic>
        <p:nvPicPr>
          <p:cNvPr id="5" name="Picture 5"/>
          <p:cNvPicPr>
            <a:picLocks noChangeAspect="1" noChangeArrowheads="1"/>
          </p:cNvPicPr>
          <p:nvPr/>
        </p:nvPicPr>
        <p:blipFill>
          <a:blip r:embed="rId2">
            <a:lum bright="-20000" contrast="40000"/>
          </a:blip>
          <a:srcRect/>
          <a:stretch>
            <a:fillRect/>
          </a:stretch>
        </p:blipFill>
        <p:spPr bwMode="auto">
          <a:xfrm>
            <a:off x="1428728" y="1571612"/>
            <a:ext cx="6215106" cy="500066"/>
          </a:xfrm>
          <a:prstGeom prst="rect">
            <a:avLst/>
          </a:prstGeom>
          <a:noFill/>
          <a:ln w="9525">
            <a:noFill/>
            <a:miter lim="800000"/>
            <a:headEnd/>
            <a:tailEnd/>
          </a:ln>
          <a:effectLst/>
        </p:spPr>
      </p:pic>
      <p:pic>
        <p:nvPicPr>
          <p:cNvPr id="6" name="Picture 4"/>
          <p:cNvPicPr>
            <a:picLocks noChangeAspect="1" noChangeArrowheads="1"/>
          </p:cNvPicPr>
          <p:nvPr/>
        </p:nvPicPr>
        <p:blipFill>
          <a:blip r:embed="rId3">
            <a:lum bright="-20000" contrast="40000"/>
          </a:blip>
          <a:srcRect/>
          <a:stretch>
            <a:fillRect/>
          </a:stretch>
        </p:blipFill>
        <p:spPr bwMode="auto">
          <a:xfrm>
            <a:off x="2285984" y="500042"/>
            <a:ext cx="3714776" cy="428628"/>
          </a:xfrm>
          <a:prstGeom prst="rect">
            <a:avLst/>
          </a:prstGeom>
          <a:noFill/>
          <a:ln w="9525">
            <a:noFill/>
            <a:miter lim="800000"/>
            <a:headEnd/>
            <a:tailEnd/>
          </a:ln>
          <a:effectLst/>
        </p:spPr>
      </p:pic>
      <p:sp>
        <p:nvSpPr>
          <p:cNvPr id="8" name="Rectangle 7"/>
          <p:cNvSpPr/>
          <p:nvPr/>
        </p:nvSpPr>
        <p:spPr>
          <a:xfrm>
            <a:off x="214282" y="3539685"/>
            <a:ext cx="8572560" cy="2554545"/>
          </a:xfrm>
          <a:prstGeom prst="rect">
            <a:avLst/>
          </a:prstGeom>
        </p:spPr>
        <p:txBody>
          <a:bodyPr wrap="square">
            <a:spAutoFit/>
          </a:bodyPr>
          <a:lstStyle/>
          <a:p>
            <a:pPr algn="just"/>
            <a:endParaRPr lang="fr-FR" sz="2000" dirty="0" smtClean="0"/>
          </a:p>
          <a:p>
            <a:pPr algn="just"/>
            <a:endParaRPr lang="fr-FR" sz="2000" dirty="0" smtClean="0"/>
          </a:p>
          <a:p>
            <a:pPr algn="just"/>
            <a:r>
              <a:rPr lang="fr-FR" sz="2000" dirty="0" smtClean="0"/>
              <a:t>on trouve la projection sur l’axe des x de la quantité de mouvement. On trouve donc dans ce cas que l’impulsion et la quantité de mouvement sont des notions identiques. </a:t>
            </a:r>
            <a:r>
              <a:rPr lang="fr-FR" sz="2000" b="1" dirty="0" smtClean="0"/>
              <a:t>Mais attention ce n’est pas toujours le cas !</a:t>
            </a:r>
          </a:p>
          <a:p>
            <a:pPr algn="just"/>
            <a:endParaRPr lang="fr-FR" sz="2000" dirty="0" smtClean="0"/>
          </a:p>
          <a:p>
            <a:pPr algn="just"/>
            <a:r>
              <a:rPr lang="fr-FR" sz="2000" dirty="0" smtClean="0"/>
              <a:t>Les 2</a:t>
            </a:r>
            <a:r>
              <a:rPr lang="fr-FR" sz="2000" i="1" dirty="0" smtClean="0">
                <a:latin typeface="Times New Roman" pitchFamily="18" charset="0"/>
                <a:cs typeface="Times New Roman" pitchFamily="18" charset="0"/>
              </a:rPr>
              <a:t>l</a:t>
            </a:r>
            <a:r>
              <a:rPr lang="fr-FR" sz="2000" dirty="0" smtClean="0"/>
              <a:t> variables qui interviendront dans les 2</a:t>
            </a:r>
            <a:r>
              <a:rPr lang="fr-FR" sz="2000" i="1" dirty="0" smtClean="0">
                <a:latin typeface="Times New Roman" pitchFamily="18" charset="0"/>
                <a:cs typeface="Times New Roman" pitchFamily="18" charset="0"/>
              </a:rPr>
              <a:t>l</a:t>
            </a:r>
            <a:r>
              <a:rPr lang="fr-FR" sz="2000" dirty="0" smtClean="0"/>
              <a:t> équations différentielles du premier ordre seront les coordonnées généralisées qi et impulsions pi .</a:t>
            </a:r>
          </a:p>
        </p:txBody>
      </p:sp>
      <p:pic>
        <p:nvPicPr>
          <p:cNvPr id="10" name="Picture 2"/>
          <p:cNvPicPr>
            <a:picLocks noChangeAspect="1" noChangeArrowheads="1"/>
          </p:cNvPicPr>
          <p:nvPr/>
        </p:nvPicPr>
        <p:blipFill>
          <a:blip r:embed="rId4">
            <a:lum bright="-20000" contrast="40000"/>
          </a:blip>
          <a:srcRect/>
          <a:stretch>
            <a:fillRect/>
          </a:stretch>
        </p:blipFill>
        <p:spPr bwMode="auto">
          <a:xfrm>
            <a:off x="3214678" y="3357564"/>
            <a:ext cx="2428892" cy="571502"/>
          </a:xfrm>
          <a:prstGeom prst="rect">
            <a:avLst/>
          </a:prstGeom>
          <a:noFill/>
          <a:ln w="9525">
            <a:noFill/>
            <a:miter lim="800000"/>
            <a:headEnd/>
            <a:tailEnd/>
          </a:ln>
          <a:effectLst/>
        </p:spPr>
      </p:pic>
      <p:sp>
        <p:nvSpPr>
          <p:cNvPr id="11" name="Rectangle 10"/>
          <p:cNvSpPr/>
          <p:nvPr/>
        </p:nvSpPr>
        <p:spPr>
          <a:xfrm>
            <a:off x="285720" y="3429000"/>
            <a:ext cx="2657266" cy="400110"/>
          </a:xfrm>
          <a:prstGeom prst="rect">
            <a:avLst/>
          </a:prstGeom>
        </p:spPr>
        <p:txBody>
          <a:bodyPr wrap="none">
            <a:spAutoFit/>
          </a:bodyPr>
          <a:lstStyle/>
          <a:p>
            <a:r>
              <a:rPr lang="fr-FR" sz="2000" dirty="0" smtClean="0"/>
              <a:t>Dans ce cas on obtient :</a:t>
            </a:r>
          </a:p>
        </p:txBody>
      </p:sp>
      <p:pic>
        <p:nvPicPr>
          <p:cNvPr id="34818" name="Picture 2"/>
          <p:cNvPicPr>
            <a:picLocks noChangeAspect="1" noChangeArrowheads="1"/>
          </p:cNvPicPr>
          <p:nvPr/>
        </p:nvPicPr>
        <p:blipFill>
          <a:blip r:embed="rId5">
            <a:lum bright="-20000" contrast="40000"/>
          </a:blip>
          <a:srcRect/>
          <a:stretch>
            <a:fillRect/>
          </a:stretch>
        </p:blipFill>
        <p:spPr bwMode="auto">
          <a:xfrm>
            <a:off x="428596" y="2214554"/>
            <a:ext cx="8380450" cy="78581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214290"/>
            <a:ext cx="8715436" cy="5816977"/>
          </a:xfrm>
          <a:prstGeom prst="rect">
            <a:avLst/>
          </a:prstGeom>
        </p:spPr>
        <p:txBody>
          <a:bodyPr wrap="square">
            <a:spAutoFit/>
          </a:bodyPr>
          <a:lstStyle/>
          <a:p>
            <a:pPr algn="just"/>
            <a:endParaRPr lang="fr-FR" dirty="0" smtClean="0"/>
          </a:p>
          <a:p>
            <a:pPr algn="just"/>
            <a:r>
              <a:rPr lang="fr-FR" sz="2000" dirty="0" err="1" smtClean="0"/>
              <a:t>Ré-écriture</a:t>
            </a:r>
            <a:r>
              <a:rPr lang="fr-FR" sz="2000" dirty="0" smtClean="0"/>
              <a:t> des équations de Lagrange : </a:t>
            </a:r>
          </a:p>
          <a:p>
            <a:pPr algn="just"/>
            <a:endParaRPr lang="fr-FR" dirty="0" smtClean="0"/>
          </a:p>
          <a:p>
            <a:pPr algn="just"/>
            <a:endParaRPr lang="fr-FR" u="sng" dirty="0" smtClean="0"/>
          </a:p>
          <a:p>
            <a:pPr algn="just"/>
            <a:endParaRPr lang="fr-FR" u="sng" dirty="0" smtClean="0"/>
          </a:p>
          <a:p>
            <a:pPr algn="just"/>
            <a:r>
              <a:rPr lang="fr-FR" sz="2000" u="sng" dirty="0" smtClean="0"/>
              <a:t>Définition du </a:t>
            </a:r>
            <a:r>
              <a:rPr lang="fr-FR" sz="2000" u="sng" dirty="0" err="1" smtClean="0"/>
              <a:t>Hamiltonien</a:t>
            </a:r>
            <a:r>
              <a:rPr lang="fr-FR" sz="2000" u="sng" dirty="0" smtClean="0"/>
              <a:t>:</a:t>
            </a:r>
          </a:p>
          <a:p>
            <a:pPr algn="just"/>
            <a:endParaRPr lang="fr-FR" u="sng" dirty="0" smtClean="0"/>
          </a:p>
          <a:p>
            <a:pPr algn="just"/>
            <a:endParaRPr lang="fr-FR" u="sng" dirty="0" smtClean="0"/>
          </a:p>
          <a:p>
            <a:pPr algn="just"/>
            <a:endParaRPr lang="fr-FR" u="sng" dirty="0" smtClean="0"/>
          </a:p>
          <a:p>
            <a:pPr algn="just"/>
            <a:endParaRPr lang="fr-FR" dirty="0"/>
          </a:p>
          <a:p>
            <a:pPr algn="just"/>
            <a:endParaRPr lang="fr-FR" dirty="0" smtClean="0"/>
          </a:p>
          <a:p>
            <a:pPr algn="just"/>
            <a:endParaRPr lang="fr-FR" dirty="0" smtClean="0"/>
          </a:p>
          <a:p>
            <a:pPr algn="just"/>
            <a:endParaRPr lang="fr-FR" dirty="0" smtClean="0"/>
          </a:p>
          <a:p>
            <a:pPr algn="just"/>
            <a:endParaRPr lang="fr-FR" dirty="0" smtClean="0"/>
          </a:p>
          <a:p>
            <a:pPr algn="just"/>
            <a:r>
              <a:rPr lang="fr-FR" sz="2000" dirty="0" smtClean="0"/>
              <a:t>On pose maintenant:</a:t>
            </a:r>
          </a:p>
          <a:p>
            <a:pPr algn="just"/>
            <a:r>
              <a:rPr lang="fr-FR" dirty="0" smtClean="0"/>
              <a:t> </a:t>
            </a:r>
          </a:p>
          <a:p>
            <a:pPr algn="just"/>
            <a:endParaRPr lang="fr-FR" dirty="0" smtClean="0"/>
          </a:p>
          <a:p>
            <a:pPr algn="just"/>
            <a:r>
              <a:rPr lang="fr-FR" sz="2000" dirty="0" smtClean="0"/>
              <a:t>Cette grandeur est le </a:t>
            </a:r>
            <a:r>
              <a:rPr lang="fr-FR" sz="2000" b="1" dirty="0" err="1" smtClean="0"/>
              <a:t>Hamiltonien</a:t>
            </a:r>
            <a:r>
              <a:rPr lang="fr-FR" sz="2000" b="1" dirty="0" smtClean="0"/>
              <a:t> du système</a:t>
            </a:r>
            <a:r>
              <a:rPr lang="fr-FR" sz="2000" dirty="0" smtClean="0"/>
              <a:t>, la notation H ayant été introduite par </a:t>
            </a:r>
            <a:r>
              <a:rPr lang="fr-FR" sz="2000" u="sng" dirty="0" smtClean="0"/>
              <a:t>Lagrange en l’honneur de </a:t>
            </a:r>
            <a:r>
              <a:rPr lang="fr-FR" sz="2000" u="sng" dirty="0" err="1" smtClean="0"/>
              <a:t>Hyugens</a:t>
            </a:r>
            <a:r>
              <a:rPr lang="fr-FR" sz="2000" dirty="0" smtClean="0"/>
              <a:t>.</a:t>
            </a:r>
          </a:p>
          <a:p>
            <a:pPr algn="just"/>
            <a:r>
              <a:rPr lang="fr-FR" sz="2000" dirty="0" smtClean="0"/>
              <a:t>On peut maintenant calculer la différentielle du </a:t>
            </a:r>
            <a:r>
              <a:rPr lang="fr-FR" sz="2000" dirty="0" err="1" smtClean="0"/>
              <a:t>Hamiltonien</a:t>
            </a:r>
            <a:r>
              <a:rPr lang="fr-FR" sz="2000" dirty="0" smtClean="0"/>
              <a:t>.</a:t>
            </a:r>
          </a:p>
        </p:txBody>
      </p:sp>
      <p:pic>
        <p:nvPicPr>
          <p:cNvPr id="4099" name="Picture 3"/>
          <p:cNvPicPr>
            <a:picLocks noChangeAspect="1" noChangeArrowheads="1"/>
          </p:cNvPicPr>
          <p:nvPr/>
        </p:nvPicPr>
        <p:blipFill>
          <a:blip r:embed="rId2">
            <a:lum bright="-20000" contrast="40000"/>
          </a:blip>
          <a:srcRect/>
          <a:stretch>
            <a:fillRect/>
          </a:stretch>
        </p:blipFill>
        <p:spPr bwMode="auto">
          <a:xfrm>
            <a:off x="3071802" y="857232"/>
            <a:ext cx="4357718" cy="785818"/>
          </a:xfrm>
          <a:prstGeom prst="rect">
            <a:avLst/>
          </a:prstGeom>
          <a:noFill/>
          <a:ln w="9525">
            <a:noFill/>
            <a:miter lim="800000"/>
            <a:headEnd/>
            <a:tailEnd/>
          </a:ln>
          <a:effectLst/>
        </p:spPr>
      </p:pic>
      <p:pic>
        <p:nvPicPr>
          <p:cNvPr id="4100" name="Picture 4"/>
          <p:cNvPicPr>
            <a:picLocks noChangeAspect="1" noChangeArrowheads="1"/>
          </p:cNvPicPr>
          <p:nvPr/>
        </p:nvPicPr>
        <p:blipFill>
          <a:blip r:embed="rId3">
            <a:lum bright="-20000" contrast="40000"/>
          </a:blip>
          <a:srcRect/>
          <a:stretch>
            <a:fillRect/>
          </a:stretch>
        </p:blipFill>
        <p:spPr bwMode="auto">
          <a:xfrm>
            <a:off x="1785918" y="2000240"/>
            <a:ext cx="6000792" cy="1428760"/>
          </a:xfrm>
          <a:prstGeom prst="rect">
            <a:avLst/>
          </a:prstGeom>
          <a:noFill/>
          <a:ln w="9525">
            <a:noFill/>
            <a:miter lim="800000"/>
            <a:headEnd/>
            <a:tailEnd/>
          </a:ln>
          <a:effectLst/>
        </p:spPr>
      </p:pic>
      <p:pic>
        <p:nvPicPr>
          <p:cNvPr id="4101" name="Picture 5"/>
          <p:cNvPicPr>
            <a:picLocks noChangeAspect="1" noChangeArrowheads="1"/>
          </p:cNvPicPr>
          <p:nvPr/>
        </p:nvPicPr>
        <p:blipFill>
          <a:blip r:embed="rId4">
            <a:lum bright="-20000" contrast="40000"/>
          </a:blip>
          <a:srcRect/>
          <a:stretch>
            <a:fillRect/>
          </a:stretch>
        </p:blipFill>
        <p:spPr bwMode="auto">
          <a:xfrm>
            <a:off x="2857488" y="4000504"/>
            <a:ext cx="2214578" cy="5715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20" y="285728"/>
            <a:ext cx="8572560" cy="6309420"/>
          </a:xfrm>
          <a:prstGeom prst="rect">
            <a:avLst/>
          </a:prstGeom>
        </p:spPr>
        <p:txBody>
          <a:bodyPr wrap="square">
            <a:spAutoFit/>
          </a:bodyPr>
          <a:lstStyle/>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r>
              <a:rPr lang="fr-FR" sz="2000" dirty="0" smtClean="0"/>
              <a:t>Le </a:t>
            </a:r>
            <a:r>
              <a:rPr lang="fr-FR" sz="2000" dirty="0" err="1" smtClean="0"/>
              <a:t>Hamiltonien</a:t>
            </a:r>
            <a:r>
              <a:rPr lang="fr-FR" sz="2000" dirty="0" smtClean="0"/>
              <a:t> étant une différentielle exacte, on peut donc affirmer les relations suivantes:</a:t>
            </a:r>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r>
              <a:rPr lang="fr-FR" sz="2000" dirty="0" smtClean="0"/>
              <a:t>On a donc bien obtenu 2</a:t>
            </a:r>
            <a:r>
              <a:rPr lang="fr-FR" sz="2000" i="1" dirty="0" smtClean="0">
                <a:latin typeface="Times New Roman" pitchFamily="18" charset="0"/>
                <a:cs typeface="Times New Roman" pitchFamily="18" charset="0"/>
              </a:rPr>
              <a:t>l </a:t>
            </a:r>
            <a:r>
              <a:rPr lang="fr-FR" sz="2000" dirty="0" smtClean="0"/>
              <a:t>équations différentielles du premier ordre, </a:t>
            </a:r>
            <a:r>
              <a:rPr lang="fr-FR" sz="2000" b="1" dirty="0" smtClean="0"/>
              <a:t>ce sont les équations de Hamilton .</a:t>
            </a:r>
          </a:p>
          <a:p>
            <a:pPr algn="just"/>
            <a:endParaRPr lang="fr-FR" dirty="0" smtClean="0"/>
          </a:p>
          <a:p>
            <a:endParaRPr lang="fr-FR" dirty="0" smtClean="0"/>
          </a:p>
          <a:p>
            <a:pPr algn="just"/>
            <a:endParaRPr lang="fr-FR" dirty="0" smtClean="0"/>
          </a:p>
        </p:txBody>
      </p:sp>
      <p:pic>
        <p:nvPicPr>
          <p:cNvPr id="26626" name="Picture 2"/>
          <p:cNvPicPr>
            <a:picLocks noChangeAspect="1" noChangeArrowheads="1"/>
          </p:cNvPicPr>
          <p:nvPr/>
        </p:nvPicPr>
        <p:blipFill>
          <a:blip r:embed="rId2">
            <a:lum bright="-20000" contrast="40000"/>
          </a:blip>
          <a:srcRect/>
          <a:stretch>
            <a:fillRect/>
          </a:stretch>
        </p:blipFill>
        <p:spPr bwMode="auto">
          <a:xfrm>
            <a:off x="571472" y="428604"/>
            <a:ext cx="8286808" cy="1643074"/>
          </a:xfrm>
          <a:prstGeom prst="rect">
            <a:avLst/>
          </a:prstGeom>
          <a:noFill/>
          <a:ln w="9525">
            <a:noFill/>
            <a:miter lim="800000"/>
            <a:headEnd/>
            <a:tailEnd/>
          </a:ln>
          <a:effectLst/>
        </p:spPr>
      </p:pic>
      <p:pic>
        <p:nvPicPr>
          <p:cNvPr id="26627" name="Picture 3"/>
          <p:cNvPicPr>
            <a:picLocks noChangeAspect="1" noChangeArrowheads="1"/>
          </p:cNvPicPr>
          <p:nvPr/>
        </p:nvPicPr>
        <p:blipFill>
          <a:blip r:embed="rId3">
            <a:lum bright="-20000" contrast="40000"/>
          </a:blip>
          <a:srcRect/>
          <a:stretch>
            <a:fillRect/>
          </a:stretch>
        </p:blipFill>
        <p:spPr bwMode="auto">
          <a:xfrm>
            <a:off x="3214678" y="3357562"/>
            <a:ext cx="1500198" cy="12858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357166"/>
            <a:ext cx="8572560" cy="3170099"/>
          </a:xfrm>
          <a:prstGeom prst="rect">
            <a:avLst/>
          </a:prstGeom>
        </p:spPr>
        <p:txBody>
          <a:bodyPr wrap="square">
            <a:spAutoFit/>
          </a:bodyPr>
          <a:lstStyle/>
          <a:p>
            <a:pPr>
              <a:buFont typeface="Arial" charset="0"/>
              <a:buChar char="•"/>
            </a:pPr>
            <a:r>
              <a:rPr lang="fr-FR" sz="2000" dirty="0" smtClean="0"/>
              <a:t>Cas de N particules indépendantes soumises à des forces conservatives:</a:t>
            </a:r>
          </a:p>
          <a:p>
            <a:endParaRPr lang="fr-FR" sz="2000" dirty="0" smtClean="0"/>
          </a:p>
          <a:p>
            <a:endParaRPr lang="fr-FR" sz="2000" dirty="0" smtClean="0"/>
          </a:p>
          <a:p>
            <a:endParaRPr lang="fr-FR" sz="2000" dirty="0" smtClean="0"/>
          </a:p>
          <a:p>
            <a:r>
              <a:rPr lang="fr-FR" sz="2000" dirty="0" smtClean="0"/>
              <a:t>Avec                                          masse de la particule k.</a:t>
            </a:r>
          </a:p>
          <a:p>
            <a:endParaRPr lang="fr-FR" sz="2000" dirty="0" smtClean="0"/>
          </a:p>
          <a:p>
            <a:pPr algn="just"/>
            <a:r>
              <a:rPr lang="fr-FR" sz="2000" dirty="0" smtClean="0"/>
              <a:t>                               </a:t>
            </a:r>
          </a:p>
          <a:p>
            <a:pPr algn="just"/>
            <a:endParaRPr lang="fr-FR" sz="2000" dirty="0" smtClean="0"/>
          </a:p>
          <a:p>
            <a:pPr algn="just"/>
            <a:r>
              <a:rPr lang="fr-FR" sz="2000" dirty="0" smtClean="0"/>
              <a:t>Dans le cas où toutes les forces dérivent d’un potentiel, on connaît l’expression du Lagrangien d’où :</a:t>
            </a:r>
          </a:p>
        </p:txBody>
      </p:sp>
      <p:pic>
        <p:nvPicPr>
          <p:cNvPr id="5" name="Picture 4"/>
          <p:cNvPicPr>
            <a:picLocks noChangeAspect="1" noChangeArrowheads="1"/>
          </p:cNvPicPr>
          <p:nvPr/>
        </p:nvPicPr>
        <p:blipFill>
          <a:blip r:embed="rId2">
            <a:lum bright="-20000" contrast="40000"/>
          </a:blip>
          <a:srcRect/>
          <a:stretch>
            <a:fillRect/>
          </a:stretch>
        </p:blipFill>
        <p:spPr bwMode="auto">
          <a:xfrm>
            <a:off x="1285852" y="714356"/>
            <a:ext cx="6286544" cy="785818"/>
          </a:xfrm>
          <a:prstGeom prst="rect">
            <a:avLst/>
          </a:prstGeom>
          <a:noFill/>
          <a:ln w="9525">
            <a:noFill/>
            <a:miter lim="800000"/>
            <a:headEnd/>
            <a:tailEnd/>
          </a:ln>
          <a:effectLst/>
        </p:spPr>
      </p:pic>
      <p:pic>
        <p:nvPicPr>
          <p:cNvPr id="6" name="Picture 5"/>
          <p:cNvPicPr>
            <a:picLocks noChangeAspect="1" noChangeArrowheads="1"/>
          </p:cNvPicPr>
          <p:nvPr/>
        </p:nvPicPr>
        <p:blipFill>
          <a:blip r:embed="rId3">
            <a:lum bright="-20000" contrast="40000"/>
          </a:blip>
          <a:srcRect/>
          <a:stretch>
            <a:fillRect/>
          </a:stretch>
        </p:blipFill>
        <p:spPr bwMode="auto">
          <a:xfrm>
            <a:off x="857224" y="1571612"/>
            <a:ext cx="2214578" cy="428628"/>
          </a:xfrm>
          <a:prstGeom prst="rect">
            <a:avLst/>
          </a:prstGeom>
          <a:noFill/>
          <a:ln w="9525">
            <a:noFill/>
            <a:miter lim="800000"/>
            <a:headEnd/>
            <a:tailEnd/>
          </a:ln>
          <a:effectLst/>
        </p:spPr>
      </p:pic>
      <p:pic>
        <p:nvPicPr>
          <p:cNvPr id="7" name="Picture 6"/>
          <p:cNvPicPr>
            <a:picLocks noChangeAspect="1" noChangeArrowheads="1"/>
          </p:cNvPicPr>
          <p:nvPr/>
        </p:nvPicPr>
        <p:blipFill>
          <a:blip r:embed="rId4">
            <a:lum bright="-20000" contrast="40000"/>
          </a:blip>
          <a:srcRect/>
          <a:stretch>
            <a:fillRect/>
          </a:stretch>
        </p:blipFill>
        <p:spPr bwMode="auto">
          <a:xfrm>
            <a:off x="2500298" y="2143116"/>
            <a:ext cx="1785950" cy="500066"/>
          </a:xfrm>
          <a:prstGeom prst="rect">
            <a:avLst/>
          </a:prstGeom>
          <a:noFill/>
          <a:ln w="9525">
            <a:noFill/>
            <a:miter lim="800000"/>
            <a:headEnd/>
            <a:tailEnd/>
          </a:ln>
          <a:effectLst/>
        </p:spPr>
      </p:pic>
      <p:pic>
        <p:nvPicPr>
          <p:cNvPr id="8" name="Picture 1"/>
          <p:cNvPicPr>
            <a:picLocks noChangeAspect="1" noChangeArrowheads="1"/>
          </p:cNvPicPr>
          <p:nvPr/>
        </p:nvPicPr>
        <p:blipFill>
          <a:blip r:embed="rId5">
            <a:lum bright="-20000" contrast="40000"/>
          </a:blip>
          <a:srcRect/>
          <a:stretch>
            <a:fillRect/>
          </a:stretch>
        </p:blipFill>
        <p:spPr bwMode="auto">
          <a:xfrm>
            <a:off x="928662" y="3714752"/>
            <a:ext cx="7000924" cy="857256"/>
          </a:xfrm>
          <a:prstGeom prst="rect">
            <a:avLst/>
          </a:prstGeom>
          <a:noFill/>
          <a:ln w="9525">
            <a:noFill/>
            <a:miter lim="800000"/>
            <a:headEnd/>
            <a:tailEnd/>
          </a:ln>
          <a:effectLst/>
        </p:spPr>
      </p:pic>
      <p:sp>
        <p:nvSpPr>
          <p:cNvPr id="9" name="Rectangle 8"/>
          <p:cNvSpPr/>
          <p:nvPr/>
        </p:nvSpPr>
        <p:spPr>
          <a:xfrm>
            <a:off x="285720" y="4864254"/>
            <a:ext cx="8643998" cy="707886"/>
          </a:xfrm>
          <a:prstGeom prst="rect">
            <a:avLst/>
          </a:prstGeom>
        </p:spPr>
        <p:txBody>
          <a:bodyPr wrap="square">
            <a:spAutoFit/>
          </a:bodyPr>
          <a:lstStyle/>
          <a:p>
            <a:pPr algn="just"/>
            <a:r>
              <a:rPr lang="fr-FR" sz="2000" dirty="0" smtClean="0"/>
              <a:t>On trouve donc que H = T + V, </a:t>
            </a:r>
            <a:r>
              <a:rPr lang="fr-FR" sz="2000" b="1" dirty="0" smtClean="0"/>
              <a:t>on a donc dans ce cas l’énergie totale du système. </a:t>
            </a:r>
            <a:r>
              <a:rPr lang="fr-FR" sz="2000" dirty="0" smtClean="0"/>
              <a:t>Attention il ne faut pas en conclure que c’est toujours le cas.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285728"/>
            <a:ext cx="8715436" cy="6032421"/>
          </a:xfrm>
          <a:prstGeom prst="rect">
            <a:avLst/>
          </a:prstGeom>
        </p:spPr>
        <p:txBody>
          <a:bodyPr wrap="square">
            <a:spAutoFit/>
          </a:bodyPr>
          <a:lstStyle/>
          <a:p>
            <a:pPr algn="just"/>
            <a:endParaRPr lang="fr-FR" dirty="0"/>
          </a:p>
          <a:p>
            <a:pPr algn="just"/>
            <a:r>
              <a:rPr lang="fr-FR" sz="2000" dirty="0" smtClean="0"/>
              <a:t>Toujours dans ce cas le Hamilton s’écrit :</a:t>
            </a:r>
          </a:p>
          <a:p>
            <a:pPr algn="just"/>
            <a:endParaRPr lang="fr-FR" dirty="0" smtClean="0"/>
          </a:p>
          <a:p>
            <a:pPr algn="just"/>
            <a:r>
              <a:rPr lang="fr-FR" dirty="0" smtClean="0"/>
              <a:t>  </a:t>
            </a:r>
          </a:p>
          <a:p>
            <a:pPr algn="just"/>
            <a:r>
              <a:rPr lang="fr-FR" sz="2000" dirty="0" smtClean="0"/>
              <a:t>en effet compte tenu des équations, </a:t>
            </a:r>
            <a:r>
              <a:rPr lang="fr-FR" sz="2000" u="sng" dirty="0" smtClean="0"/>
              <a:t>le </a:t>
            </a:r>
            <a:r>
              <a:rPr lang="fr-FR" sz="2000" u="sng" dirty="0" err="1" smtClean="0"/>
              <a:t>Hamiltonien</a:t>
            </a:r>
            <a:r>
              <a:rPr lang="fr-FR" sz="2000" u="sng" dirty="0" smtClean="0"/>
              <a:t> doit s’écrire en fonction des impulsions, variables conjuguées des coordonnées généralisées.</a:t>
            </a:r>
          </a:p>
          <a:p>
            <a:pPr algn="just"/>
            <a:r>
              <a:rPr lang="fr-FR" sz="2000" dirty="0" smtClean="0"/>
              <a:t>En ce qui concerne les équations, on trouve donc :</a:t>
            </a:r>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endParaRPr lang="fr-FR" sz="800" dirty="0" smtClean="0"/>
          </a:p>
          <a:p>
            <a:pPr algn="just"/>
            <a:r>
              <a:rPr lang="fr-FR" dirty="0" smtClean="0"/>
              <a:t>On retrouve évidemment les équations de Newton :</a:t>
            </a:r>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a:p>
            <a:pPr algn="just"/>
            <a:endParaRPr lang="fr-FR" dirty="0" smtClean="0"/>
          </a:p>
        </p:txBody>
      </p:sp>
      <p:pic>
        <p:nvPicPr>
          <p:cNvPr id="3074" name="Picture 2"/>
          <p:cNvPicPr>
            <a:picLocks noChangeAspect="1" noChangeArrowheads="1"/>
          </p:cNvPicPr>
          <p:nvPr/>
        </p:nvPicPr>
        <p:blipFill>
          <a:blip r:embed="rId3">
            <a:lum bright="-20000" contrast="40000"/>
          </a:blip>
          <a:srcRect/>
          <a:stretch>
            <a:fillRect/>
          </a:stretch>
        </p:blipFill>
        <p:spPr bwMode="auto">
          <a:xfrm>
            <a:off x="4857752" y="428604"/>
            <a:ext cx="3286148" cy="714380"/>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a:lum bright="-20000" contrast="40000"/>
          </a:blip>
          <a:srcRect/>
          <a:stretch>
            <a:fillRect/>
          </a:stretch>
        </p:blipFill>
        <p:spPr bwMode="auto">
          <a:xfrm>
            <a:off x="2500298" y="2500306"/>
            <a:ext cx="3500462" cy="1571636"/>
          </a:xfrm>
          <a:prstGeom prst="rect">
            <a:avLst/>
          </a:prstGeom>
          <a:noFill/>
          <a:ln w="9525">
            <a:noFill/>
            <a:miter lim="800000"/>
            <a:headEnd/>
            <a:tailEnd/>
          </a:ln>
          <a:effectLst/>
        </p:spPr>
      </p:pic>
      <p:pic>
        <p:nvPicPr>
          <p:cNvPr id="3076" name="Picture 4"/>
          <p:cNvPicPr>
            <a:picLocks noChangeAspect="1" noChangeArrowheads="1"/>
          </p:cNvPicPr>
          <p:nvPr/>
        </p:nvPicPr>
        <p:blipFill>
          <a:blip r:embed="rId5">
            <a:lum bright="-20000" contrast="40000"/>
          </a:blip>
          <a:srcRect/>
          <a:stretch>
            <a:fillRect/>
          </a:stretch>
        </p:blipFill>
        <p:spPr bwMode="auto">
          <a:xfrm>
            <a:off x="2500298" y="4500570"/>
            <a:ext cx="4071966" cy="19288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58" y="214290"/>
            <a:ext cx="8501122" cy="6340197"/>
          </a:xfrm>
          <a:prstGeom prst="rect">
            <a:avLst/>
          </a:prstGeom>
        </p:spPr>
        <p:txBody>
          <a:bodyPr wrap="square">
            <a:spAutoFit/>
          </a:bodyPr>
          <a:lstStyle/>
          <a:p>
            <a:pPr algn="just"/>
            <a:r>
              <a:rPr lang="fr-FR" dirty="0" smtClean="0"/>
              <a:t>• </a:t>
            </a:r>
            <a:r>
              <a:rPr lang="fr-FR" b="1" u="sng" dirty="0" smtClean="0"/>
              <a:t>Cas d’un point soumis à une force centrale</a:t>
            </a:r>
          </a:p>
          <a:p>
            <a:pPr algn="just"/>
            <a:r>
              <a:rPr lang="fr-FR" sz="2000" dirty="0" smtClean="0"/>
              <a:t>Le mouvement de ce point est défini par la donnée de deux coordonnées, c’est un système à deux degrés de liberté : r = OM et θ =            .</a:t>
            </a:r>
          </a:p>
          <a:p>
            <a:pPr algn="just"/>
            <a:r>
              <a:rPr lang="fr-FR" sz="2000" dirty="0" smtClean="0"/>
              <a:t>On prendra ici comme coordonnées généralisées, q1 = r et q2 = θ</a:t>
            </a:r>
          </a:p>
          <a:p>
            <a:pPr algn="just"/>
            <a:endParaRPr lang="fr-FR" dirty="0" smtClean="0"/>
          </a:p>
          <a:p>
            <a:pPr algn="just"/>
            <a:endParaRPr lang="fr-FR" dirty="0" smtClean="0"/>
          </a:p>
          <a:p>
            <a:pPr algn="just"/>
            <a:endParaRPr lang="fr-FR" dirty="0" smtClean="0"/>
          </a:p>
          <a:p>
            <a:pPr algn="just"/>
            <a:endParaRPr lang="fr-FR" dirty="0" smtClean="0"/>
          </a:p>
          <a:p>
            <a:pPr marL="342900" indent="-342900">
              <a:buAutoNum type="alphaLcParenR"/>
            </a:pPr>
            <a:r>
              <a:rPr lang="fr-FR" sz="2000" dirty="0" smtClean="0"/>
              <a:t>Équation de Lagrange : </a:t>
            </a:r>
          </a:p>
          <a:p>
            <a:pPr marL="342900" indent="-342900">
              <a:buAutoNum type="alphaLcParenR"/>
            </a:pPr>
            <a:endParaRPr lang="fr-FR" dirty="0" smtClean="0"/>
          </a:p>
          <a:p>
            <a:pPr marL="342900" indent="-342900"/>
            <a:endParaRPr lang="fr-FR" dirty="0" smtClean="0"/>
          </a:p>
          <a:p>
            <a:pPr marL="342900" indent="-342900">
              <a:buAutoNum type="alphaLcParenR"/>
            </a:pPr>
            <a:endParaRPr lang="fr-FR" dirty="0" smtClean="0"/>
          </a:p>
          <a:p>
            <a:pPr marL="342900" indent="-342900">
              <a:buAutoNum type="alphaLcParenR"/>
            </a:pPr>
            <a:endParaRPr lang="fr-FR" dirty="0" smtClean="0"/>
          </a:p>
          <a:p>
            <a:pPr marL="342900" indent="-342900"/>
            <a:endParaRPr lang="fr-FR" dirty="0" smtClean="0"/>
          </a:p>
          <a:p>
            <a:pPr marL="342900" indent="-342900"/>
            <a:endParaRPr lang="fr-FR" dirty="0" smtClean="0"/>
          </a:p>
          <a:p>
            <a:pPr marL="342900" indent="-342900"/>
            <a:r>
              <a:rPr lang="fr-FR" sz="2000" dirty="0" smtClean="0"/>
              <a:t>On a donc :</a:t>
            </a:r>
          </a:p>
          <a:p>
            <a:pPr marL="342900" indent="-342900"/>
            <a:endParaRPr lang="fr-FR" dirty="0" smtClean="0"/>
          </a:p>
          <a:p>
            <a:pPr marL="342900" indent="-342900"/>
            <a:endParaRPr lang="fr-FR" dirty="0" smtClean="0"/>
          </a:p>
          <a:p>
            <a:pPr marL="342900" indent="-342900"/>
            <a:endParaRPr lang="fr-FR" dirty="0" smtClean="0"/>
          </a:p>
          <a:p>
            <a:pPr marL="342900" indent="-342900"/>
            <a:endParaRPr lang="fr-FR" dirty="0" smtClean="0"/>
          </a:p>
          <a:p>
            <a:pPr marL="342900" indent="-342900"/>
            <a:endParaRPr lang="fr-FR" dirty="0" smtClean="0"/>
          </a:p>
          <a:p>
            <a:pPr>
              <a:buFont typeface="Arial" charset="0"/>
              <a:buChar char="•"/>
            </a:pPr>
            <a:endParaRPr lang="fr-FR" dirty="0"/>
          </a:p>
        </p:txBody>
      </p:sp>
      <p:pic>
        <p:nvPicPr>
          <p:cNvPr id="27650" name="Picture 2"/>
          <p:cNvPicPr>
            <a:picLocks noChangeAspect="1" noChangeArrowheads="1"/>
          </p:cNvPicPr>
          <p:nvPr/>
        </p:nvPicPr>
        <p:blipFill>
          <a:blip r:embed="rId2">
            <a:lum bright="-20000" contrast="40000"/>
          </a:blip>
          <a:srcRect/>
          <a:stretch>
            <a:fillRect/>
          </a:stretch>
        </p:blipFill>
        <p:spPr bwMode="auto">
          <a:xfrm>
            <a:off x="5572132" y="857232"/>
            <a:ext cx="781053" cy="296491"/>
          </a:xfrm>
          <a:prstGeom prst="rect">
            <a:avLst/>
          </a:prstGeom>
          <a:noFill/>
          <a:ln w="9525">
            <a:noFill/>
            <a:miter lim="800000"/>
            <a:headEnd/>
            <a:tailEnd/>
          </a:ln>
          <a:effectLst/>
        </p:spPr>
      </p:pic>
      <p:pic>
        <p:nvPicPr>
          <p:cNvPr id="27651" name="Picture 3"/>
          <p:cNvPicPr>
            <a:picLocks noChangeAspect="1" noChangeArrowheads="1"/>
          </p:cNvPicPr>
          <p:nvPr/>
        </p:nvPicPr>
        <p:blipFill>
          <a:blip r:embed="rId3">
            <a:lum bright="-20000" contrast="40000"/>
          </a:blip>
          <a:srcRect/>
          <a:stretch>
            <a:fillRect/>
          </a:stretch>
        </p:blipFill>
        <p:spPr bwMode="auto">
          <a:xfrm>
            <a:off x="1357290" y="1500174"/>
            <a:ext cx="5456260" cy="642942"/>
          </a:xfrm>
          <a:prstGeom prst="rect">
            <a:avLst/>
          </a:prstGeom>
          <a:noFill/>
          <a:ln w="9525">
            <a:noFill/>
            <a:miter lim="800000"/>
            <a:headEnd/>
            <a:tailEnd/>
          </a:ln>
          <a:effectLst/>
        </p:spPr>
      </p:pic>
      <p:pic>
        <p:nvPicPr>
          <p:cNvPr id="27652" name="Picture 4"/>
          <p:cNvPicPr>
            <a:picLocks noChangeAspect="1" noChangeArrowheads="1"/>
          </p:cNvPicPr>
          <p:nvPr/>
        </p:nvPicPr>
        <p:blipFill>
          <a:blip r:embed="rId4">
            <a:lum bright="-20000" contrast="40000"/>
          </a:blip>
          <a:srcRect/>
          <a:stretch>
            <a:fillRect/>
          </a:stretch>
        </p:blipFill>
        <p:spPr bwMode="auto">
          <a:xfrm>
            <a:off x="3357554" y="2285992"/>
            <a:ext cx="2000264" cy="715967"/>
          </a:xfrm>
          <a:prstGeom prst="rect">
            <a:avLst/>
          </a:prstGeom>
          <a:noFill/>
          <a:ln w="9525">
            <a:noFill/>
            <a:miter lim="800000"/>
            <a:headEnd/>
            <a:tailEnd/>
          </a:ln>
          <a:effectLst/>
        </p:spPr>
      </p:pic>
      <p:pic>
        <p:nvPicPr>
          <p:cNvPr id="27653" name="Picture 5"/>
          <p:cNvPicPr>
            <a:picLocks noChangeAspect="1" noChangeArrowheads="1"/>
          </p:cNvPicPr>
          <p:nvPr/>
        </p:nvPicPr>
        <p:blipFill>
          <a:blip r:embed="rId5">
            <a:lum bright="-20000" contrast="40000"/>
          </a:blip>
          <a:srcRect/>
          <a:stretch>
            <a:fillRect/>
          </a:stretch>
        </p:blipFill>
        <p:spPr bwMode="auto">
          <a:xfrm>
            <a:off x="1000100" y="3286124"/>
            <a:ext cx="5357850" cy="857256"/>
          </a:xfrm>
          <a:prstGeom prst="rect">
            <a:avLst/>
          </a:prstGeom>
          <a:noFill/>
          <a:ln w="9525">
            <a:noFill/>
            <a:miter lim="800000"/>
            <a:headEnd/>
            <a:tailEnd/>
          </a:ln>
          <a:effectLst/>
        </p:spPr>
      </p:pic>
      <p:pic>
        <p:nvPicPr>
          <p:cNvPr id="27654" name="Picture 6"/>
          <p:cNvPicPr>
            <a:picLocks noChangeAspect="1" noChangeArrowheads="1"/>
          </p:cNvPicPr>
          <p:nvPr/>
        </p:nvPicPr>
        <p:blipFill>
          <a:blip r:embed="rId6">
            <a:lum bright="-20000" contrast="40000"/>
          </a:blip>
          <a:srcRect/>
          <a:stretch>
            <a:fillRect/>
          </a:stretch>
        </p:blipFill>
        <p:spPr bwMode="auto">
          <a:xfrm>
            <a:off x="2500298" y="4786322"/>
            <a:ext cx="4071966" cy="15541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844" y="285728"/>
            <a:ext cx="8929718" cy="6247864"/>
          </a:xfrm>
          <a:prstGeom prst="rect">
            <a:avLst/>
          </a:prstGeom>
        </p:spPr>
        <p:txBody>
          <a:bodyPr wrap="square">
            <a:spAutoFit/>
          </a:bodyPr>
          <a:lstStyle/>
          <a:p>
            <a:pPr marL="342900" indent="-342900"/>
            <a:r>
              <a:rPr lang="fr-FR" sz="2000" dirty="0" smtClean="0"/>
              <a:t>Si on reprend les coordonnées naturelles :</a:t>
            </a:r>
          </a:p>
          <a:p>
            <a:pPr marL="342900" indent="-342900"/>
            <a:endParaRPr lang="fr-FR" sz="2000" dirty="0" smtClean="0"/>
          </a:p>
          <a:p>
            <a:pPr marL="342900" indent="-342900"/>
            <a:endParaRPr lang="fr-FR" sz="2000" dirty="0" smtClean="0"/>
          </a:p>
          <a:p>
            <a:pPr marL="342900" indent="-342900"/>
            <a:endParaRPr lang="fr-FR" sz="2000" dirty="0" smtClean="0"/>
          </a:p>
          <a:p>
            <a:pPr marL="342900" indent="-342900"/>
            <a:endParaRPr lang="fr-FR" sz="2000" dirty="0" smtClean="0"/>
          </a:p>
          <a:p>
            <a:pPr marL="342900" indent="-342900"/>
            <a:endParaRPr lang="fr-FR" sz="2000" dirty="0" smtClean="0"/>
          </a:p>
          <a:p>
            <a:r>
              <a:rPr lang="fr-FR" sz="2000" dirty="0" smtClean="0"/>
              <a:t>on reconnaît l’équation du mouvement:   </a:t>
            </a:r>
          </a:p>
          <a:p>
            <a:endParaRPr lang="fr-FR" sz="2000" dirty="0" smtClean="0"/>
          </a:p>
          <a:p>
            <a:r>
              <a:rPr lang="fr-FR" sz="2000" dirty="0" smtClean="0"/>
              <a:t>et la conservation du moment cinétique:</a:t>
            </a:r>
          </a:p>
          <a:p>
            <a:endParaRPr lang="fr-FR" sz="2000" dirty="0" smtClean="0"/>
          </a:p>
          <a:p>
            <a:r>
              <a:rPr lang="fr-FR" sz="2000" dirty="0" smtClean="0"/>
              <a:t>b) Les équations de Hamilton</a:t>
            </a:r>
          </a:p>
          <a:p>
            <a:endParaRPr lang="fr-FR" sz="2000" dirty="0" smtClean="0"/>
          </a:p>
          <a:p>
            <a:endParaRPr lang="fr-FR" sz="2000" dirty="0" smtClean="0"/>
          </a:p>
          <a:p>
            <a:endParaRPr lang="fr-FR" sz="2000" dirty="0" smtClean="0"/>
          </a:p>
          <a:p>
            <a:pPr algn="just"/>
            <a:r>
              <a:rPr lang="fr-FR" sz="2000" dirty="0" smtClean="0"/>
              <a:t>on constate ici que </a:t>
            </a:r>
            <a:r>
              <a:rPr lang="fr-FR" sz="2000" b="1" dirty="0" smtClean="0"/>
              <a:t>les impulsions sont liées d’une part à la vitesse radiale et d’autre part au moment cinétique.</a:t>
            </a:r>
          </a:p>
          <a:p>
            <a:pPr algn="just"/>
            <a:endParaRPr lang="fr-FR" sz="2000" b="1" dirty="0" smtClean="0"/>
          </a:p>
          <a:p>
            <a:pPr algn="just"/>
            <a:endParaRPr lang="fr-FR" sz="2000" b="1" dirty="0" smtClean="0"/>
          </a:p>
          <a:p>
            <a:pPr algn="just"/>
            <a:endParaRPr lang="fr-FR" sz="2000" b="1" dirty="0" smtClean="0"/>
          </a:p>
          <a:p>
            <a:pPr algn="just"/>
            <a:r>
              <a:rPr lang="fr-FR" sz="2000" b="1" dirty="0" smtClean="0"/>
              <a:t>On retrouve ici l’énergie du système.</a:t>
            </a:r>
            <a:endParaRPr lang="fr-FR" sz="2000" dirty="0" smtClean="0"/>
          </a:p>
        </p:txBody>
      </p:sp>
      <p:pic>
        <p:nvPicPr>
          <p:cNvPr id="5" name="Picture 7"/>
          <p:cNvPicPr>
            <a:picLocks noChangeAspect="1" noChangeArrowheads="1"/>
          </p:cNvPicPr>
          <p:nvPr/>
        </p:nvPicPr>
        <p:blipFill>
          <a:blip r:embed="rId2">
            <a:lum bright="-20000" contrast="40000"/>
          </a:blip>
          <a:srcRect/>
          <a:stretch>
            <a:fillRect/>
          </a:stretch>
        </p:blipFill>
        <p:spPr bwMode="auto">
          <a:xfrm>
            <a:off x="2714612" y="785794"/>
            <a:ext cx="2643206" cy="1071570"/>
          </a:xfrm>
          <a:prstGeom prst="rect">
            <a:avLst/>
          </a:prstGeom>
          <a:noFill/>
          <a:ln w="9525">
            <a:noFill/>
            <a:miter lim="800000"/>
            <a:headEnd/>
            <a:tailEnd/>
          </a:ln>
          <a:effectLst/>
        </p:spPr>
      </p:pic>
      <p:pic>
        <p:nvPicPr>
          <p:cNvPr id="6" name="Picture 1"/>
          <p:cNvPicPr>
            <a:picLocks noChangeAspect="1" noChangeArrowheads="1"/>
          </p:cNvPicPr>
          <p:nvPr/>
        </p:nvPicPr>
        <p:blipFill>
          <a:blip r:embed="rId3">
            <a:lum bright="-20000" contrast="40000"/>
          </a:blip>
          <a:srcRect/>
          <a:stretch>
            <a:fillRect/>
          </a:stretch>
        </p:blipFill>
        <p:spPr bwMode="auto">
          <a:xfrm>
            <a:off x="4786314" y="2000240"/>
            <a:ext cx="2214578" cy="642942"/>
          </a:xfrm>
          <a:prstGeom prst="rect">
            <a:avLst/>
          </a:prstGeom>
          <a:noFill/>
          <a:ln w="9525">
            <a:noFill/>
            <a:miter lim="800000"/>
            <a:headEnd/>
            <a:tailEnd/>
          </a:ln>
          <a:effectLst/>
        </p:spPr>
      </p:pic>
      <p:pic>
        <p:nvPicPr>
          <p:cNvPr id="7" name="Picture 2"/>
          <p:cNvPicPr>
            <a:picLocks noChangeAspect="1" noChangeArrowheads="1"/>
          </p:cNvPicPr>
          <p:nvPr/>
        </p:nvPicPr>
        <p:blipFill>
          <a:blip r:embed="rId4">
            <a:lum bright="-20000" contrast="40000"/>
          </a:blip>
          <a:srcRect/>
          <a:stretch>
            <a:fillRect/>
          </a:stretch>
        </p:blipFill>
        <p:spPr bwMode="auto">
          <a:xfrm>
            <a:off x="4857752" y="2643182"/>
            <a:ext cx="2857520" cy="642942"/>
          </a:xfrm>
          <a:prstGeom prst="rect">
            <a:avLst/>
          </a:prstGeom>
          <a:noFill/>
          <a:ln w="9525">
            <a:noFill/>
            <a:miter lim="800000"/>
            <a:headEnd/>
            <a:tailEnd/>
          </a:ln>
          <a:effectLst/>
        </p:spPr>
      </p:pic>
      <p:pic>
        <p:nvPicPr>
          <p:cNvPr id="8" name="Picture 3"/>
          <p:cNvPicPr>
            <a:picLocks noChangeAspect="1" noChangeArrowheads="1"/>
          </p:cNvPicPr>
          <p:nvPr/>
        </p:nvPicPr>
        <p:blipFill>
          <a:blip r:embed="rId5">
            <a:lum bright="-20000" contrast="40000"/>
          </a:blip>
          <a:srcRect/>
          <a:stretch>
            <a:fillRect/>
          </a:stretch>
        </p:blipFill>
        <p:spPr bwMode="auto">
          <a:xfrm>
            <a:off x="2214546" y="3786190"/>
            <a:ext cx="4429156" cy="714380"/>
          </a:xfrm>
          <a:prstGeom prst="rect">
            <a:avLst/>
          </a:prstGeom>
          <a:noFill/>
          <a:ln w="9525">
            <a:noFill/>
            <a:miter lim="800000"/>
            <a:headEnd/>
            <a:tailEnd/>
          </a:ln>
          <a:effectLst/>
        </p:spPr>
      </p:pic>
      <p:pic>
        <p:nvPicPr>
          <p:cNvPr id="9" name="Picture 4"/>
          <p:cNvPicPr>
            <a:picLocks noChangeAspect="1" noChangeArrowheads="1"/>
          </p:cNvPicPr>
          <p:nvPr/>
        </p:nvPicPr>
        <p:blipFill>
          <a:blip r:embed="rId6">
            <a:lum bright="-20000" contrast="40000"/>
          </a:blip>
          <a:srcRect/>
          <a:stretch>
            <a:fillRect/>
          </a:stretch>
        </p:blipFill>
        <p:spPr bwMode="auto">
          <a:xfrm>
            <a:off x="500034" y="5218127"/>
            <a:ext cx="8143932" cy="92551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20" y="428604"/>
            <a:ext cx="8572560" cy="5909310"/>
          </a:xfrm>
          <a:prstGeom prst="rect">
            <a:avLst/>
          </a:prstGeom>
        </p:spPr>
        <p:txBody>
          <a:bodyPr wrap="square">
            <a:spAutoFit/>
          </a:bodyPr>
          <a:lstStyle/>
          <a:p>
            <a:endParaRPr lang="fr-FR" b="1" dirty="0"/>
          </a:p>
          <a:p>
            <a:r>
              <a:rPr lang="fr-FR" sz="2000" b="1" dirty="0" smtClean="0"/>
              <a:t>Nous allons écrire le </a:t>
            </a:r>
            <a:r>
              <a:rPr lang="fr-FR" sz="2000" b="1" dirty="0" err="1" smtClean="0"/>
              <a:t>Hamiltonien</a:t>
            </a:r>
            <a:r>
              <a:rPr lang="fr-FR" sz="2000" b="1" dirty="0" smtClean="0"/>
              <a:t> en fonction des variables p et q.</a:t>
            </a:r>
          </a:p>
          <a:p>
            <a:endParaRPr lang="fr-FR" sz="2000" b="1" dirty="0" smtClean="0"/>
          </a:p>
          <a:p>
            <a:endParaRPr lang="fr-FR" sz="2000" b="1" dirty="0" smtClean="0"/>
          </a:p>
          <a:p>
            <a:endParaRPr lang="fr-FR" sz="2000" b="1" dirty="0" smtClean="0"/>
          </a:p>
          <a:p>
            <a:endParaRPr lang="fr-FR" sz="2000" b="1" dirty="0" smtClean="0"/>
          </a:p>
          <a:p>
            <a:endParaRPr lang="fr-FR" sz="2000" b="1" dirty="0" smtClean="0"/>
          </a:p>
          <a:p>
            <a:endParaRPr lang="fr-FR" sz="2000" b="1" dirty="0" smtClean="0"/>
          </a:p>
          <a:p>
            <a:endParaRPr lang="fr-FR" sz="2000" b="1" dirty="0" smtClean="0"/>
          </a:p>
          <a:p>
            <a:r>
              <a:rPr lang="fr-FR" sz="2000" b="1" dirty="0" smtClean="0"/>
              <a:t>Les équations de Hamilton donnent donc :</a:t>
            </a:r>
          </a:p>
          <a:p>
            <a:endParaRPr lang="fr-FR" sz="2000" b="1" dirty="0" smtClean="0"/>
          </a:p>
          <a:p>
            <a:endParaRPr lang="fr-FR" sz="2000" b="1" dirty="0" smtClean="0"/>
          </a:p>
          <a:p>
            <a:endParaRPr lang="fr-FR" sz="2000" b="1" dirty="0" smtClean="0"/>
          </a:p>
          <a:p>
            <a:endParaRPr lang="fr-FR" sz="2000" b="1" dirty="0" smtClean="0"/>
          </a:p>
          <a:p>
            <a:pPr algn="just"/>
            <a:r>
              <a:rPr lang="fr-FR" sz="2000" b="1" dirty="0" smtClean="0"/>
              <a:t>On a donc bien 4 équations différentielles du premier ordre. La première et la troisième équations </a:t>
            </a:r>
            <a:r>
              <a:rPr lang="fr-FR" sz="2000" b="1" u="sng" dirty="0" smtClean="0"/>
              <a:t>redonnent  simplement les définitions de p1 et p2.</a:t>
            </a:r>
          </a:p>
          <a:p>
            <a:pPr algn="just"/>
            <a:endParaRPr lang="fr-FR" sz="2000" b="1" dirty="0" smtClean="0"/>
          </a:p>
          <a:p>
            <a:pPr algn="just"/>
            <a:r>
              <a:rPr lang="fr-FR" sz="2000" b="1" dirty="0" smtClean="0"/>
              <a:t>On retrouve dans </a:t>
            </a:r>
            <a:r>
              <a:rPr lang="fr-FR" sz="2000" b="1" u="sng" dirty="0" smtClean="0"/>
              <a:t>la dernière équation, la conservation du moment cinétique.</a:t>
            </a:r>
          </a:p>
          <a:p>
            <a:pPr algn="just"/>
            <a:r>
              <a:rPr lang="fr-FR" sz="2000" b="1" dirty="0" smtClean="0"/>
              <a:t>La deuxième </a:t>
            </a:r>
            <a:r>
              <a:rPr lang="fr-FR" sz="2000" b="1" u="sng" dirty="0" smtClean="0"/>
              <a:t>est identique à celle obtenue avec le formalisme de Lagrange.</a:t>
            </a:r>
          </a:p>
        </p:txBody>
      </p:sp>
      <p:pic>
        <p:nvPicPr>
          <p:cNvPr id="2053" name="Picture 5"/>
          <p:cNvPicPr>
            <a:picLocks noChangeAspect="1" noChangeArrowheads="1"/>
          </p:cNvPicPr>
          <p:nvPr/>
        </p:nvPicPr>
        <p:blipFill>
          <a:blip r:embed="rId2">
            <a:lum bright="-20000" contrast="40000"/>
          </a:blip>
          <a:srcRect/>
          <a:stretch>
            <a:fillRect/>
          </a:stretch>
        </p:blipFill>
        <p:spPr bwMode="auto">
          <a:xfrm>
            <a:off x="1000100" y="1285860"/>
            <a:ext cx="6429420" cy="928694"/>
          </a:xfrm>
          <a:prstGeom prst="rect">
            <a:avLst/>
          </a:prstGeom>
          <a:noFill/>
          <a:ln w="9525">
            <a:noFill/>
            <a:miter lim="800000"/>
            <a:headEnd/>
            <a:tailEnd/>
          </a:ln>
          <a:effectLst/>
        </p:spPr>
      </p:pic>
      <p:pic>
        <p:nvPicPr>
          <p:cNvPr id="9" name="Picture 2"/>
          <p:cNvPicPr>
            <a:picLocks noChangeAspect="1" noChangeArrowheads="1"/>
          </p:cNvPicPr>
          <p:nvPr/>
        </p:nvPicPr>
        <p:blipFill>
          <a:blip r:embed="rId3">
            <a:lum bright="-20000" contrast="40000"/>
          </a:blip>
          <a:srcRect/>
          <a:stretch>
            <a:fillRect/>
          </a:stretch>
        </p:blipFill>
        <p:spPr bwMode="auto">
          <a:xfrm>
            <a:off x="5000628" y="2214554"/>
            <a:ext cx="3571900" cy="22860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488" y="428604"/>
            <a:ext cx="3920240" cy="523220"/>
          </a:xfrm>
          <a:prstGeom prst="rect">
            <a:avLst/>
          </a:prstGeom>
        </p:spPr>
        <p:txBody>
          <a:bodyPr wrap="none">
            <a:spAutoFit/>
          </a:bodyPr>
          <a:lstStyle/>
          <a:p>
            <a:r>
              <a:rPr lang="fr-FR" sz="2800" b="1" dirty="0" smtClean="0">
                <a:solidFill>
                  <a:srgbClr val="C00000"/>
                </a:solidFill>
              </a:rPr>
              <a:t>I- Formalisme Lagrangien</a:t>
            </a:r>
            <a:endParaRPr lang="fr-FR" sz="2800" b="1" dirty="0">
              <a:solidFill>
                <a:srgbClr val="C00000"/>
              </a:solidFill>
            </a:endParaRPr>
          </a:p>
        </p:txBody>
      </p:sp>
      <p:sp>
        <p:nvSpPr>
          <p:cNvPr id="5" name="Rectangle 4"/>
          <p:cNvSpPr/>
          <p:nvPr/>
        </p:nvSpPr>
        <p:spPr>
          <a:xfrm>
            <a:off x="357158" y="1628082"/>
            <a:ext cx="8501122" cy="5324535"/>
          </a:xfrm>
          <a:prstGeom prst="rect">
            <a:avLst/>
          </a:prstGeom>
        </p:spPr>
        <p:txBody>
          <a:bodyPr wrap="square">
            <a:spAutoFit/>
          </a:bodyPr>
          <a:lstStyle/>
          <a:p>
            <a:pPr algn="just"/>
            <a:r>
              <a:rPr lang="fr-FR" sz="2000" dirty="0" smtClean="0"/>
              <a:t>Consid</a:t>
            </a:r>
            <a:r>
              <a:rPr lang="fr-FR" sz="2000" dirty="0"/>
              <a:t>é</a:t>
            </a:r>
            <a:r>
              <a:rPr lang="fr-FR" sz="2000" dirty="0" smtClean="0"/>
              <a:t>rons une particule de masse m constante repérée à chaque instant t dans un référentiel galiléen G par son vecteur position             et par son vecteur </a:t>
            </a:r>
          </a:p>
          <a:p>
            <a:pPr algn="just"/>
            <a:endParaRPr lang="fr-FR" sz="800" dirty="0" smtClean="0"/>
          </a:p>
          <a:p>
            <a:pPr algn="just"/>
            <a:r>
              <a:rPr lang="fr-FR" sz="2000" dirty="0" smtClean="0"/>
              <a:t>vitesse </a:t>
            </a:r>
          </a:p>
          <a:p>
            <a:pPr algn="just"/>
            <a:r>
              <a:rPr lang="fr-FR" sz="2000" dirty="0" smtClean="0"/>
              <a:t>Supposons que cette particule est soumise à une force totale   qui dérive entièrement d’une énergie potentielle V. Le principe fondamental de la dynamique s’écrit donc :</a:t>
            </a:r>
          </a:p>
          <a:p>
            <a:pPr algn="just"/>
            <a:endParaRPr lang="fr-FR" sz="2000" dirty="0"/>
          </a:p>
          <a:p>
            <a:pPr algn="just"/>
            <a:r>
              <a:rPr lang="fr-FR" sz="2000" dirty="0" smtClean="0"/>
              <a:t>Précisons que l’énergie potentielle V ne dépend pas de la vitesse, le gradient qui permet d’obtenir la force est donc spatial, on le note   </a:t>
            </a:r>
          </a:p>
          <a:p>
            <a:endParaRPr lang="fr-FR" dirty="0"/>
          </a:p>
          <a:p>
            <a:pPr algn="just"/>
            <a:endParaRPr lang="fr-FR" sz="2000" dirty="0" smtClean="0"/>
          </a:p>
          <a:p>
            <a:pPr algn="just"/>
            <a:endParaRPr lang="fr-FR" sz="2000" dirty="0" smtClean="0"/>
          </a:p>
          <a:p>
            <a:pPr algn="just"/>
            <a:r>
              <a:rPr lang="fr-FR" sz="2000" dirty="0" smtClean="0"/>
              <a:t>l’énergie cinétique de la particule étant                      , le principe fondamental de la dynamique s’écrit donc:</a:t>
            </a:r>
          </a:p>
          <a:p>
            <a:endParaRPr lang="fr-FR" dirty="0"/>
          </a:p>
          <a:p>
            <a:endParaRPr lang="fr-FR" dirty="0" smtClean="0"/>
          </a:p>
          <a:p>
            <a:endParaRPr lang="fr-FR" dirty="0" smtClean="0"/>
          </a:p>
        </p:txBody>
      </p:sp>
      <p:sp>
        <p:nvSpPr>
          <p:cNvPr id="6" name="Rectangle 5"/>
          <p:cNvSpPr/>
          <p:nvPr/>
        </p:nvSpPr>
        <p:spPr>
          <a:xfrm>
            <a:off x="0" y="1059404"/>
            <a:ext cx="9358346" cy="461665"/>
          </a:xfrm>
          <a:prstGeom prst="rect">
            <a:avLst/>
          </a:prstGeom>
        </p:spPr>
        <p:txBody>
          <a:bodyPr wrap="square">
            <a:spAutoFit/>
          </a:bodyPr>
          <a:lstStyle/>
          <a:p>
            <a:r>
              <a:rPr lang="fr-FR" sz="2400" b="1" dirty="0" smtClean="0">
                <a:solidFill>
                  <a:srgbClr val="FF0000"/>
                </a:solidFill>
              </a:rPr>
              <a:t>I-1)</a:t>
            </a:r>
            <a:r>
              <a:rPr lang="fr-FR" sz="2000" b="1" dirty="0" smtClean="0">
                <a:solidFill>
                  <a:srgbClr val="FF0000"/>
                </a:solidFill>
              </a:rPr>
              <a:t> </a:t>
            </a:r>
            <a:r>
              <a:rPr lang="fr-FR" sz="2400" b="1" dirty="0" smtClean="0">
                <a:solidFill>
                  <a:srgbClr val="FF0000"/>
                </a:solidFill>
              </a:rPr>
              <a:t>Equation de Lagrange pour une particule soumise à un potentiel V</a:t>
            </a:r>
            <a:endParaRPr lang="fr-FR" sz="2400" b="1" dirty="0">
              <a:solidFill>
                <a:srgbClr val="FF0000"/>
              </a:solidFill>
            </a:endParaRPr>
          </a:p>
        </p:txBody>
      </p:sp>
      <p:pic>
        <p:nvPicPr>
          <p:cNvPr id="12289" name="Picture 1"/>
          <p:cNvPicPr>
            <a:picLocks noChangeAspect="1" noChangeArrowheads="1"/>
          </p:cNvPicPr>
          <p:nvPr/>
        </p:nvPicPr>
        <p:blipFill>
          <a:blip r:embed="rId2">
            <a:lum bright="-20000" contrast="40000"/>
          </a:blip>
          <a:srcRect/>
          <a:stretch>
            <a:fillRect/>
          </a:stretch>
        </p:blipFill>
        <p:spPr bwMode="auto">
          <a:xfrm>
            <a:off x="6072198" y="1928802"/>
            <a:ext cx="571504" cy="377827"/>
          </a:xfrm>
          <a:prstGeom prst="rect">
            <a:avLst/>
          </a:prstGeom>
          <a:noFill/>
          <a:ln w="9525">
            <a:noFill/>
            <a:miter lim="800000"/>
            <a:headEnd/>
            <a:tailEnd/>
          </a:ln>
          <a:effectLst/>
        </p:spPr>
      </p:pic>
      <p:pic>
        <p:nvPicPr>
          <p:cNvPr id="12290" name="Picture 2"/>
          <p:cNvPicPr>
            <a:picLocks noChangeAspect="1" noChangeArrowheads="1"/>
          </p:cNvPicPr>
          <p:nvPr/>
        </p:nvPicPr>
        <p:blipFill>
          <a:blip r:embed="rId3">
            <a:lum bright="-20000" contrast="40000"/>
          </a:blip>
          <a:srcRect/>
          <a:stretch>
            <a:fillRect/>
          </a:stretch>
        </p:blipFill>
        <p:spPr bwMode="auto">
          <a:xfrm>
            <a:off x="1285852" y="2270118"/>
            <a:ext cx="1519243" cy="515940"/>
          </a:xfrm>
          <a:prstGeom prst="rect">
            <a:avLst/>
          </a:prstGeom>
          <a:noFill/>
          <a:ln w="9525">
            <a:noFill/>
            <a:miter lim="800000"/>
            <a:headEnd/>
            <a:tailEnd/>
          </a:ln>
          <a:effectLst/>
        </p:spPr>
      </p:pic>
      <p:pic>
        <p:nvPicPr>
          <p:cNvPr id="12291" name="Picture 3"/>
          <p:cNvPicPr>
            <a:picLocks noChangeAspect="1" noChangeArrowheads="1"/>
          </p:cNvPicPr>
          <p:nvPr/>
        </p:nvPicPr>
        <p:blipFill>
          <a:blip r:embed="rId4">
            <a:lum bright="-20000" contrast="40000"/>
          </a:blip>
          <a:srcRect/>
          <a:stretch>
            <a:fillRect/>
          </a:stretch>
        </p:blipFill>
        <p:spPr bwMode="auto">
          <a:xfrm>
            <a:off x="7429520" y="2723087"/>
            <a:ext cx="228601" cy="277285"/>
          </a:xfrm>
          <a:prstGeom prst="rect">
            <a:avLst/>
          </a:prstGeom>
          <a:noFill/>
          <a:ln w="9525">
            <a:noFill/>
            <a:miter lim="800000"/>
            <a:headEnd/>
            <a:tailEnd/>
          </a:ln>
          <a:effectLst/>
        </p:spPr>
      </p:pic>
      <p:pic>
        <p:nvPicPr>
          <p:cNvPr id="12292" name="Picture 4"/>
          <p:cNvPicPr>
            <a:picLocks noChangeAspect="1" noChangeArrowheads="1"/>
          </p:cNvPicPr>
          <p:nvPr/>
        </p:nvPicPr>
        <p:blipFill>
          <a:blip r:embed="rId5">
            <a:lum bright="-20000" contrast="40000"/>
          </a:blip>
          <a:srcRect/>
          <a:stretch>
            <a:fillRect/>
          </a:stretch>
        </p:blipFill>
        <p:spPr bwMode="auto">
          <a:xfrm>
            <a:off x="3571868" y="3335338"/>
            <a:ext cx="1928826" cy="593728"/>
          </a:xfrm>
          <a:prstGeom prst="rect">
            <a:avLst/>
          </a:prstGeom>
          <a:noFill/>
          <a:ln w="9525">
            <a:noFill/>
            <a:miter lim="800000"/>
            <a:headEnd/>
            <a:tailEnd/>
          </a:ln>
          <a:effectLst/>
        </p:spPr>
      </p:pic>
      <p:pic>
        <p:nvPicPr>
          <p:cNvPr id="12293" name="Picture 5"/>
          <p:cNvPicPr>
            <a:picLocks noChangeAspect="1" noChangeArrowheads="1"/>
          </p:cNvPicPr>
          <p:nvPr/>
        </p:nvPicPr>
        <p:blipFill>
          <a:blip r:embed="rId6">
            <a:lum bright="-20000" contrast="40000"/>
          </a:blip>
          <a:srcRect/>
          <a:stretch>
            <a:fillRect/>
          </a:stretch>
        </p:blipFill>
        <p:spPr bwMode="auto">
          <a:xfrm>
            <a:off x="6000760" y="4186244"/>
            <a:ext cx="1763720" cy="600078"/>
          </a:xfrm>
          <a:prstGeom prst="rect">
            <a:avLst/>
          </a:prstGeom>
          <a:noFill/>
          <a:ln w="9525">
            <a:noFill/>
            <a:miter lim="800000"/>
            <a:headEnd/>
            <a:tailEnd/>
          </a:ln>
          <a:effectLst/>
        </p:spPr>
      </p:pic>
      <p:pic>
        <p:nvPicPr>
          <p:cNvPr id="12294" name="Picture 6"/>
          <p:cNvPicPr>
            <a:picLocks noChangeAspect="1" noChangeArrowheads="1"/>
          </p:cNvPicPr>
          <p:nvPr/>
        </p:nvPicPr>
        <p:blipFill>
          <a:blip r:embed="rId7">
            <a:lum bright="-20000" contrast="40000"/>
          </a:blip>
          <a:srcRect/>
          <a:stretch>
            <a:fillRect/>
          </a:stretch>
        </p:blipFill>
        <p:spPr bwMode="auto">
          <a:xfrm>
            <a:off x="4643438" y="5352007"/>
            <a:ext cx="1058866" cy="577323"/>
          </a:xfrm>
          <a:prstGeom prst="rect">
            <a:avLst/>
          </a:prstGeom>
          <a:noFill/>
          <a:ln w="9525">
            <a:noFill/>
            <a:miter lim="800000"/>
            <a:headEnd/>
            <a:tailEnd/>
          </a:ln>
          <a:effectLst/>
        </p:spPr>
      </p:pic>
      <p:pic>
        <p:nvPicPr>
          <p:cNvPr id="12295" name="Picture 7"/>
          <p:cNvPicPr>
            <a:picLocks noChangeAspect="1" noChangeArrowheads="1"/>
          </p:cNvPicPr>
          <p:nvPr/>
        </p:nvPicPr>
        <p:blipFill>
          <a:blip r:embed="rId8">
            <a:lum bright="-20000" contrast="40000"/>
          </a:blip>
          <a:srcRect/>
          <a:stretch>
            <a:fillRect/>
          </a:stretch>
        </p:blipFill>
        <p:spPr bwMode="auto">
          <a:xfrm>
            <a:off x="3571868" y="5924571"/>
            <a:ext cx="2071702" cy="719139"/>
          </a:xfrm>
          <a:prstGeom prst="rect">
            <a:avLst/>
          </a:prstGeom>
          <a:noFill/>
          <a:ln w="9525">
            <a:noFill/>
            <a:miter lim="800000"/>
            <a:headEnd/>
            <a:tailEnd/>
          </a:ln>
          <a:effectLst/>
        </p:spPr>
      </p:pic>
      <p:pic>
        <p:nvPicPr>
          <p:cNvPr id="12296" name="Picture 8"/>
          <p:cNvPicPr>
            <a:picLocks noChangeAspect="1" noChangeArrowheads="1"/>
          </p:cNvPicPr>
          <p:nvPr/>
        </p:nvPicPr>
        <p:blipFill>
          <a:blip r:embed="rId9">
            <a:lum bright="-20000" contrast="40000"/>
          </a:blip>
          <a:srcRect/>
          <a:stretch>
            <a:fillRect/>
          </a:stretch>
        </p:blipFill>
        <p:spPr bwMode="auto">
          <a:xfrm>
            <a:off x="2843209" y="4572008"/>
            <a:ext cx="3443303" cy="84772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20" y="341635"/>
            <a:ext cx="8572560" cy="5909310"/>
          </a:xfrm>
          <a:prstGeom prst="rect">
            <a:avLst/>
          </a:prstGeom>
        </p:spPr>
        <p:txBody>
          <a:bodyPr wrap="square">
            <a:spAutoFit/>
          </a:bodyPr>
          <a:lstStyle/>
          <a:p>
            <a:r>
              <a:rPr lang="fr-FR" sz="2000" dirty="0" smtClean="0"/>
              <a:t>Comme  T ne dépend pas de      et que selon nos hypothèses V ne dépend pas de</a:t>
            </a:r>
          </a:p>
          <a:p>
            <a:r>
              <a:rPr lang="fr-FR" sz="2000" dirty="0" smtClean="0"/>
              <a:t>     , on a donc</a:t>
            </a:r>
            <a:r>
              <a:rPr lang="fr-FR" dirty="0" smtClean="0"/>
              <a:t>:</a:t>
            </a:r>
          </a:p>
          <a:p>
            <a:endParaRPr lang="fr-FR" dirty="0" smtClean="0"/>
          </a:p>
          <a:p>
            <a:pPr algn="just"/>
            <a:r>
              <a:rPr lang="fr-FR" sz="2000" dirty="0" smtClean="0"/>
              <a:t>On peut donc introduire la quantité</a:t>
            </a:r>
          </a:p>
          <a:p>
            <a:pPr algn="just"/>
            <a:r>
              <a:rPr lang="fr-FR" sz="2000" dirty="0" smtClean="0"/>
              <a:t>qui vérifiera l’équation suivante:</a:t>
            </a:r>
          </a:p>
          <a:p>
            <a:pPr algn="just"/>
            <a:endParaRPr lang="fr-FR" sz="2000" dirty="0" smtClean="0"/>
          </a:p>
          <a:p>
            <a:pPr algn="just"/>
            <a:endParaRPr lang="fr-FR" sz="2000" dirty="0" smtClean="0"/>
          </a:p>
          <a:p>
            <a:pPr algn="just"/>
            <a:endParaRPr lang="fr-FR" sz="2000" dirty="0" smtClean="0"/>
          </a:p>
          <a:p>
            <a:pPr algn="just"/>
            <a:r>
              <a:rPr lang="fr-FR" sz="2000" b="1" dirty="0" smtClean="0"/>
              <a:t>Cette équation est l’équation de Lagrange</a:t>
            </a:r>
            <a:r>
              <a:rPr lang="fr-FR" sz="2000" dirty="0" smtClean="0"/>
              <a:t>, elle est vectorielle et correspond à trois équations scalaires.</a:t>
            </a:r>
          </a:p>
          <a:p>
            <a:pPr algn="just"/>
            <a:endParaRPr lang="fr-FR" sz="2000" dirty="0" smtClean="0"/>
          </a:p>
          <a:p>
            <a:r>
              <a:rPr lang="fr-FR" sz="2400" b="1" dirty="0" smtClean="0">
                <a:solidFill>
                  <a:srgbClr val="FF0000"/>
                </a:solidFill>
              </a:rPr>
              <a:t>I-2) Degré de liberté d’un système de N particules</a:t>
            </a:r>
          </a:p>
          <a:p>
            <a:r>
              <a:rPr lang="fr-FR" sz="2000" b="1" u="sng" dirty="0" smtClean="0"/>
              <a:t>Définition </a:t>
            </a:r>
            <a:r>
              <a:rPr lang="fr-FR" sz="2000" dirty="0" smtClean="0"/>
              <a:t>: c’est le nombre de variables indépendantes nécessaires pour décrire parfaitement un système</a:t>
            </a:r>
          </a:p>
          <a:p>
            <a:endParaRPr lang="fr-FR" sz="1600" dirty="0" smtClean="0"/>
          </a:p>
          <a:p>
            <a:pPr algn="just"/>
            <a:r>
              <a:rPr lang="fr-FR" sz="2000" dirty="0" smtClean="0"/>
              <a:t>Considérons N particules libres A</a:t>
            </a:r>
            <a:r>
              <a:rPr lang="fr-FR" sz="1600" dirty="0" smtClean="0"/>
              <a:t>1</a:t>
            </a:r>
            <a:r>
              <a:rPr lang="fr-FR" sz="2000" dirty="0" smtClean="0"/>
              <a:t> , A</a:t>
            </a:r>
            <a:r>
              <a:rPr lang="fr-FR" sz="1600" dirty="0" smtClean="0"/>
              <a:t>2</a:t>
            </a:r>
            <a:r>
              <a:rPr lang="fr-FR" sz="2000" dirty="0" smtClean="0"/>
              <a:t> ...A</a:t>
            </a:r>
            <a:r>
              <a:rPr lang="fr-FR" sz="1600" dirty="0" smtClean="0"/>
              <a:t>N </a:t>
            </a:r>
            <a:r>
              <a:rPr lang="fr-FR" sz="2000" dirty="0" smtClean="0"/>
              <a:t>dans l’espace : chaque particule possède trois degrés de liberté soit au total 3N  : (x</a:t>
            </a:r>
            <a:r>
              <a:rPr lang="fr-FR" sz="1600" dirty="0" smtClean="0"/>
              <a:t>1</a:t>
            </a:r>
            <a:r>
              <a:rPr lang="fr-FR" sz="2000" dirty="0" smtClean="0"/>
              <a:t> , y</a:t>
            </a:r>
            <a:r>
              <a:rPr lang="fr-FR" sz="1600" dirty="0" smtClean="0"/>
              <a:t>1</a:t>
            </a:r>
            <a:r>
              <a:rPr lang="fr-FR" sz="2000" dirty="0" smtClean="0"/>
              <a:t> , z</a:t>
            </a:r>
            <a:r>
              <a:rPr lang="fr-FR" sz="1600" dirty="0" smtClean="0"/>
              <a:t>1</a:t>
            </a:r>
            <a:r>
              <a:rPr lang="fr-FR" sz="2000" dirty="0" smtClean="0"/>
              <a:t>), (x</a:t>
            </a:r>
            <a:r>
              <a:rPr lang="fr-FR" dirty="0" smtClean="0"/>
              <a:t>2</a:t>
            </a:r>
            <a:r>
              <a:rPr lang="fr-FR" sz="2000" dirty="0" smtClean="0"/>
              <a:t> , y</a:t>
            </a:r>
            <a:r>
              <a:rPr lang="fr-FR" dirty="0" smtClean="0"/>
              <a:t>2</a:t>
            </a:r>
            <a:r>
              <a:rPr lang="fr-FR" sz="2000" dirty="0" smtClean="0"/>
              <a:t> , z</a:t>
            </a:r>
            <a:r>
              <a:rPr lang="fr-FR" dirty="0" smtClean="0"/>
              <a:t>2</a:t>
            </a:r>
            <a:r>
              <a:rPr lang="fr-FR" sz="2000" dirty="0" smtClean="0"/>
              <a:t>),... (</a:t>
            </a:r>
            <a:r>
              <a:rPr lang="fr-FR" sz="2000" dirty="0" err="1" smtClean="0"/>
              <a:t>x</a:t>
            </a:r>
            <a:r>
              <a:rPr lang="fr-FR" sz="1400" dirty="0" err="1" smtClean="0"/>
              <a:t>N</a:t>
            </a:r>
            <a:r>
              <a:rPr lang="fr-FR" sz="2000" dirty="0" smtClean="0"/>
              <a:t> , </a:t>
            </a:r>
            <a:r>
              <a:rPr lang="fr-FR" sz="2000" dirty="0" err="1" smtClean="0"/>
              <a:t>y</a:t>
            </a:r>
            <a:r>
              <a:rPr lang="fr-FR" sz="1400" dirty="0" err="1" smtClean="0"/>
              <a:t>N</a:t>
            </a:r>
            <a:r>
              <a:rPr lang="fr-FR" sz="2000" dirty="0" smtClean="0"/>
              <a:t> , </a:t>
            </a:r>
            <a:r>
              <a:rPr lang="fr-FR" sz="2000" dirty="0" err="1" smtClean="0"/>
              <a:t>z</a:t>
            </a:r>
            <a:r>
              <a:rPr lang="fr-FR" sz="1400" dirty="0" err="1" smtClean="0"/>
              <a:t>N</a:t>
            </a:r>
            <a:r>
              <a:rPr lang="fr-FR" sz="2000" dirty="0" smtClean="0"/>
              <a:t>).</a:t>
            </a:r>
          </a:p>
          <a:p>
            <a:r>
              <a:rPr lang="fr-FR" sz="2000" dirty="0" smtClean="0"/>
              <a:t>Si on note q</a:t>
            </a:r>
            <a:r>
              <a:rPr lang="fr-FR" sz="1600" dirty="0" smtClean="0"/>
              <a:t>i</a:t>
            </a:r>
            <a:r>
              <a:rPr lang="fr-FR" sz="2000" dirty="0" smtClean="0"/>
              <a:t> un degré de liberté, alors q</a:t>
            </a:r>
            <a:r>
              <a:rPr lang="fr-FR" sz="1600" dirty="0" smtClean="0"/>
              <a:t>1</a:t>
            </a:r>
            <a:r>
              <a:rPr lang="fr-FR" sz="2000" dirty="0" smtClean="0"/>
              <a:t> = x</a:t>
            </a:r>
            <a:r>
              <a:rPr lang="fr-FR" sz="1600" dirty="0" smtClean="0"/>
              <a:t>1</a:t>
            </a:r>
            <a:r>
              <a:rPr lang="fr-FR" sz="2000" dirty="0" smtClean="0"/>
              <a:t> , q</a:t>
            </a:r>
            <a:r>
              <a:rPr lang="fr-FR" sz="1600" dirty="0" smtClean="0"/>
              <a:t>2</a:t>
            </a:r>
            <a:r>
              <a:rPr lang="fr-FR" sz="2000" dirty="0" smtClean="0"/>
              <a:t> = y</a:t>
            </a:r>
            <a:r>
              <a:rPr lang="fr-FR" sz="1600" dirty="0" smtClean="0"/>
              <a:t>1</a:t>
            </a:r>
            <a:r>
              <a:rPr lang="fr-FR" sz="2000" dirty="0" smtClean="0"/>
              <a:t> , q</a:t>
            </a:r>
            <a:r>
              <a:rPr lang="fr-FR" sz="1600" dirty="0" smtClean="0"/>
              <a:t>3</a:t>
            </a:r>
            <a:r>
              <a:rPr lang="fr-FR" sz="2000" dirty="0" smtClean="0"/>
              <a:t> = z</a:t>
            </a:r>
            <a:r>
              <a:rPr lang="fr-FR" sz="1600" dirty="0" smtClean="0"/>
              <a:t>1</a:t>
            </a:r>
            <a:r>
              <a:rPr lang="fr-FR" sz="2000" dirty="0" smtClean="0"/>
              <a:t> , q</a:t>
            </a:r>
            <a:r>
              <a:rPr lang="fr-FR" sz="1600" dirty="0" smtClean="0"/>
              <a:t>4</a:t>
            </a:r>
            <a:r>
              <a:rPr lang="fr-FR" sz="2000" dirty="0" smtClean="0"/>
              <a:t> = x</a:t>
            </a:r>
            <a:r>
              <a:rPr lang="fr-FR" sz="1600" dirty="0" smtClean="0"/>
              <a:t>2</a:t>
            </a:r>
            <a:r>
              <a:rPr lang="fr-FR" sz="2000" dirty="0" smtClean="0"/>
              <a:t> ...q</a:t>
            </a:r>
            <a:r>
              <a:rPr lang="fr-FR" sz="1600" dirty="0" smtClean="0"/>
              <a:t>3N</a:t>
            </a:r>
            <a:r>
              <a:rPr lang="fr-FR" sz="2000" dirty="0" smtClean="0"/>
              <a:t> = </a:t>
            </a:r>
            <a:r>
              <a:rPr lang="fr-FR" sz="2000" dirty="0" err="1" smtClean="0"/>
              <a:t>z</a:t>
            </a:r>
            <a:r>
              <a:rPr lang="fr-FR" sz="1600" dirty="0" err="1" smtClean="0"/>
              <a:t>N</a:t>
            </a:r>
            <a:endParaRPr lang="fr-FR" sz="2000" dirty="0" smtClean="0"/>
          </a:p>
        </p:txBody>
      </p:sp>
      <p:pic>
        <p:nvPicPr>
          <p:cNvPr id="5" name="Picture 2"/>
          <p:cNvPicPr>
            <a:picLocks noChangeAspect="1" noChangeArrowheads="1"/>
          </p:cNvPicPr>
          <p:nvPr/>
        </p:nvPicPr>
        <p:blipFill>
          <a:blip r:embed="rId2">
            <a:lum bright="-20000" contrast="40000"/>
          </a:blip>
          <a:srcRect/>
          <a:stretch>
            <a:fillRect/>
          </a:stretch>
        </p:blipFill>
        <p:spPr bwMode="auto">
          <a:xfrm>
            <a:off x="4286248" y="1142984"/>
            <a:ext cx="1285884" cy="500066"/>
          </a:xfrm>
          <a:prstGeom prst="rect">
            <a:avLst/>
          </a:prstGeom>
          <a:noFill/>
          <a:ln w="9525">
            <a:noFill/>
            <a:miter lim="800000"/>
            <a:headEnd/>
            <a:tailEnd/>
          </a:ln>
          <a:effectLst/>
        </p:spPr>
      </p:pic>
      <p:pic>
        <p:nvPicPr>
          <p:cNvPr id="6" name="Picture 3"/>
          <p:cNvPicPr>
            <a:picLocks noChangeAspect="1" noChangeArrowheads="1"/>
          </p:cNvPicPr>
          <p:nvPr/>
        </p:nvPicPr>
        <p:blipFill>
          <a:blip r:embed="rId3">
            <a:lum bright="-20000" contrast="40000"/>
          </a:blip>
          <a:srcRect/>
          <a:stretch>
            <a:fillRect/>
          </a:stretch>
        </p:blipFill>
        <p:spPr bwMode="auto">
          <a:xfrm>
            <a:off x="3357554" y="1857364"/>
            <a:ext cx="2357454" cy="785818"/>
          </a:xfrm>
          <a:prstGeom prst="rect">
            <a:avLst/>
          </a:prstGeom>
          <a:noFill/>
          <a:ln w="9525">
            <a:noFill/>
            <a:miter lim="800000"/>
            <a:headEnd/>
            <a:tailEnd/>
          </a:ln>
          <a:effectLst/>
        </p:spPr>
      </p:pic>
      <p:pic>
        <p:nvPicPr>
          <p:cNvPr id="11265" name="Picture 1"/>
          <p:cNvPicPr>
            <a:picLocks noChangeAspect="1" noChangeArrowheads="1"/>
          </p:cNvPicPr>
          <p:nvPr/>
        </p:nvPicPr>
        <p:blipFill>
          <a:blip r:embed="rId4">
            <a:lum bright="-20000" contrast="40000"/>
          </a:blip>
          <a:srcRect/>
          <a:stretch>
            <a:fillRect/>
          </a:stretch>
        </p:blipFill>
        <p:spPr bwMode="auto">
          <a:xfrm>
            <a:off x="3286116" y="428604"/>
            <a:ext cx="309564" cy="319969"/>
          </a:xfrm>
          <a:prstGeom prst="rect">
            <a:avLst/>
          </a:prstGeom>
          <a:noFill/>
          <a:ln w="9525">
            <a:noFill/>
            <a:miter lim="800000"/>
            <a:headEnd/>
            <a:tailEnd/>
          </a:ln>
          <a:effectLst/>
        </p:spPr>
      </p:pic>
      <p:pic>
        <p:nvPicPr>
          <p:cNvPr id="11266" name="Picture 2"/>
          <p:cNvPicPr>
            <a:picLocks noChangeAspect="1" noChangeArrowheads="1"/>
          </p:cNvPicPr>
          <p:nvPr/>
        </p:nvPicPr>
        <p:blipFill>
          <a:blip r:embed="rId5">
            <a:lum bright="-20000" contrast="40000"/>
          </a:blip>
          <a:srcRect/>
          <a:stretch>
            <a:fillRect/>
          </a:stretch>
        </p:blipFill>
        <p:spPr bwMode="auto">
          <a:xfrm>
            <a:off x="357158" y="714356"/>
            <a:ext cx="303214" cy="314141"/>
          </a:xfrm>
          <a:prstGeom prst="rect">
            <a:avLst/>
          </a:prstGeom>
          <a:noFill/>
          <a:ln w="9525">
            <a:noFill/>
            <a:miter lim="800000"/>
            <a:headEnd/>
            <a:tailEnd/>
          </a:ln>
          <a:effectLst/>
        </p:spPr>
      </p:pic>
      <p:pic>
        <p:nvPicPr>
          <p:cNvPr id="11267" name="Picture 3"/>
          <p:cNvPicPr>
            <a:picLocks noChangeAspect="1" noChangeArrowheads="1"/>
          </p:cNvPicPr>
          <p:nvPr/>
        </p:nvPicPr>
        <p:blipFill>
          <a:blip r:embed="rId6">
            <a:lum bright="-20000" contrast="40000"/>
          </a:blip>
          <a:srcRect/>
          <a:stretch>
            <a:fillRect/>
          </a:stretch>
        </p:blipFill>
        <p:spPr bwMode="auto">
          <a:xfrm>
            <a:off x="3303582" y="642918"/>
            <a:ext cx="1482732" cy="62706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4282" y="357166"/>
            <a:ext cx="8929718" cy="6001643"/>
          </a:xfrm>
          <a:prstGeom prst="rect">
            <a:avLst/>
          </a:prstGeom>
        </p:spPr>
        <p:txBody>
          <a:bodyPr wrap="square">
            <a:spAutoFit/>
          </a:bodyPr>
          <a:lstStyle/>
          <a:p>
            <a:pPr algn="just"/>
            <a:r>
              <a:rPr lang="fr-FR" sz="2000" dirty="0" smtClean="0"/>
              <a:t>On dit qu'un système de N particules est soumis à une </a:t>
            </a:r>
            <a:r>
              <a:rPr lang="fr-FR" sz="2000" b="1" dirty="0" smtClean="0"/>
              <a:t>contrainte holonome </a:t>
            </a:r>
            <a:r>
              <a:rPr lang="fr-FR" sz="2000" dirty="0" smtClean="0"/>
              <a:t>s'il existe une équation algébrique caractérisant l'état du système : équation algébrique de plusieurs variables que sont les vecteurs coordonnées ri des particules, pour  i ∈ {1,2,..N }; contrainte que l'on écrit sous la forme  </a:t>
            </a:r>
          </a:p>
          <a:p>
            <a:endParaRPr lang="fr-FR" sz="2000" dirty="0" smtClean="0"/>
          </a:p>
          <a:p>
            <a:endParaRPr lang="fr-FR" sz="2000" dirty="0" smtClean="0"/>
          </a:p>
          <a:p>
            <a:r>
              <a:rPr lang="fr-FR" sz="2000" dirty="0" smtClean="0"/>
              <a:t>Si les contraintes sont modélisées par un système d'équations de ce type, on parle encore de </a:t>
            </a:r>
            <a:r>
              <a:rPr lang="fr-FR" sz="2000" b="1" dirty="0" smtClean="0"/>
              <a:t>contraintes holonomes</a:t>
            </a:r>
            <a:r>
              <a:rPr lang="fr-FR" sz="2000" dirty="0" smtClean="0"/>
              <a:t>.</a:t>
            </a:r>
          </a:p>
          <a:p>
            <a:r>
              <a:rPr lang="fr-FR" sz="2000" dirty="0" smtClean="0"/>
              <a:t>Une contrainte qui ne peut pas s'écrire sous cette forme est dite </a:t>
            </a:r>
            <a:r>
              <a:rPr lang="fr-FR" sz="2000" b="1" dirty="0" smtClean="0"/>
              <a:t>non holonome</a:t>
            </a:r>
            <a:r>
              <a:rPr lang="fr-FR" sz="2000" dirty="0" smtClean="0"/>
              <a:t>.</a:t>
            </a:r>
          </a:p>
          <a:p>
            <a:endParaRPr lang="fr-FR" sz="2000" dirty="0" smtClean="0"/>
          </a:p>
          <a:p>
            <a:pPr algn="just"/>
            <a:r>
              <a:rPr lang="fr-FR" sz="2000" dirty="0" smtClean="0"/>
              <a:t>Si l'équation </a:t>
            </a:r>
            <a:r>
              <a:rPr lang="fr-FR" sz="2000" b="1" dirty="0" smtClean="0"/>
              <a:t>de la contrainte holonome </a:t>
            </a:r>
            <a:r>
              <a:rPr lang="fr-FR" sz="2000" dirty="0" smtClean="0"/>
              <a:t>dépend explicitement du temps,         ≠ 0 , elle est dite </a:t>
            </a:r>
            <a:r>
              <a:rPr lang="fr-FR" sz="2000" dirty="0" err="1" smtClean="0"/>
              <a:t>rhéonome</a:t>
            </a:r>
            <a:r>
              <a:rPr lang="fr-FR" sz="2000" dirty="0" smtClean="0"/>
              <a:t>, si elle n'en dépend pas,       = 0 , elle est dite </a:t>
            </a:r>
            <a:r>
              <a:rPr lang="fr-FR" sz="2000" dirty="0" err="1" smtClean="0"/>
              <a:t>scléronome</a:t>
            </a:r>
            <a:r>
              <a:rPr lang="fr-FR" sz="2000" dirty="0" smtClean="0"/>
              <a:t>.</a:t>
            </a:r>
          </a:p>
          <a:p>
            <a:pPr algn="just"/>
            <a:endParaRPr lang="fr-FR" sz="2000" dirty="0" smtClean="0"/>
          </a:p>
          <a:p>
            <a:pPr algn="just"/>
            <a:endParaRPr lang="fr-FR" sz="2000" dirty="0" smtClean="0"/>
          </a:p>
          <a:p>
            <a:pPr algn="just"/>
            <a:r>
              <a:rPr lang="fr-FR" sz="2000" dirty="0" smtClean="0"/>
              <a:t>Mathématiquement, une </a:t>
            </a:r>
            <a:r>
              <a:rPr lang="fr-FR" sz="2000" b="1" dirty="0" smtClean="0"/>
              <a:t>contrainte holonome </a:t>
            </a:r>
            <a:r>
              <a:rPr lang="fr-FR" sz="2000" dirty="0" smtClean="0"/>
              <a:t>définit un domaine fermé plongée dans l'espace R </a:t>
            </a:r>
            <a:r>
              <a:rPr lang="fr-FR" sz="2000" baseline="30000" dirty="0" smtClean="0"/>
              <a:t>3N</a:t>
            </a:r>
            <a:r>
              <a:rPr lang="fr-FR" sz="2000" dirty="0" smtClean="0"/>
              <a:t> dans laquelle évolue le système de particules. </a:t>
            </a:r>
            <a:r>
              <a:rPr lang="fr-FR" sz="2000" b="1" dirty="0" smtClean="0"/>
              <a:t>La dimension de ce domaine est le nombre </a:t>
            </a:r>
            <a:r>
              <a:rPr lang="fr-FR" sz="2000" b="1" i="1" dirty="0" smtClean="0">
                <a:latin typeface="Times New Roman" pitchFamily="18" charset="0"/>
                <a:cs typeface="Times New Roman" pitchFamily="18" charset="0"/>
              </a:rPr>
              <a:t>l</a:t>
            </a:r>
            <a:r>
              <a:rPr lang="fr-FR" sz="2400" b="1" i="1" dirty="0" smtClean="0">
                <a:latin typeface="Times New Roman" pitchFamily="18" charset="0"/>
                <a:cs typeface="Times New Roman" pitchFamily="18" charset="0"/>
              </a:rPr>
              <a:t> </a:t>
            </a:r>
            <a:r>
              <a:rPr lang="fr-FR" sz="2000" b="1" dirty="0" smtClean="0"/>
              <a:t>de degrés de liberté du système c’est à dire le nombre de coordonnées indépendantes à considérer pour le décrire. </a:t>
            </a:r>
          </a:p>
          <a:p>
            <a:pPr algn="just"/>
            <a:endParaRPr lang="fr-FR" sz="2000" dirty="0" smtClean="0"/>
          </a:p>
        </p:txBody>
      </p:sp>
      <p:pic>
        <p:nvPicPr>
          <p:cNvPr id="1028" name="Picture 4"/>
          <p:cNvPicPr>
            <a:picLocks noChangeAspect="1" noChangeArrowheads="1"/>
          </p:cNvPicPr>
          <p:nvPr/>
        </p:nvPicPr>
        <p:blipFill>
          <a:blip r:embed="rId2">
            <a:lum bright="-20000" contrast="40000"/>
          </a:blip>
          <a:srcRect/>
          <a:stretch>
            <a:fillRect/>
          </a:stretch>
        </p:blipFill>
        <p:spPr bwMode="auto">
          <a:xfrm>
            <a:off x="3428992" y="1714488"/>
            <a:ext cx="1928826" cy="500066"/>
          </a:xfrm>
          <a:prstGeom prst="rect">
            <a:avLst/>
          </a:prstGeom>
          <a:noFill/>
          <a:ln w="9525">
            <a:noFill/>
            <a:miter lim="800000"/>
            <a:headEnd/>
            <a:tailEnd/>
          </a:ln>
          <a:effectLst/>
        </p:spPr>
      </p:pic>
      <p:pic>
        <p:nvPicPr>
          <p:cNvPr id="7"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8179619" y="3357562"/>
            <a:ext cx="250033" cy="500067"/>
          </a:xfrm>
          <a:prstGeom prst="rect">
            <a:avLst/>
          </a:prstGeom>
          <a:noFill/>
        </p:spPr>
      </p:pic>
      <p:pic>
        <p:nvPicPr>
          <p:cNvPr id="8"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250661" y="3714751"/>
            <a:ext cx="250033" cy="500067"/>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438" y="500042"/>
            <a:ext cx="8858280" cy="5386090"/>
          </a:xfrm>
          <a:prstGeom prst="rect">
            <a:avLst/>
          </a:prstGeom>
        </p:spPr>
        <p:txBody>
          <a:bodyPr wrap="square">
            <a:spAutoFit/>
          </a:bodyPr>
          <a:lstStyle/>
          <a:p>
            <a:pPr algn="just"/>
            <a:r>
              <a:rPr lang="fr-FR" sz="2000" b="1" u="sng" dirty="0" smtClean="0">
                <a:solidFill>
                  <a:srgbClr val="C00000"/>
                </a:solidFill>
              </a:rPr>
              <a:t>Exemple 1</a:t>
            </a:r>
            <a:r>
              <a:rPr lang="fr-FR" sz="2000" b="1" dirty="0" smtClean="0"/>
              <a:t> : Cas de deux points A et B de masses m</a:t>
            </a:r>
            <a:r>
              <a:rPr lang="fr-FR" sz="2000" b="1" baseline="-25000" dirty="0" smtClean="0"/>
              <a:t>A</a:t>
            </a:r>
            <a:r>
              <a:rPr lang="fr-FR" sz="2000" b="1" dirty="0" smtClean="0"/>
              <a:t> et </a:t>
            </a:r>
            <a:r>
              <a:rPr lang="fr-FR" sz="2000" b="1" dirty="0" err="1" smtClean="0"/>
              <a:t>m</a:t>
            </a:r>
            <a:r>
              <a:rPr lang="fr-FR" sz="2000" b="1" baseline="-25000" dirty="0" err="1" smtClean="0"/>
              <a:t>B</a:t>
            </a:r>
            <a:r>
              <a:rPr lang="fr-FR" sz="2000" b="1" dirty="0" smtClean="0"/>
              <a:t> reliées par une tige rigide sans masse de longueur L. </a:t>
            </a:r>
          </a:p>
          <a:p>
            <a:pPr algn="just"/>
            <a:endParaRPr lang="fr-FR" sz="800" dirty="0" smtClean="0"/>
          </a:p>
          <a:p>
            <a:pPr algn="just"/>
            <a:r>
              <a:rPr lang="fr-FR" sz="2000" dirty="0" smtClean="0"/>
              <a:t>On est donc en présence d’un solide parfait. </a:t>
            </a:r>
          </a:p>
          <a:p>
            <a:pPr algn="just"/>
            <a:endParaRPr lang="fr-FR" sz="1600" dirty="0" smtClean="0"/>
          </a:p>
          <a:p>
            <a:pPr algn="just"/>
            <a:r>
              <a:rPr lang="fr-FR" sz="2000" dirty="0" smtClean="0"/>
              <a:t>Pour décrire son mouvement, il faut en général 6 degrés de liberté, 3 appelés degrés de liberté de translation qui caractérise le mouvement du Centre d’inertie G et trois de rotation pour le mouvement de la tige autour de ce centre d’inertie.</a:t>
            </a:r>
          </a:p>
          <a:p>
            <a:pPr algn="just"/>
            <a:r>
              <a:rPr lang="fr-FR" sz="2000" dirty="0" smtClean="0"/>
              <a:t> </a:t>
            </a:r>
          </a:p>
          <a:p>
            <a:pPr algn="just"/>
            <a:r>
              <a:rPr lang="fr-FR" sz="2000" dirty="0" smtClean="0"/>
              <a:t>Dans ce cas, il y a </a:t>
            </a:r>
            <a:r>
              <a:rPr lang="fr-FR" sz="2000" b="1" dirty="0" smtClean="0"/>
              <a:t>invariance du système par toute rotation autour de l’axe matérialisé par la tige, </a:t>
            </a:r>
          </a:p>
          <a:p>
            <a:pPr algn="just"/>
            <a:r>
              <a:rPr lang="fr-FR" sz="2000" b="1" dirty="0" smtClean="0"/>
              <a:t> </a:t>
            </a:r>
          </a:p>
          <a:p>
            <a:pPr algn="just"/>
            <a:r>
              <a:rPr lang="fr-FR" sz="2000" b="1" dirty="0" smtClean="0"/>
              <a:t>il n’y aura donc que deux degrés de liberté de rotation</a:t>
            </a:r>
            <a:r>
              <a:rPr lang="fr-FR" sz="2000" dirty="0" smtClean="0"/>
              <a:t>, soit au total 5 : </a:t>
            </a:r>
          </a:p>
          <a:p>
            <a:pPr algn="just"/>
            <a:endParaRPr lang="fr-FR" sz="2000" dirty="0" smtClean="0"/>
          </a:p>
          <a:p>
            <a:pPr algn="just"/>
            <a:r>
              <a:rPr lang="fr-FR" sz="2000" dirty="0" smtClean="0"/>
              <a:t>                                    q</a:t>
            </a:r>
            <a:r>
              <a:rPr lang="fr-FR" sz="2000" baseline="-25000" dirty="0" smtClean="0"/>
              <a:t>1</a:t>
            </a:r>
            <a:r>
              <a:rPr lang="fr-FR" sz="2000" dirty="0" smtClean="0"/>
              <a:t> = </a:t>
            </a:r>
            <a:r>
              <a:rPr lang="fr-FR" sz="2000" dirty="0" err="1" smtClean="0"/>
              <a:t>x</a:t>
            </a:r>
            <a:r>
              <a:rPr lang="fr-FR" sz="2000" baseline="-25000" dirty="0" err="1" smtClean="0"/>
              <a:t>G</a:t>
            </a:r>
            <a:r>
              <a:rPr lang="fr-FR" sz="2000" dirty="0" smtClean="0"/>
              <a:t> , q</a:t>
            </a:r>
            <a:r>
              <a:rPr lang="fr-FR" sz="2000" baseline="-25000" dirty="0" smtClean="0"/>
              <a:t>2</a:t>
            </a:r>
            <a:r>
              <a:rPr lang="fr-FR" sz="2000" dirty="0" smtClean="0"/>
              <a:t> = </a:t>
            </a:r>
            <a:r>
              <a:rPr lang="fr-FR" sz="2000" dirty="0" err="1" smtClean="0"/>
              <a:t>y</a:t>
            </a:r>
            <a:r>
              <a:rPr lang="fr-FR" sz="2000" baseline="-25000" dirty="0" err="1" smtClean="0"/>
              <a:t>G</a:t>
            </a:r>
            <a:r>
              <a:rPr lang="fr-FR" sz="2000" dirty="0" smtClean="0"/>
              <a:t> , q</a:t>
            </a:r>
            <a:r>
              <a:rPr lang="fr-FR" sz="2000" baseline="-25000" dirty="0" smtClean="0"/>
              <a:t>2</a:t>
            </a:r>
            <a:r>
              <a:rPr lang="fr-FR" sz="2000" dirty="0" smtClean="0"/>
              <a:t> = </a:t>
            </a:r>
            <a:r>
              <a:rPr lang="fr-FR" sz="2000" dirty="0" err="1" smtClean="0"/>
              <a:t>z</a:t>
            </a:r>
            <a:r>
              <a:rPr lang="fr-FR" sz="2000" baseline="-25000" dirty="0" err="1" smtClean="0"/>
              <a:t>G</a:t>
            </a:r>
            <a:r>
              <a:rPr lang="fr-FR" sz="2000" dirty="0" smtClean="0"/>
              <a:t> , q</a:t>
            </a:r>
            <a:r>
              <a:rPr lang="fr-FR" sz="2000" baseline="-25000" dirty="0" smtClean="0"/>
              <a:t>4</a:t>
            </a:r>
            <a:r>
              <a:rPr lang="fr-FR" sz="2000" dirty="0" smtClean="0"/>
              <a:t> = θ et q</a:t>
            </a:r>
            <a:r>
              <a:rPr lang="fr-FR" sz="2000" baseline="-25000" dirty="0" smtClean="0"/>
              <a:t>5</a:t>
            </a:r>
            <a:r>
              <a:rPr lang="fr-FR" sz="2000" dirty="0" smtClean="0"/>
              <a:t> = φ    </a:t>
            </a:r>
          </a:p>
          <a:p>
            <a:pPr algn="just"/>
            <a:endParaRPr lang="fr-FR" sz="2000" dirty="0" smtClean="0"/>
          </a:p>
          <a:p>
            <a:pPr algn="just"/>
            <a:r>
              <a:rPr lang="fr-FR" sz="2000" dirty="0" smtClean="0"/>
              <a:t>φ est par exemple l’angle que fait l’axe GB avec le vecteur   z du repère et θ l’angle entre le vecteur    x du repère et GH (projection GB sur le plan (        ).</a:t>
            </a:r>
          </a:p>
        </p:txBody>
      </p:sp>
      <p:sp>
        <p:nvSpPr>
          <p:cNvPr id="9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92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9219" name="Picture 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286512" y="5214950"/>
            <a:ext cx="114291" cy="285729"/>
          </a:xfrm>
          <a:prstGeom prst="rect">
            <a:avLst/>
          </a:prstGeom>
          <a:noFill/>
        </p:spPr>
      </p:pic>
      <p:pic>
        <p:nvPicPr>
          <p:cNvPr id="9" name="Picture 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885941" y="5500702"/>
            <a:ext cx="114291" cy="285729"/>
          </a:xfrm>
          <a:prstGeom prst="rect">
            <a:avLst/>
          </a:prstGeom>
          <a:noFill/>
        </p:spPr>
      </p:pic>
      <p:pic>
        <p:nvPicPr>
          <p:cNvPr id="9221" name="Picture 5"/>
          <p:cNvPicPr>
            <a:picLocks noChangeAspect="1" noChangeArrowheads="1"/>
          </p:cNvPicPr>
          <p:nvPr/>
        </p:nvPicPr>
        <p:blipFill>
          <a:blip r:embed="rId3">
            <a:lum bright="-20000" contrast="40000"/>
          </a:blip>
          <a:srcRect/>
          <a:stretch>
            <a:fillRect/>
          </a:stretch>
        </p:blipFill>
        <p:spPr bwMode="auto">
          <a:xfrm>
            <a:off x="6556390" y="5500702"/>
            <a:ext cx="515940" cy="3276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844" y="714356"/>
            <a:ext cx="8786842" cy="5447645"/>
          </a:xfrm>
          <a:prstGeom prst="rect">
            <a:avLst/>
          </a:prstGeom>
        </p:spPr>
        <p:txBody>
          <a:bodyPr wrap="square">
            <a:spAutoFit/>
          </a:bodyPr>
          <a:lstStyle/>
          <a:p>
            <a:pPr algn="just"/>
            <a:r>
              <a:rPr lang="fr-FR" sz="2000" b="1" u="sng" dirty="0" smtClean="0">
                <a:solidFill>
                  <a:srgbClr val="C00000"/>
                </a:solidFill>
              </a:rPr>
              <a:t>Exemple 2</a:t>
            </a:r>
            <a:r>
              <a:rPr lang="fr-FR" dirty="0" smtClean="0"/>
              <a:t> </a:t>
            </a:r>
            <a:r>
              <a:rPr lang="fr-FR" sz="2000" b="1" dirty="0" smtClean="0"/>
              <a:t>: Cas d’un pendule simple en mouvement dans un plan, l’une des extrémités étant fixe. </a:t>
            </a:r>
          </a:p>
          <a:p>
            <a:pPr algn="just"/>
            <a:r>
              <a:rPr lang="fr-FR" sz="2000" dirty="0" smtClean="0"/>
              <a:t>Il suffit alors d’avoir l’angle θ que fait le pendule avec la verticale pour connaître parfaitement son état ; c’est un système à un seul degré de liberté : q = θ .</a:t>
            </a:r>
          </a:p>
          <a:p>
            <a:pPr algn="just"/>
            <a:r>
              <a:rPr lang="fr-FR" sz="2000" u="sng" dirty="0" smtClean="0"/>
              <a:t>Remarque, on constate que les variables nécessaires et suffisantes pour décrire le système peuvent avoir des unités diverses et variées.</a:t>
            </a:r>
          </a:p>
          <a:p>
            <a:endParaRPr lang="fr-FR" dirty="0" smtClean="0"/>
          </a:p>
          <a:p>
            <a:endParaRPr lang="fr-FR" dirty="0" smtClean="0"/>
          </a:p>
          <a:p>
            <a:pPr algn="just"/>
            <a:r>
              <a:rPr lang="fr-FR" sz="2000" b="1" u="sng" dirty="0" smtClean="0"/>
              <a:t>Définition :</a:t>
            </a:r>
            <a:r>
              <a:rPr lang="fr-FR" sz="2000" u="sng" dirty="0" smtClean="0"/>
              <a:t> </a:t>
            </a:r>
            <a:r>
              <a:rPr lang="fr-FR" sz="2000" dirty="0" smtClean="0"/>
              <a:t>On appelle </a:t>
            </a:r>
            <a:r>
              <a:rPr lang="fr-FR" sz="2000" b="1" dirty="0" smtClean="0"/>
              <a:t>coordonnées généralisées </a:t>
            </a:r>
            <a:r>
              <a:rPr lang="fr-FR" sz="2000" dirty="0" smtClean="0"/>
              <a:t>les </a:t>
            </a:r>
            <a:r>
              <a:rPr lang="fr-FR" sz="2000" i="1" dirty="0" smtClean="0">
                <a:latin typeface="Times New Roman" pitchFamily="18" charset="0"/>
                <a:cs typeface="Times New Roman" pitchFamily="18" charset="0"/>
              </a:rPr>
              <a:t>l</a:t>
            </a:r>
            <a:r>
              <a:rPr lang="fr-FR" sz="2000" dirty="0" smtClean="0"/>
              <a:t> variables qi permettant de décrire le système mécanique. </a:t>
            </a:r>
            <a:r>
              <a:rPr lang="fr-FR" sz="2000" i="1" dirty="0" smtClean="0">
                <a:latin typeface="Times New Roman" pitchFamily="18" charset="0"/>
                <a:cs typeface="Times New Roman" pitchFamily="18" charset="0"/>
              </a:rPr>
              <a:t>l</a:t>
            </a:r>
            <a:r>
              <a:rPr lang="fr-FR" sz="2000" dirty="0" smtClean="0"/>
              <a:t> représente donc le nombre de degrés de liberté du système avec évidemment </a:t>
            </a:r>
            <a:r>
              <a:rPr lang="fr-FR" sz="2000" i="1" dirty="0" smtClean="0">
                <a:latin typeface="Times New Roman" pitchFamily="18" charset="0"/>
                <a:cs typeface="Times New Roman" pitchFamily="18" charset="0"/>
              </a:rPr>
              <a:t>l</a:t>
            </a:r>
            <a:r>
              <a:rPr lang="fr-FR" sz="2000" dirty="0" smtClean="0"/>
              <a:t> ≤ 3N. </a:t>
            </a:r>
          </a:p>
          <a:p>
            <a:pPr algn="just"/>
            <a:endParaRPr lang="fr-FR" sz="2000" dirty="0" smtClean="0"/>
          </a:p>
          <a:p>
            <a:pPr algn="just"/>
            <a:r>
              <a:rPr lang="fr-FR" sz="2000" dirty="0" smtClean="0"/>
              <a:t>Ces variables étant indépendantes         = </a:t>
            </a:r>
            <a:r>
              <a:rPr lang="fr-FR" sz="2000" dirty="0" err="1" smtClean="0"/>
              <a:t>δij</a:t>
            </a:r>
            <a:r>
              <a:rPr lang="fr-FR" sz="2000" dirty="0" smtClean="0"/>
              <a:t> , </a:t>
            </a:r>
            <a:r>
              <a:rPr lang="fr-FR" sz="2000" dirty="0" err="1" smtClean="0"/>
              <a:t>δij</a:t>
            </a:r>
            <a:r>
              <a:rPr lang="fr-FR" sz="2000" dirty="0" smtClean="0"/>
              <a:t> symbole de Kronecker.</a:t>
            </a:r>
          </a:p>
          <a:p>
            <a:pPr algn="just"/>
            <a:endParaRPr lang="fr-FR" sz="2000" dirty="0" smtClean="0"/>
          </a:p>
          <a:p>
            <a:pPr algn="just"/>
            <a:r>
              <a:rPr lang="fr-FR" sz="2000" dirty="0" smtClean="0"/>
              <a:t>À partir des coordonnées généralisées, on peut définir des vitesses généralisées </a:t>
            </a:r>
          </a:p>
          <a:p>
            <a:pPr algn="just"/>
            <a:endParaRPr lang="fr-FR" sz="800" dirty="0" smtClean="0"/>
          </a:p>
          <a:p>
            <a:pPr algn="just"/>
            <a:r>
              <a:rPr lang="fr-FR" sz="2000" dirty="0" smtClean="0"/>
              <a:t>par                , variables aussi indépendantes entre elles :            = </a:t>
            </a:r>
            <a:r>
              <a:rPr lang="fr-FR" sz="2000" dirty="0" err="1" smtClean="0"/>
              <a:t>δij</a:t>
            </a:r>
            <a:r>
              <a:rPr lang="fr-FR" sz="2000" dirty="0" smtClean="0"/>
              <a:t> .</a:t>
            </a:r>
          </a:p>
          <a:p>
            <a:pPr algn="just"/>
            <a:endParaRPr lang="fr-FR" sz="600" dirty="0" smtClean="0"/>
          </a:p>
          <a:p>
            <a:pPr algn="just"/>
            <a:endParaRPr lang="fr-FR" dirty="0"/>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8193"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929058" y="4214818"/>
            <a:ext cx="326539" cy="571480"/>
          </a:xfrm>
          <a:prstGeom prst="rect">
            <a:avLst/>
          </a:prstGeom>
          <a:noFill/>
        </p:spPr>
      </p:pic>
      <p:pic>
        <p:nvPicPr>
          <p:cNvPr id="8195" name="Picture 3"/>
          <p:cNvPicPr>
            <a:picLocks noChangeAspect="1" noChangeArrowheads="1"/>
          </p:cNvPicPr>
          <p:nvPr/>
        </p:nvPicPr>
        <p:blipFill>
          <a:blip r:embed="rId3">
            <a:lum bright="-20000" contrast="40000"/>
          </a:blip>
          <a:srcRect/>
          <a:stretch>
            <a:fillRect/>
          </a:stretch>
        </p:blipFill>
        <p:spPr bwMode="auto">
          <a:xfrm>
            <a:off x="714348" y="5286388"/>
            <a:ext cx="642942" cy="571504"/>
          </a:xfrm>
          <a:prstGeom prst="rect">
            <a:avLst/>
          </a:prstGeom>
          <a:noFill/>
          <a:ln w="9525">
            <a:noFill/>
            <a:miter lim="800000"/>
            <a:headEnd/>
            <a:tailEnd/>
          </a:ln>
          <a:effectLst/>
        </p:spPr>
      </p:pic>
      <p:pic>
        <p:nvPicPr>
          <p:cNvPr id="8197" name="Picture 5"/>
          <p:cNvPicPr>
            <a:picLocks noChangeAspect="1" noChangeArrowheads="1"/>
          </p:cNvPicPr>
          <p:nvPr/>
        </p:nvPicPr>
        <p:blipFill>
          <a:blip r:embed="rId4">
            <a:lum bright="-20000" contrast="40000"/>
          </a:blip>
          <a:srcRect/>
          <a:stretch>
            <a:fillRect/>
          </a:stretch>
        </p:blipFill>
        <p:spPr bwMode="auto">
          <a:xfrm>
            <a:off x="6215074" y="5344555"/>
            <a:ext cx="428628" cy="5133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844" y="642918"/>
            <a:ext cx="8786874" cy="5539978"/>
          </a:xfrm>
          <a:prstGeom prst="rect">
            <a:avLst/>
          </a:prstGeom>
        </p:spPr>
        <p:txBody>
          <a:bodyPr wrap="square">
            <a:spAutoFit/>
          </a:bodyPr>
          <a:lstStyle/>
          <a:p>
            <a:pPr algn="just"/>
            <a:r>
              <a:rPr lang="fr-FR" sz="2000" dirty="0" smtClean="0"/>
              <a:t>Les équations de Newton montrent que l’on peut se donner 2</a:t>
            </a:r>
            <a:r>
              <a:rPr lang="fr-FR" sz="2000" i="1" dirty="0" smtClean="0">
                <a:latin typeface="Times New Roman" pitchFamily="18" charset="0"/>
                <a:cs typeface="Times New Roman" pitchFamily="18" charset="0"/>
              </a:rPr>
              <a:t>l</a:t>
            </a:r>
            <a:r>
              <a:rPr lang="fr-FR" sz="2000" dirty="0" smtClean="0"/>
              <a:t>  conditions initiales, c’est à dire que l’on peut donner arbitrairement </a:t>
            </a:r>
            <a:r>
              <a:rPr lang="fr-FR" sz="2000" i="1" dirty="0" smtClean="0">
                <a:latin typeface="Times New Roman" pitchFamily="18" charset="0"/>
                <a:cs typeface="Times New Roman" pitchFamily="18" charset="0"/>
              </a:rPr>
              <a:t>l</a:t>
            </a:r>
            <a:r>
              <a:rPr lang="fr-FR" sz="2000" dirty="0" smtClean="0"/>
              <a:t> valeurs pour les qi ainsi que </a:t>
            </a:r>
            <a:r>
              <a:rPr lang="fr-FR" sz="2000" i="1" dirty="0" smtClean="0">
                <a:latin typeface="Times New Roman" pitchFamily="18" charset="0"/>
                <a:cs typeface="Times New Roman" pitchFamily="18" charset="0"/>
              </a:rPr>
              <a:t>l </a:t>
            </a:r>
            <a:r>
              <a:rPr lang="fr-FR" sz="2000" dirty="0" smtClean="0"/>
              <a:t>valeurs arbitraires pour les   i .  La résolution   des   équations   de la mécanique </a:t>
            </a:r>
          </a:p>
          <a:p>
            <a:pPr algn="just"/>
            <a:endParaRPr lang="fr-FR" sz="600" dirty="0" smtClean="0"/>
          </a:p>
          <a:p>
            <a:pPr algn="just"/>
            <a:r>
              <a:rPr lang="fr-FR" sz="2000" dirty="0" smtClean="0"/>
              <a:t>permettent de déterminer qi (t) et </a:t>
            </a:r>
          </a:p>
          <a:p>
            <a:pPr algn="just"/>
            <a:endParaRPr lang="fr-FR" sz="2000" dirty="0" smtClean="0"/>
          </a:p>
          <a:p>
            <a:r>
              <a:rPr lang="fr-FR" sz="2400" b="1" dirty="0" smtClean="0">
                <a:solidFill>
                  <a:srgbClr val="FF0000"/>
                </a:solidFill>
              </a:rPr>
              <a:t>I-3) Formalisme Lagrangien pour un système de N particules</a:t>
            </a:r>
          </a:p>
          <a:p>
            <a:pPr algn="just"/>
            <a:r>
              <a:rPr lang="fr-FR" sz="2000" dirty="0" smtClean="0"/>
              <a:t>On suppose que l’on a </a:t>
            </a:r>
            <a:r>
              <a:rPr lang="fr-FR" sz="2000" i="1" dirty="0" smtClean="0">
                <a:latin typeface="Times New Roman" pitchFamily="18" charset="0"/>
                <a:cs typeface="Times New Roman" pitchFamily="18" charset="0"/>
              </a:rPr>
              <a:t>l</a:t>
            </a:r>
            <a:r>
              <a:rPr lang="fr-FR" sz="2000" dirty="0" smtClean="0"/>
              <a:t> coordonnées généralisées q1 ,q2 ..</a:t>
            </a:r>
            <a:r>
              <a:rPr lang="fr-FR" sz="2000" dirty="0" err="1" smtClean="0"/>
              <a:t>q</a:t>
            </a:r>
            <a:r>
              <a:rPr lang="fr-FR" sz="2000" i="1" dirty="0" err="1" smtClean="0">
                <a:latin typeface="Times New Roman" pitchFamily="18" charset="0"/>
                <a:cs typeface="Times New Roman" pitchFamily="18" charset="0"/>
              </a:rPr>
              <a:t>l</a:t>
            </a:r>
            <a:r>
              <a:rPr lang="fr-FR" sz="2000" dirty="0" smtClean="0"/>
              <a:t> avec les vitesses </a:t>
            </a:r>
          </a:p>
          <a:p>
            <a:pPr algn="just"/>
            <a:endParaRPr lang="fr-FR" sz="800" dirty="0" smtClean="0"/>
          </a:p>
          <a:p>
            <a:pPr algn="just"/>
            <a:r>
              <a:rPr lang="fr-FR" sz="2000" dirty="0" smtClean="0"/>
              <a:t>généralisées correspondantes :                                  et                                .</a:t>
            </a:r>
          </a:p>
          <a:p>
            <a:endParaRPr lang="fr-FR" sz="800" dirty="0" smtClean="0"/>
          </a:p>
          <a:p>
            <a:pPr algn="just"/>
            <a:r>
              <a:rPr lang="fr-FR" sz="2000" dirty="0" smtClean="0"/>
              <a:t>On note T l’énergie cinétique et l’énergie potentielle est de la forme V = V (qi), lorsque toutes les forces dérivent d’un potentiel, le Lagrangien du système s’écrit:</a:t>
            </a:r>
          </a:p>
          <a:p>
            <a:pPr algn="just"/>
            <a:endParaRPr lang="fr-FR" sz="800" dirty="0" smtClean="0"/>
          </a:p>
          <a:p>
            <a:r>
              <a:rPr lang="fr-FR" sz="2000" dirty="0" smtClean="0"/>
              <a:t>                           sera  alors                              , une fonction de 2</a:t>
            </a:r>
            <a:r>
              <a:rPr lang="fr-FR" sz="2000" i="1" dirty="0" smtClean="0">
                <a:latin typeface="Times New Roman" pitchFamily="18" charset="0"/>
                <a:cs typeface="Times New Roman" pitchFamily="18" charset="0"/>
              </a:rPr>
              <a:t>l</a:t>
            </a:r>
            <a:r>
              <a:rPr lang="fr-FR" sz="2000" dirty="0" smtClean="0"/>
              <a:t>  variables.</a:t>
            </a:r>
          </a:p>
          <a:p>
            <a:endParaRPr lang="fr-FR" sz="2000" dirty="0" smtClean="0"/>
          </a:p>
          <a:p>
            <a:pPr algn="just"/>
            <a:r>
              <a:rPr lang="fr-FR" sz="2000" dirty="0" smtClean="0"/>
              <a:t>Il se peut que le Lagrangien dépende explicitement du temps, 	               est fonction  de 2</a:t>
            </a:r>
            <a:r>
              <a:rPr lang="fr-FR" sz="2000" i="1" dirty="0" smtClean="0">
                <a:latin typeface="Times New Roman" pitchFamily="18" charset="0"/>
                <a:cs typeface="Times New Roman" pitchFamily="18" charset="0"/>
              </a:rPr>
              <a:t>l</a:t>
            </a:r>
            <a:r>
              <a:rPr lang="fr-FR" sz="2000" dirty="0" smtClean="0"/>
              <a:t> + 1 variables.</a:t>
            </a:r>
          </a:p>
          <a:p>
            <a:endParaRPr lang="fr-FR" sz="2000" dirty="0" smtClean="0"/>
          </a:p>
          <a:p>
            <a:pPr algn="just"/>
            <a:endParaRPr lang="fr-FR" sz="2000" dirty="0" smtClean="0"/>
          </a:p>
        </p:txBody>
      </p:sp>
      <p:pic>
        <p:nvPicPr>
          <p:cNvPr id="5" name="Picture 6"/>
          <p:cNvPicPr>
            <a:picLocks noChangeAspect="1" noChangeArrowheads="1"/>
          </p:cNvPicPr>
          <p:nvPr/>
        </p:nvPicPr>
        <p:blipFill>
          <a:blip r:embed="rId2">
            <a:lum bright="-20000" contrast="40000"/>
          </a:blip>
          <a:srcRect/>
          <a:stretch>
            <a:fillRect/>
          </a:stretch>
        </p:blipFill>
        <p:spPr bwMode="auto">
          <a:xfrm>
            <a:off x="3857620" y="1643050"/>
            <a:ext cx="928694" cy="477839"/>
          </a:xfrm>
          <a:prstGeom prst="rect">
            <a:avLst/>
          </a:prstGeom>
          <a:noFill/>
          <a:ln w="9525">
            <a:noFill/>
            <a:miter lim="800000"/>
            <a:headEnd/>
            <a:tailEnd/>
          </a:ln>
          <a:effectLst/>
        </p:spPr>
      </p:pic>
      <p:pic>
        <p:nvPicPr>
          <p:cNvPr id="6" name="Picture 1"/>
          <p:cNvPicPr>
            <a:picLocks noChangeAspect="1" noChangeArrowheads="1"/>
          </p:cNvPicPr>
          <p:nvPr/>
        </p:nvPicPr>
        <p:blipFill>
          <a:blip r:embed="rId3">
            <a:lum bright="-20000" contrast="40000"/>
          </a:blip>
          <a:srcRect/>
          <a:stretch>
            <a:fillRect/>
          </a:stretch>
        </p:blipFill>
        <p:spPr bwMode="auto">
          <a:xfrm>
            <a:off x="3571868" y="3071810"/>
            <a:ext cx="1643074" cy="428628"/>
          </a:xfrm>
          <a:prstGeom prst="rect">
            <a:avLst/>
          </a:prstGeom>
          <a:noFill/>
          <a:ln w="9525">
            <a:noFill/>
            <a:miter lim="800000"/>
            <a:headEnd/>
            <a:tailEnd/>
          </a:ln>
          <a:effectLst/>
        </p:spPr>
      </p:pic>
      <p:pic>
        <p:nvPicPr>
          <p:cNvPr id="7" name="Picture 2"/>
          <p:cNvPicPr>
            <a:picLocks noChangeAspect="1" noChangeArrowheads="1"/>
          </p:cNvPicPr>
          <p:nvPr/>
        </p:nvPicPr>
        <p:blipFill>
          <a:blip r:embed="rId4">
            <a:lum bright="-20000" contrast="40000"/>
          </a:blip>
          <a:srcRect/>
          <a:stretch>
            <a:fillRect/>
          </a:stretch>
        </p:blipFill>
        <p:spPr bwMode="auto">
          <a:xfrm>
            <a:off x="5715008" y="3071810"/>
            <a:ext cx="1714512" cy="428628"/>
          </a:xfrm>
          <a:prstGeom prst="rect">
            <a:avLst/>
          </a:prstGeom>
          <a:noFill/>
          <a:ln w="9525">
            <a:noFill/>
            <a:miter lim="800000"/>
            <a:headEnd/>
            <a:tailEnd/>
          </a:ln>
          <a:effectLst/>
        </p:spPr>
      </p:pic>
      <p:pic>
        <p:nvPicPr>
          <p:cNvPr id="8" name="Picture 4"/>
          <p:cNvPicPr>
            <a:picLocks noChangeAspect="1" noChangeArrowheads="1"/>
          </p:cNvPicPr>
          <p:nvPr/>
        </p:nvPicPr>
        <p:blipFill>
          <a:blip r:embed="rId5">
            <a:lum bright="-20000" contrast="40000"/>
          </a:blip>
          <a:srcRect/>
          <a:stretch>
            <a:fillRect/>
          </a:stretch>
        </p:blipFill>
        <p:spPr bwMode="auto">
          <a:xfrm>
            <a:off x="3000364" y="4259211"/>
            <a:ext cx="1500198" cy="384235"/>
          </a:xfrm>
          <a:prstGeom prst="rect">
            <a:avLst/>
          </a:prstGeom>
          <a:noFill/>
          <a:ln w="9525">
            <a:noFill/>
            <a:miter lim="800000"/>
            <a:headEnd/>
            <a:tailEnd/>
          </a:ln>
          <a:effectLst/>
        </p:spPr>
      </p:pic>
      <p:pic>
        <p:nvPicPr>
          <p:cNvPr id="9" name="Picture 3"/>
          <p:cNvPicPr>
            <a:picLocks noChangeAspect="1" noChangeArrowheads="1"/>
          </p:cNvPicPr>
          <p:nvPr/>
        </p:nvPicPr>
        <p:blipFill>
          <a:blip r:embed="rId6">
            <a:lum bright="-20000" contrast="40000"/>
          </a:blip>
          <a:srcRect/>
          <a:stretch>
            <a:fillRect/>
          </a:stretch>
        </p:blipFill>
        <p:spPr bwMode="auto">
          <a:xfrm>
            <a:off x="357158" y="4224767"/>
            <a:ext cx="1071570" cy="418679"/>
          </a:xfrm>
          <a:prstGeom prst="rect">
            <a:avLst/>
          </a:prstGeom>
          <a:noFill/>
          <a:ln w="9525">
            <a:noFill/>
            <a:miter lim="800000"/>
            <a:headEnd/>
            <a:tailEnd/>
          </a:ln>
          <a:effectLst/>
        </p:spPr>
      </p:pic>
      <p:pic>
        <p:nvPicPr>
          <p:cNvPr id="11" name="Picture 7"/>
          <p:cNvPicPr>
            <a:picLocks noChangeAspect="1" noChangeArrowheads="1"/>
          </p:cNvPicPr>
          <p:nvPr/>
        </p:nvPicPr>
        <p:blipFill>
          <a:blip r:embed="rId7">
            <a:lum bright="-20000" contrast="40000"/>
          </a:blip>
          <a:srcRect/>
          <a:stretch>
            <a:fillRect/>
          </a:stretch>
        </p:blipFill>
        <p:spPr bwMode="auto">
          <a:xfrm>
            <a:off x="6758006" y="4786322"/>
            <a:ext cx="1528770" cy="500066"/>
          </a:xfrm>
          <a:prstGeom prst="rect">
            <a:avLst/>
          </a:prstGeom>
          <a:noFill/>
          <a:ln w="9525">
            <a:noFill/>
            <a:miter lim="800000"/>
            <a:headEnd/>
            <a:tailEnd/>
          </a:ln>
          <a:effectLst/>
        </p:spPr>
      </p:pic>
      <p:sp>
        <p:nvSpPr>
          <p:cNvPr id="102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10241" name="Picture 1"/>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3000364" y="1285860"/>
            <a:ext cx="146113" cy="357167"/>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p:cNvPicPr>
            <a:picLocks noChangeAspect="1" noChangeArrowheads="1"/>
          </p:cNvPicPr>
          <p:nvPr/>
        </p:nvPicPr>
        <p:blipFill>
          <a:blip r:embed="rId2">
            <a:lum bright="-20000" contrast="40000"/>
          </a:blip>
          <a:srcRect/>
          <a:stretch>
            <a:fillRect/>
          </a:stretch>
        </p:blipFill>
        <p:spPr bwMode="auto">
          <a:xfrm>
            <a:off x="285720" y="357166"/>
            <a:ext cx="8358246" cy="2714644"/>
          </a:xfrm>
          <a:prstGeom prst="rect">
            <a:avLst/>
          </a:prstGeom>
          <a:noFill/>
          <a:ln w="9525">
            <a:noFill/>
            <a:miter lim="800000"/>
            <a:headEnd/>
            <a:tailEnd/>
          </a:ln>
          <a:effectLst/>
        </p:spPr>
      </p:pic>
      <p:pic>
        <p:nvPicPr>
          <p:cNvPr id="7174" name="Picture 6"/>
          <p:cNvPicPr>
            <a:picLocks noChangeAspect="1" noChangeArrowheads="1"/>
          </p:cNvPicPr>
          <p:nvPr/>
        </p:nvPicPr>
        <p:blipFill>
          <a:blip r:embed="rId3">
            <a:lum bright="-20000" contrast="40000"/>
          </a:blip>
          <a:srcRect/>
          <a:stretch>
            <a:fillRect/>
          </a:stretch>
        </p:blipFill>
        <p:spPr bwMode="auto">
          <a:xfrm>
            <a:off x="357158" y="3071810"/>
            <a:ext cx="6500858" cy="928694"/>
          </a:xfrm>
          <a:prstGeom prst="rect">
            <a:avLst/>
          </a:prstGeom>
          <a:noFill/>
          <a:ln w="9525">
            <a:noFill/>
            <a:miter lim="800000"/>
            <a:headEnd/>
            <a:tailEnd/>
          </a:ln>
          <a:effectLst/>
        </p:spPr>
      </p:pic>
      <p:pic>
        <p:nvPicPr>
          <p:cNvPr id="10" name="Picture 2"/>
          <p:cNvPicPr>
            <a:picLocks noChangeAspect="1" noChangeArrowheads="1"/>
          </p:cNvPicPr>
          <p:nvPr/>
        </p:nvPicPr>
        <p:blipFill>
          <a:blip r:embed="rId4">
            <a:lum bright="-20000" contrast="40000"/>
          </a:blip>
          <a:srcRect/>
          <a:stretch>
            <a:fillRect/>
          </a:stretch>
        </p:blipFill>
        <p:spPr bwMode="auto">
          <a:xfrm>
            <a:off x="285720" y="4214818"/>
            <a:ext cx="7858180" cy="17145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1540</TotalTime>
  <Words>1266</Words>
  <Application>Microsoft Office PowerPoint</Application>
  <PresentationFormat>Affichage à l'écran (4:3)</PresentationFormat>
  <Paragraphs>302</Paragraphs>
  <Slides>27</Slides>
  <Notes>2</Notes>
  <HiddenSlides>0</HiddenSlides>
  <MMClips>0</MMClips>
  <ScaleCrop>false</ScaleCrop>
  <HeadingPairs>
    <vt:vector size="6" baseType="variant">
      <vt:variant>
        <vt:lpstr>Thème</vt:lpstr>
      </vt:variant>
      <vt:variant>
        <vt:i4>1</vt:i4>
      </vt:variant>
      <vt:variant>
        <vt:lpstr>Serveurs OLE incorporés</vt:lpstr>
      </vt:variant>
      <vt:variant>
        <vt:i4>3</vt:i4>
      </vt:variant>
      <vt:variant>
        <vt:lpstr>Titres des diapositives</vt:lpstr>
      </vt:variant>
      <vt:variant>
        <vt:i4>27</vt:i4>
      </vt:variant>
    </vt:vector>
  </HeadingPairs>
  <TitlesOfParts>
    <vt:vector size="31" baseType="lpstr">
      <vt:lpstr>Thème Office</vt:lpstr>
      <vt:lpstr>Picture</vt:lpstr>
      <vt:lpstr>Equation</vt:lpstr>
      <vt:lpstr>Document</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vector>
  </TitlesOfParts>
  <Company>ENIT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BSH</dc:creator>
  <cp:lastModifiedBy>BSH</cp:lastModifiedBy>
  <cp:revision>90</cp:revision>
  <dcterms:created xsi:type="dcterms:W3CDTF">2013-12-09T13:37:31Z</dcterms:created>
  <dcterms:modified xsi:type="dcterms:W3CDTF">2014-02-10T08:50:42Z</dcterms:modified>
</cp:coreProperties>
</file>