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7" r:id="rId2"/>
    <p:sldId id="279" r:id="rId3"/>
    <p:sldId id="258" r:id="rId4"/>
    <p:sldId id="280" r:id="rId5"/>
    <p:sldId id="259" r:id="rId6"/>
    <p:sldId id="260" r:id="rId7"/>
    <p:sldId id="261" r:id="rId8"/>
    <p:sldId id="281" r:id="rId9"/>
    <p:sldId id="262" r:id="rId10"/>
    <p:sldId id="268" r:id="rId11"/>
    <p:sldId id="269" r:id="rId12"/>
    <p:sldId id="263" r:id="rId13"/>
    <p:sldId id="273" r:id="rId14"/>
    <p:sldId id="274" r:id="rId15"/>
    <p:sldId id="275" r:id="rId16"/>
    <p:sldId id="276" r:id="rId17"/>
    <p:sldId id="277" r:id="rId18"/>
    <p:sldId id="278" r:id="rId19"/>
    <p:sldId id="264" r:id="rId20"/>
    <p:sldId id="282" r:id="rId21"/>
    <p:sldId id="265" r:id="rId22"/>
    <p:sldId id="270" r:id="rId23"/>
    <p:sldId id="283" r:id="rId24"/>
    <p:sldId id="266" r:id="rId25"/>
    <p:sldId id="271" r:id="rId26"/>
    <p:sldId id="284" r:id="rId27"/>
    <p:sldId id="267" r:id="rId28"/>
    <p:sldId id="285" r:id="rId29"/>
    <p:sldId id="286" r:id="rId30"/>
    <p:sldId id="287" r:id="rId31"/>
    <p:sldId id="288" r:id="rId32"/>
    <p:sldId id="303" r:id="rId33"/>
    <p:sldId id="289" r:id="rId34"/>
    <p:sldId id="290" r:id="rId35"/>
    <p:sldId id="291" r:id="rId36"/>
    <p:sldId id="292" r:id="rId37"/>
    <p:sldId id="293" r:id="rId38"/>
    <p:sldId id="294" r:id="rId39"/>
    <p:sldId id="295" r:id="rId40"/>
    <p:sldId id="312" r:id="rId41"/>
    <p:sldId id="296" r:id="rId42"/>
    <p:sldId id="297" r:id="rId43"/>
    <p:sldId id="298" r:id="rId44"/>
    <p:sldId id="299" r:id="rId45"/>
    <p:sldId id="301" r:id="rId46"/>
    <p:sldId id="308" r:id="rId47"/>
    <p:sldId id="309" r:id="rId48"/>
    <p:sldId id="311" r:id="rId49"/>
    <p:sldId id="313" r:id="rId5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5" Type="http://schemas.openxmlformats.org/officeDocument/2006/relationships/image" Target="../media/image53.wmf"/><Relationship Id="rId4" Type="http://schemas.openxmlformats.org/officeDocument/2006/relationships/image" Target="../media/image5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image" Target="../media/image10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2D7A84-CD6B-403B-ACF1-B06EF8B4508B}" type="datetimeFigureOut">
              <a:rPr lang="fr-FR" smtClean="0"/>
              <a:pPr/>
              <a:t>24/11/2015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5AEDE4-2BA2-4983-939E-46101179646D}" type="slidenum">
              <a:rPr lang="fr-FR" smtClean="0"/>
              <a:pPr/>
              <a:t>‹N°›</a:t>
            </a:fld>
            <a:endParaRPr lang="fr-FR"/>
          </a:p>
        </p:txBody>
      </p:sp>
    </p:spTree>
    <p:extLst>
      <p:ext uri="{BB962C8B-B14F-4D97-AF65-F5344CB8AC3E}">
        <p14:creationId xmlns:p14="http://schemas.microsoft.com/office/powerpoint/2010/main" val="2961680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55AEDE4-2BA2-4983-939E-46101179646D}" type="slidenum">
              <a:rPr lang="fr-FR" smtClean="0"/>
              <a:pPr/>
              <a:t>11</a:t>
            </a:fld>
            <a:endParaRPr lang="fr-FR"/>
          </a:p>
        </p:txBody>
      </p:sp>
    </p:spTree>
    <p:extLst>
      <p:ext uri="{BB962C8B-B14F-4D97-AF65-F5344CB8AC3E}">
        <p14:creationId xmlns:p14="http://schemas.microsoft.com/office/powerpoint/2010/main" val="589086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55AEDE4-2BA2-4983-939E-46101179646D}" type="slidenum">
              <a:rPr lang="fr-FR" smtClean="0"/>
              <a:pPr/>
              <a:t>24</a:t>
            </a:fld>
            <a:endParaRPr lang="fr-FR"/>
          </a:p>
        </p:txBody>
      </p:sp>
    </p:spTree>
    <p:extLst>
      <p:ext uri="{BB962C8B-B14F-4D97-AF65-F5344CB8AC3E}">
        <p14:creationId xmlns:p14="http://schemas.microsoft.com/office/powerpoint/2010/main" val="15648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55AEDE4-2BA2-4983-939E-46101179646D}" type="slidenum">
              <a:rPr lang="fr-FR" smtClean="0"/>
              <a:pPr/>
              <a:t>39</a:t>
            </a:fld>
            <a:endParaRPr lang="fr-FR"/>
          </a:p>
        </p:txBody>
      </p:sp>
    </p:spTree>
    <p:extLst>
      <p:ext uri="{BB962C8B-B14F-4D97-AF65-F5344CB8AC3E}">
        <p14:creationId xmlns:p14="http://schemas.microsoft.com/office/powerpoint/2010/main" val="887769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55AEDE4-2BA2-4983-939E-46101179646D}" type="slidenum">
              <a:rPr lang="fr-FR" smtClean="0"/>
              <a:pPr/>
              <a:t>40</a:t>
            </a:fld>
            <a:endParaRPr lang="fr-FR"/>
          </a:p>
        </p:txBody>
      </p:sp>
    </p:spTree>
    <p:extLst>
      <p:ext uri="{BB962C8B-B14F-4D97-AF65-F5344CB8AC3E}">
        <p14:creationId xmlns:p14="http://schemas.microsoft.com/office/powerpoint/2010/main" val="73458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66FD8DF-1BFA-42A6-95D9-1D80754475CC}" type="datetimeFigureOut">
              <a:rPr lang="fr-FR" smtClean="0"/>
              <a:pPr/>
              <a:t>24/11/2015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66FD8DF-1BFA-42A6-95D9-1D80754475CC}" type="datetimeFigureOut">
              <a:rPr lang="fr-FR" smtClean="0"/>
              <a:pPr/>
              <a:t>24/11/2015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66FD8DF-1BFA-42A6-95D9-1D80754475CC}" type="datetimeFigureOut">
              <a:rPr lang="fr-FR" smtClean="0"/>
              <a:pPr/>
              <a:t>24/11/2015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66FD8DF-1BFA-42A6-95D9-1D80754475CC}" type="datetimeFigureOut">
              <a:rPr lang="fr-FR" smtClean="0"/>
              <a:pPr/>
              <a:t>24/11/2015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66FD8DF-1BFA-42A6-95D9-1D80754475CC}" type="datetimeFigureOut">
              <a:rPr lang="fr-FR" smtClean="0"/>
              <a:pPr/>
              <a:t>24/11/2015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66FD8DF-1BFA-42A6-95D9-1D80754475CC}" type="datetimeFigureOut">
              <a:rPr lang="fr-FR" smtClean="0"/>
              <a:pPr/>
              <a:t>24/11/2015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66FD8DF-1BFA-42A6-95D9-1D80754475CC}" type="datetimeFigureOut">
              <a:rPr lang="fr-FR" smtClean="0"/>
              <a:pPr/>
              <a:t>24/11/2015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66FD8DF-1BFA-42A6-95D9-1D80754475CC}" type="datetimeFigureOut">
              <a:rPr lang="fr-FR" smtClean="0"/>
              <a:pPr/>
              <a:t>24/11/2015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66FD8DF-1BFA-42A6-95D9-1D80754475CC}" type="datetimeFigureOut">
              <a:rPr lang="fr-FR" smtClean="0"/>
              <a:pPr/>
              <a:t>24/11/2015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66FD8DF-1BFA-42A6-95D9-1D80754475CC}" type="datetimeFigureOut">
              <a:rPr lang="fr-FR" smtClean="0"/>
              <a:pPr/>
              <a:t>24/11/2015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66FD8DF-1BFA-42A6-95D9-1D80754475CC}" type="datetimeFigureOut">
              <a:rPr lang="fr-FR" smtClean="0"/>
              <a:pPr/>
              <a:t>24/11/2015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FD8DF-1BFA-42A6-95D9-1D80754475CC}" type="datetimeFigureOut">
              <a:rPr lang="fr-FR" smtClean="0"/>
              <a:pPr/>
              <a:t>24/11/2015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89D22-91FC-47E1-AB3C-5D472138C87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7.wmf"/></Relationships>
</file>

<file path=ppt/slides/_rels/slide14.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oleObject" Target="../embeddings/oleObject6.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9.wmf"/><Relationship Id="rId11" Type="http://schemas.openxmlformats.org/officeDocument/2006/relationships/oleObject" Target="../embeddings/Document_Microsoft_Word_97_-_20031.doc"/><Relationship Id="rId5" Type="http://schemas.openxmlformats.org/officeDocument/2006/relationships/oleObject" Target="../embeddings/oleObject3.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5.bin"/><Relationship Id="rId14" Type="http://schemas.openxmlformats.org/officeDocument/2006/relationships/image" Target="../media/image43.wmf"/></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4.wmf"/><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46.wmf"/><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0.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52.wmf"/><Relationship Id="rId4" Type="http://schemas.openxmlformats.org/officeDocument/2006/relationships/image" Target="../media/image49.wmf"/><Relationship Id="rId9"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oleObject" Target="../embeddings/oleObject15.bin"/><Relationship Id="rId7"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5.wmf"/><Relationship Id="rId5" Type="http://schemas.openxmlformats.org/officeDocument/2006/relationships/oleObject" Target="../embeddings/oleObject16.bin"/><Relationship Id="rId4" Type="http://schemas.openxmlformats.org/officeDocument/2006/relationships/image" Target="../media/image54.wmf"/></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2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1.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3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100.png"/></Relationships>
</file>

<file path=ppt/slides/_rels/slide33.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34.x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image" Target="../media/image110.png"/><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13.png"/><Relationship Id="rId11" Type="http://schemas.openxmlformats.org/officeDocument/2006/relationships/image" Target="../media/image114.png"/><Relationship Id="rId5" Type="http://schemas.openxmlformats.org/officeDocument/2006/relationships/image" Target="../media/image112.png"/><Relationship Id="rId10" Type="http://schemas.openxmlformats.org/officeDocument/2006/relationships/image" Target="../media/image109.wmf"/><Relationship Id="rId4" Type="http://schemas.openxmlformats.org/officeDocument/2006/relationships/image" Target="../media/image111.png"/><Relationship Id="rId9" Type="http://schemas.openxmlformats.org/officeDocument/2006/relationships/oleObject" Target="../embeddings/oleObject18.bin"/></Relationships>
</file>

<file path=ppt/slides/_rels/slide35.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6.png"/><Relationship Id="rId7" Type="http://schemas.openxmlformats.org/officeDocument/2006/relationships/image" Target="../media/image120.png"/><Relationship Id="rId12" Type="http://schemas.openxmlformats.org/officeDocument/2006/relationships/image" Target="../media/image125.png"/><Relationship Id="rId2"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image" Target="../media/image119.png"/><Relationship Id="rId11" Type="http://schemas.openxmlformats.org/officeDocument/2006/relationships/image" Target="../media/image124.pn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image" Target="../media/image117.png"/><Relationship Id="rId9" Type="http://schemas.openxmlformats.org/officeDocument/2006/relationships/image" Target="../media/image122.png"/></Relationships>
</file>

<file path=ppt/slides/_rels/slide36.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 Id="rId4" Type="http://schemas.openxmlformats.org/officeDocument/2006/relationships/image" Target="../media/image128.png"/></Relationships>
</file>

<file path=ppt/slides/_rels/slide37.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image" Target="../media/image129.png"/><Relationship Id="rId1" Type="http://schemas.openxmlformats.org/officeDocument/2006/relationships/slideLayout" Target="../slideLayouts/slideLayout2.xml"/><Relationship Id="rId6" Type="http://schemas.openxmlformats.org/officeDocument/2006/relationships/image" Target="../media/image133.png"/><Relationship Id="rId11" Type="http://schemas.openxmlformats.org/officeDocument/2006/relationships/image" Target="../media/image138.png"/><Relationship Id="rId5" Type="http://schemas.openxmlformats.org/officeDocument/2006/relationships/image" Target="../media/image132.png"/><Relationship Id="rId10" Type="http://schemas.openxmlformats.org/officeDocument/2006/relationships/image" Target="../media/image137.png"/><Relationship Id="rId4" Type="http://schemas.openxmlformats.org/officeDocument/2006/relationships/image" Target="../media/image131.png"/><Relationship Id="rId9" Type="http://schemas.openxmlformats.org/officeDocument/2006/relationships/image" Target="../media/image136.png"/></Relationships>
</file>

<file path=ppt/slides/_rels/slide38.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image" Target="../media/image140.png"/><Relationship Id="rId7" Type="http://schemas.openxmlformats.org/officeDocument/2006/relationships/image" Target="../media/image144.png"/><Relationship Id="rId2" Type="http://schemas.openxmlformats.org/officeDocument/2006/relationships/image" Target="../media/image139.png"/><Relationship Id="rId1" Type="http://schemas.openxmlformats.org/officeDocument/2006/relationships/slideLayout" Target="../slideLayouts/slideLayout2.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s>
</file>

<file path=ppt/slides/_rels/slide39.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46.png"/><Relationship Id="rId7" Type="http://schemas.openxmlformats.org/officeDocument/2006/relationships/image" Target="../media/image15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4.png"/><Relationship Id="rId4" Type="http://schemas.openxmlformats.org/officeDocument/2006/relationships/image" Target="../media/image153.png"/></Relationships>
</file>

<file path=ppt/slides/_rels/slide41.xml.rels><?xml version="1.0" encoding="UTF-8" standalone="yes"?>
<Relationships xmlns="http://schemas.openxmlformats.org/package/2006/relationships"><Relationship Id="rId3" Type="http://schemas.openxmlformats.org/officeDocument/2006/relationships/image" Target="../media/image156.png"/><Relationship Id="rId7" Type="http://schemas.openxmlformats.org/officeDocument/2006/relationships/image" Target="../media/image160.png"/><Relationship Id="rId2" Type="http://schemas.openxmlformats.org/officeDocument/2006/relationships/image" Target="../media/image155.png"/><Relationship Id="rId1" Type="http://schemas.openxmlformats.org/officeDocument/2006/relationships/slideLayout" Target="../slideLayouts/slideLayout2.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157.png"/></Relationships>
</file>

<file path=ppt/slides/_rels/slide42.xml.rels><?xml version="1.0" encoding="UTF-8" standalone="yes"?>
<Relationships xmlns="http://schemas.openxmlformats.org/package/2006/relationships"><Relationship Id="rId8" Type="http://schemas.openxmlformats.org/officeDocument/2006/relationships/image" Target="../media/image167.png"/><Relationship Id="rId3" Type="http://schemas.openxmlformats.org/officeDocument/2006/relationships/image" Target="../media/image162.png"/><Relationship Id="rId7" Type="http://schemas.openxmlformats.org/officeDocument/2006/relationships/image" Target="../media/image166.png"/><Relationship Id="rId2" Type="http://schemas.openxmlformats.org/officeDocument/2006/relationships/image" Target="../media/image161.png"/><Relationship Id="rId1" Type="http://schemas.openxmlformats.org/officeDocument/2006/relationships/slideLayout" Target="../slideLayouts/slideLayout2.xml"/><Relationship Id="rId6" Type="http://schemas.openxmlformats.org/officeDocument/2006/relationships/image" Target="../media/image165.png"/><Relationship Id="rId11" Type="http://schemas.openxmlformats.org/officeDocument/2006/relationships/image" Target="../media/image170.png"/><Relationship Id="rId5" Type="http://schemas.openxmlformats.org/officeDocument/2006/relationships/image" Target="../media/image164.png"/><Relationship Id="rId10" Type="http://schemas.openxmlformats.org/officeDocument/2006/relationships/image" Target="../media/image169.png"/><Relationship Id="rId4" Type="http://schemas.openxmlformats.org/officeDocument/2006/relationships/image" Target="../media/image163.png"/><Relationship Id="rId9" Type="http://schemas.openxmlformats.org/officeDocument/2006/relationships/image" Target="../media/image168.png"/></Relationships>
</file>

<file path=ppt/slides/_rels/slide43.xml.rels><?xml version="1.0" encoding="UTF-8" standalone="yes"?>
<Relationships xmlns="http://schemas.openxmlformats.org/package/2006/relationships"><Relationship Id="rId8" Type="http://schemas.openxmlformats.org/officeDocument/2006/relationships/image" Target="../media/image177.png"/><Relationship Id="rId3" Type="http://schemas.openxmlformats.org/officeDocument/2006/relationships/image" Target="../media/image172.png"/><Relationship Id="rId7" Type="http://schemas.openxmlformats.org/officeDocument/2006/relationships/image" Target="../media/image176.png"/><Relationship Id="rId2" Type="http://schemas.openxmlformats.org/officeDocument/2006/relationships/image" Target="../media/image171.png"/><Relationship Id="rId1" Type="http://schemas.openxmlformats.org/officeDocument/2006/relationships/slideLayout" Target="../slideLayouts/slideLayout2.xml"/><Relationship Id="rId6" Type="http://schemas.openxmlformats.org/officeDocument/2006/relationships/image" Target="../media/image175.png"/><Relationship Id="rId5" Type="http://schemas.openxmlformats.org/officeDocument/2006/relationships/image" Target="../media/image174.png"/><Relationship Id="rId4" Type="http://schemas.openxmlformats.org/officeDocument/2006/relationships/image" Target="../media/image173.png"/></Relationships>
</file>

<file path=ppt/slides/_rels/slide44.xml.rels><?xml version="1.0" encoding="UTF-8" standalone="yes"?>
<Relationships xmlns="http://schemas.openxmlformats.org/package/2006/relationships"><Relationship Id="rId3" Type="http://schemas.openxmlformats.org/officeDocument/2006/relationships/image" Target="../media/image179.png"/><Relationship Id="rId7" Type="http://schemas.openxmlformats.org/officeDocument/2006/relationships/image" Target="../media/image171.png"/><Relationship Id="rId2" Type="http://schemas.openxmlformats.org/officeDocument/2006/relationships/image" Target="../media/image178.png"/><Relationship Id="rId1" Type="http://schemas.openxmlformats.org/officeDocument/2006/relationships/slideLayout" Target="../slideLayouts/slideLayout2.xml"/><Relationship Id="rId6" Type="http://schemas.openxmlformats.org/officeDocument/2006/relationships/image" Target="../media/image182.png"/><Relationship Id="rId5" Type="http://schemas.openxmlformats.org/officeDocument/2006/relationships/image" Target="../media/image181.png"/><Relationship Id="rId4" Type="http://schemas.openxmlformats.org/officeDocument/2006/relationships/image" Target="../media/image180.png"/></Relationships>
</file>

<file path=ppt/slides/_rels/slide45.xml.rels><?xml version="1.0" encoding="UTF-8" standalone="yes"?>
<Relationships xmlns="http://schemas.openxmlformats.org/package/2006/relationships"><Relationship Id="rId3" Type="http://schemas.openxmlformats.org/officeDocument/2006/relationships/image" Target="../media/image184.png"/><Relationship Id="rId7" Type="http://schemas.openxmlformats.org/officeDocument/2006/relationships/image" Target="../media/image175.png"/><Relationship Id="rId2" Type="http://schemas.openxmlformats.org/officeDocument/2006/relationships/image" Target="../media/image183.png"/><Relationship Id="rId1" Type="http://schemas.openxmlformats.org/officeDocument/2006/relationships/slideLayout" Target="../slideLayouts/slideLayout2.xml"/><Relationship Id="rId6" Type="http://schemas.openxmlformats.org/officeDocument/2006/relationships/image" Target="../media/image187.png"/><Relationship Id="rId5" Type="http://schemas.openxmlformats.org/officeDocument/2006/relationships/image" Target="../media/image186.png"/><Relationship Id="rId4" Type="http://schemas.openxmlformats.org/officeDocument/2006/relationships/image" Target="../media/image185.png"/></Relationships>
</file>

<file path=ppt/slides/_rels/slide46.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image" Target="../media/image188.png"/><Relationship Id="rId1" Type="http://schemas.openxmlformats.org/officeDocument/2006/relationships/slideLayout" Target="../slideLayouts/slideLayout2.xml"/><Relationship Id="rId5" Type="http://schemas.openxmlformats.org/officeDocument/2006/relationships/image" Target="../media/image191.png"/><Relationship Id="rId4" Type="http://schemas.openxmlformats.org/officeDocument/2006/relationships/image" Target="../media/image190.png"/></Relationships>
</file>

<file path=ppt/slides/_rels/slide47.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image" Target="../media/image192.png"/><Relationship Id="rId1" Type="http://schemas.openxmlformats.org/officeDocument/2006/relationships/slideLayout" Target="../slideLayouts/slideLayout2.xml"/><Relationship Id="rId6" Type="http://schemas.openxmlformats.org/officeDocument/2006/relationships/image" Target="../media/image196.png"/><Relationship Id="rId5" Type="http://schemas.openxmlformats.org/officeDocument/2006/relationships/image" Target="../media/image195.png"/><Relationship Id="rId4" Type="http://schemas.openxmlformats.org/officeDocument/2006/relationships/image" Target="../media/image194.png"/></Relationships>
</file>

<file path=ppt/slides/_rels/slide48.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99.png"/><Relationship Id="rId4" Type="http://schemas.openxmlformats.org/officeDocument/2006/relationships/image" Target="../media/image198.png"/></Relationships>
</file>

<file path=ppt/slides/_rels/slide49.xml.rels><?xml version="1.0" encoding="UTF-8" standalone="yes"?>
<Relationships xmlns="http://schemas.openxmlformats.org/package/2006/relationships"><Relationship Id="rId8" Type="http://schemas.openxmlformats.org/officeDocument/2006/relationships/image" Target="../media/image206.png"/><Relationship Id="rId3" Type="http://schemas.openxmlformats.org/officeDocument/2006/relationships/image" Target="../media/image201.png"/><Relationship Id="rId7" Type="http://schemas.openxmlformats.org/officeDocument/2006/relationships/image" Target="../media/image205.png"/><Relationship Id="rId2" Type="http://schemas.openxmlformats.org/officeDocument/2006/relationships/image" Target="../media/image200.png"/><Relationship Id="rId1" Type="http://schemas.openxmlformats.org/officeDocument/2006/relationships/slideLayout" Target="../slideLayouts/slideLayout2.xml"/><Relationship Id="rId6" Type="http://schemas.openxmlformats.org/officeDocument/2006/relationships/image" Target="../media/image204.png"/><Relationship Id="rId11" Type="http://schemas.openxmlformats.org/officeDocument/2006/relationships/image" Target="../media/image209.png"/><Relationship Id="rId5" Type="http://schemas.openxmlformats.org/officeDocument/2006/relationships/image" Target="../media/image203.png"/><Relationship Id="rId10" Type="http://schemas.openxmlformats.org/officeDocument/2006/relationships/image" Target="../media/image208.png"/><Relationship Id="rId4" Type="http://schemas.openxmlformats.org/officeDocument/2006/relationships/image" Target="../media/image202.png"/><Relationship Id="rId9" Type="http://schemas.openxmlformats.org/officeDocument/2006/relationships/image" Target="../media/image207.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2976" y="2685534"/>
            <a:ext cx="7215238" cy="3724096"/>
          </a:xfrm>
          <a:prstGeom prst="rect">
            <a:avLst/>
          </a:prstGeom>
        </p:spPr>
        <p:txBody>
          <a:bodyPr wrap="square">
            <a:spAutoFit/>
          </a:bodyPr>
          <a:lstStyle/>
          <a:p>
            <a:pPr algn="ctr"/>
            <a:r>
              <a:rPr lang="fr-FR" sz="4000" b="1" dirty="0" smtClean="0">
                <a:solidFill>
                  <a:srgbClr val="002060"/>
                </a:solidFill>
              </a:rPr>
              <a:t>Formulation analytique de la</a:t>
            </a:r>
          </a:p>
          <a:p>
            <a:pPr algn="ctr"/>
            <a:r>
              <a:rPr lang="fr-FR" sz="4000" b="1" dirty="0" smtClean="0">
                <a:solidFill>
                  <a:srgbClr val="002060"/>
                </a:solidFill>
              </a:rPr>
              <a:t>mécanique classique</a:t>
            </a:r>
          </a:p>
          <a:p>
            <a:pPr algn="ctr"/>
            <a:r>
              <a:rPr lang="fr-FR" sz="2400" b="1" dirty="0" smtClean="0">
                <a:solidFill>
                  <a:srgbClr val="0070C0"/>
                </a:solidFill>
              </a:rPr>
              <a:t>(Amphis 2 &amp; 3)</a:t>
            </a:r>
          </a:p>
          <a:p>
            <a:pPr algn="ctr"/>
            <a:endParaRPr lang="fr-FR" sz="2800" b="1" dirty="0">
              <a:solidFill>
                <a:srgbClr val="0070C0"/>
              </a:solidFill>
            </a:endParaRPr>
          </a:p>
          <a:p>
            <a:pPr algn="ctr"/>
            <a:endParaRPr lang="fr-FR" sz="2800" b="1" dirty="0" smtClean="0">
              <a:solidFill>
                <a:srgbClr val="0070C0"/>
              </a:solidFill>
            </a:endParaRPr>
          </a:p>
          <a:p>
            <a:pPr algn="ctr"/>
            <a:endParaRPr lang="fr-FR" sz="2800" b="1" dirty="0">
              <a:solidFill>
                <a:srgbClr val="0070C0"/>
              </a:solidFill>
            </a:endParaRPr>
          </a:p>
          <a:p>
            <a:pPr algn="ctr"/>
            <a:endParaRPr lang="fr-FR" sz="2800" b="1" dirty="0" smtClean="0">
              <a:solidFill>
                <a:srgbClr val="0070C0"/>
              </a:solidFill>
            </a:endParaRPr>
          </a:p>
          <a:p>
            <a:pPr algn="r"/>
            <a:r>
              <a:rPr lang="fr-FR" sz="2000" b="1" dirty="0" smtClean="0"/>
              <a:t>Ahmed </a:t>
            </a:r>
            <a:r>
              <a:rPr lang="fr-FR" sz="2000" b="1" dirty="0" err="1" smtClean="0"/>
              <a:t>Dhouib</a:t>
            </a:r>
            <a:endParaRPr lang="fr-FR" sz="2000" b="1" dirty="0"/>
          </a:p>
        </p:txBody>
      </p:sp>
      <p:sp>
        <p:nvSpPr>
          <p:cNvPr id="5" name="Rectangle 4"/>
          <p:cNvSpPr/>
          <p:nvPr/>
        </p:nvSpPr>
        <p:spPr>
          <a:xfrm>
            <a:off x="2285984" y="785794"/>
            <a:ext cx="4706545" cy="523220"/>
          </a:xfrm>
          <a:prstGeom prst="rect">
            <a:avLst/>
          </a:prstGeom>
        </p:spPr>
        <p:txBody>
          <a:bodyPr wrap="none">
            <a:spAutoFit/>
          </a:bodyPr>
          <a:lstStyle/>
          <a:p>
            <a:r>
              <a:rPr lang="fr-FR" sz="2800" b="1" dirty="0" smtClean="0">
                <a:solidFill>
                  <a:srgbClr val="C00000"/>
                </a:solidFill>
              </a:rPr>
              <a:t>Cours : Mécanique Quantique </a:t>
            </a:r>
            <a:endParaRPr lang="fr-FR" sz="2800"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357166"/>
            <a:ext cx="8929718" cy="2923877"/>
          </a:xfrm>
          <a:prstGeom prst="rect">
            <a:avLst/>
          </a:prstGeom>
        </p:spPr>
        <p:txBody>
          <a:bodyPr wrap="square">
            <a:spAutoFit/>
          </a:bodyPr>
          <a:lstStyle/>
          <a:p>
            <a:r>
              <a:rPr lang="fr-FR" sz="2000" dirty="0" smtClean="0"/>
              <a:t>Séparons les forces en </a:t>
            </a:r>
            <a:r>
              <a:rPr lang="fr-FR" sz="2000" u="sng" dirty="0" smtClean="0"/>
              <a:t>une composante conservative </a:t>
            </a:r>
            <a:r>
              <a:rPr lang="fr-FR" sz="2000" dirty="0" smtClean="0"/>
              <a:t>et une autre </a:t>
            </a:r>
            <a:r>
              <a:rPr lang="fr-FR" sz="2000" u="sng" dirty="0" smtClean="0"/>
              <a:t>non conservative</a:t>
            </a:r>
            <a:r>
              <a:rPr lang="fr-FR" sz="2000" dirty="0" smtClean="0"/>
              <a:t> :</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sz="2000" dirty="0" smtClean="0"/>
              <a:t>On reconnaît dans cette expression le dernier terme calculé plus haut :</a:t>
            </a:r>
          </a:p>
        </p:txBody>
      </p:sp>
      <p:pic>
        <p:nvPicPr>
          <p:cNvPr id="24579" name="Picture 3"/>
          <p:cNvPicPr>
            <a:picLocks noChangeAspect="1" noChangeArrowheads="1"/>
          </p:cNvPicPr>
          <p:nvPr/>
        </p:nvPicPr>
        <p:blipFill>
          <a:blip r:embed="rId2">
            <a:lum bright="-20000" contrast="40000"/>
          </a:blip>
          <a:srcRect/>
          <a:stretch>
            <a:fillRect/>
          </a:stretch>
        </p:blipFill>
        <p:spPr bwMode="auto">
          <a:xfrm>
            <a:off x="428596" y="928670"/>
            <a:ext cx="5572164" cy="1643074"/>
          </a:xfrm>
          <a:prstGeom prst="rect">
            <a:avLst/>
          </a:prstGeom>
          <a:noFill/>
          <a:ln w="9525">
            <a:noFill/>
            <a:miter lim="800000"/>
            <a:headEnd/>
            <a:tailEnd/>
          </a:ln>
          <a:effectLst/>
        </p:spPr>
      </p:pic>
      <p:pic>
        <p:nvPicPr>
          <p:cNvPr id="24580" name="Picture 4"/>
          <p:cNvPicPr>
            <a:picLocks noChangeAspect="1" noChangeArrowheads="1"/>
          </p:cNvPicPr>
          <p:nvPr/>
        </p:nvPicPr>
        <p:blipFill>
          <a:blip r:embed="rId3">
            <a:lum bright="-20000" contrast="40000"/>
          </a:blip>
          <a:srcRect/>
          <a:stretch>
            <a:fillRect/>
          </a:stretch>
        </p:blipFill>
        <p:spPr bwMode="auto">
          <a:xfrm>
            <a:off x="428596" y="3500438"/>
            <a:ext cx="7286676" cy="27146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285728"/>
            <a:ext cx="8643998" cy="5632311"/>
          </a:xfrm>
          <a:prstGeom prst="rect">
            <a:avLst/>
          </a:prstGeom>
        </p:spPr>
        <p:txBody>
          <a:bodyPr wrap="square">
            <a:spAutoFit/>
          </a:bodyPr>
          <a:lstStyle/>
          <a:p>
            <a:pPr algn="just"/>
            <a:r>
              <a:rPr lang="fr-FR" sz="2000" dirty="0" smtClean="0"/>
              <a:t>En introduisant le Lagrangien                , et sachant que V ne dépend que des coordonnées généralisées,</a:t>
            </a:r>
          </a:p>
          <a:p>
            <a:endParaRPr lang="fr-FR" dirty="0" smtClean="0"/>
          </a:p>
          <a:p>
            <a:endParaRPr lang="fr-FR" dirty="0" smtClean="0"/>
          </a:p>
          <a:p>
            <a:endParaRPr lang="fr-FR" dirty="0" smtClean="0"/>
          </a:p>
          <a:p>
            <a:pPr algn="just"/>
            <a:endParaRPr lang="fr-FR" dirty="0" smtClean="0"/>
          </a:p>
          <a:p>
            <a:pPr algn="just"/>
            <a:endParaRPr lang="fr-FR" dirty="0" smtClean="0"/>
          </a:p>
          <a:p>
            <a:pPr algn="just"/>
            <a:endParaRPr lang="fr-FR" dirty="0" smtClean="0"/>
          </a:p>
          <a:p>
            <a:pPr algn="just"/>
            <a:r>
              <a:rPr lang="fr-FR" sz="2000" dirty="0" smtClean="0"/>
              <a:t>On obtient donc </a:t>
            </a:r>
            <a:r>
              <a:rPr lang="fr-FR" sz="2000" i="1" dirty="0" smtClean="0">
                <a:latin typeface="Times New Roman" pitchFamily="18" charset="0"/>
                <a:cs typeface="Times New Roman" pitchFamily="18" charset="0"/>
              </a:rPr>
              <a:t>l</a:t>
            </a:r>
            <a:r>
              <a:rPr lang="fr-FR" sz="2000" dirty="0" smtClean="0"/>
              <a:t>  équations différentielles </a:t>
            </a:r>
            <a:r>
              <a:rPr lang="fr-FR" sz="2000" u="sng" dirty="0" smtClean="0"/>
              <a:t>du second ordre</a:t>
            </a:r>
            <a:r>
              <a:rPr lang="fr-FR" sz="2000" dirty="0" smtClean="0"/>
              <a:t> dont les solutions sont les </a:t>
            </a:r>
            <a:r>
              <a:rPr lang="fr-FR" sz="2000" i="1" dirty="0" smtClean="0">
                <a:latin typeface="Times New Roman" pitchFamily="18" charset="0"/>
                <a:cs typeface="Times New Roman" pitchFamily="18" charset="0"/>
              </a:rPr>
              <a:t>l</a:t>
            </a:r>
            <a:r>
              <a:rPr lang="fr-FR" sz="2000" dirty="0" smtClean="0"/>
              <a:t> coordonnées généralisées avec les 2</a:t>
            </a:r>
            <a:r>
              <a:rPr lang="fr-FR" sz="2000" i="1" dirty="0" smtClean="0">
                <a:latin typeface="Times New Roman" pitchFamily="18" charset="0"/>
                <a:cs typeface="Times New Roman" pitchFamily="18" charset="0"/>
              </a:rPr>
              <a:t>l</a:t>
            </a:r>
            <a:r>
              <a:rPr lang="fr-FR" sz="2000" dirty="0" smtClean="0"/>
              <a:t> conditions initiales.</a:t>
            </a:r>
          </a:p>
          <a:p>
            <a:pPr algn="just"/>
            <a:r>
              <a:rPr lang="fr-FR" sz="2000" dirty="0" smtClean="0"/>
              <a:t>a) Dans le cas où </a:t>
            </a:r>
            <a:r>
              <a:rPr lang="fr-FR" sz="2000" b="1" dirty="0" smtClean="0"/>
              <a:t>toutes les forces sont conservatives</a:t>
            </a:r>
            <a:r>
              <a:rPr lang="fr-FR" sz="2000" dirty="0" smtClean="0"/>
              <a:t>, le deuxième membre est nul, on obtient </a:t>
            </a:r>
            <a:r>
              <a:rPr lang="fr-FR" sz="2000" b="1" dirty="0" smtClean="0"/>
              <a:t>les équations de Lagrange du système</a:t>
            </a:r>
            <a:r>
              <a:rPr lang="fr-FR" sz="2000" dirty="0" smtClean="0"/>
              <a:t> :</a:t>
            </a:r>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r>
              <a:rPr lang="fr-FR" sz="2000" dirty="0" smtClean="0"/>
              <a:t>Ce sera le cas étudié dans la suite, en effet l’objectif étant de travailler à l’échelle microscopique, </a:t>
            </a:r>
            <a:r>
              <a:rPr lang="fr-FR" sz="2000" u="sng" dirty="0" smtClean="0"/>
              <a:t>les effets d’ensemble ne se manifestent pas à cette échelle</a:t>
            </a:r>
            <a:r>
              <a:rPr lang="fr-FR" sz="2000" dirty="0" smtClean="0"/>
              <a:t>, aussi dans ce cas </a:t>
            </a:r>
            <a:r>
              <a:rPr lang="fr-FR" sz="2000" u="sng" dirty="0" smtClean="0"/>
              <a:t>toutes les forces seront conservatives</a:t>
            </a:r>
            <a:r>
              <a:rPr lang="fr-FR" sz="2000" dirty="0" smtClean="0"/>
              <a:t>.</a:t>
            </a:r>
          </a:p>
        </p:txBody>
      </p:sp>
      <p:pic>
        <p:nvPicPr>
          <p:cNvPr id="5" name="Picture 3"/>
          <p:cNvPicPr>
            <a:picLocks noChangeAspect="1" noChangeArrowheads="1"/>
          </p:cNvPicPr>
          <p:nvPr/>
        </p:nvPicPr>
        <p:blipFill>
          <a:blip r:embed="rId3">
            <a:lum bright="-20000" contrast="40000"/>
          </a:blip>
          <a:srcRect/>
          <a:stretch>
            <a:fillRect/>
          </a:stretch>
        </p:blipFill>
        <p:spPr bwMode="auto">
          <a:xfrm>
            <a:off x="3571868" y="323589"/>
            <a:ext cx="1000132" cy="390767"/>
          </a:xfrm>
          <a:prstGeom prst="rect">
            <a:avLst/>
          </a:prstGeom>
          <a:noFill/>
          <a:ln w="9525">
            <a:noFill/>
            <a:miter lim="800000"/>
            <a:headEnd/>
            <a:tailEnd/>
          </a:ln>
          <a:effectLst/>
        </p:spPr>
      </p:pic>
      <p:pic>
        <p:nvPicPr>
          <p:cNvPr id="25602" name="Picture 2"/>
          <p:cNvPicPr>
            <a:picLocks noChangeAspect="1" noChangeArrowheads="1"/>
          </p:cNvPicPr>
          <p:nvPr/>
        </p:nvPicPr>
        <p:blipFill>
          <a:blip r:embed="rId4">
            <a:lum bright="-20000" contrast="40000"/>
          </a:blip>
          <a:srcRect/>
          <a:stretch>
            <a:fillRect/>
          </a:stretch>
        </p:blipFill>
        <p:spPr bwMode="auto">
          <a:xfrm>
            <a:off x="1214414" y="1357298"/>
            <a:ext cx="6643734" cy="857256"/>
          </a:xfrm>
          <a:prstGeom prst="rect">
            <a:avLst/>
          </a:prstGeom>
          <a:noFill/>
          <a:ln w="9525">
            <a:noFill/>
            <a:miter lim="800000"/>
            <a:headEnd/>
            <a:tailEnd/>
          </a:ln>
          <a:effectLst/>
        </p:spPr>
      </p:pic>
      <p:pic>
        <p:nvPicPr>
          <p:cNvPr id="25603" name="Picture 3"/>
          <p:cNvPicPr>
            <a:picLocks noChangeAspect="1" noChangeArrowheads="1"/>
          </p:cNvPicPr>
          <p:nvPr/>
        </p:nvPicPr>
        <p:blipFill>
          <a:blip r:embed="rId5">
            <a:lum bright="-20000" contrast="40000"/>
          </a:blip>
          <a:srcRect/>
          <a:stretch>
            <a:fillRect/>
          </a:stretch>
        </p:blipFill>
        <p:spPr bwMode="auto">
          <a:xfrm>
            <a:off x="3428992" y="3929066"/>
            <a:ext cx="2286016" cy="7143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3075761"/>
            <a:ext cx="8643998" cy="3754874"/>
          </a:xfrm>
          <a:prstGeom prst="rect">
            <a:avLst/>
          </a:prstGeom>
        </p:spPr>
        <p:txBody>
          <a:bodyPr wrap="square">
            <a:spAutoFit/>
          </a:bodyPr>
          <a:lstStyle/>
          <a:p>
            <a:r>
              <a:rPr lang="fr-FR" sz="2000" u="sng" dirty="0" smtClean="0">
                <a:solidFill>
                  <a:srgbClr val="C00000"/>
                </a:solidFill>
              </a:rPr>
              <a:t>Remarque sur les unités</a:t>
            </a:r>
          </a:p>
          <a:p>
            <a:pPr algn="just"/>
            <a:r>
              <a:rPr lang="fr-FR" sz="2000" dirty="0" smtClean="0"/>
              <a:t>La dimension du Lagrangien est celle d’une énergie. On montre, voir TD, que, dans le cas où toutes les forces sont conservatives, pour déterminer l’expression des coordonnées généralisées, il est équivalent d’utiliser </a:t>
            </a:r>
            <a:r>
              <a:rPr lang="fr-FR" sz="2000" b="1" dirty="0" smtClean="0"/>
              <a:t>une méthode </a:t>
            </a:r>
            <a:r>
              <a:rPr lang="fr-FR" sz="2000" b="1" dirty="0" err="1" smtClean="0"/>
              <a:t>variationnelle</a:t>
            </a:r>
            <a:r>
              <a:rPr lang="fr-FR" sz="2000" dirty="0" smtClean="0"/>
              <a:t>, c’est à dire d’étudier</a:t>
            </a:r>
          </a:p>
          <a:p>
            <a:endParaRPr lang="fr-FR" sz="2000" dirty="0" smtClean="0"/>
          </a:p>
          <a:p>
            <a:pPr algn="just"/>
            <a:endParaRPr lang="fr-FR" sz="2000" dirty="0" smtClean="0"/>
          </a:p>
          <a:p>
            <a:pPr algn="just"/>
            <a:endParaRPr lang="fr-FR" sz="2000" dirty="0" smtClean="0"/>
          </a:p>
          <a:p>
            <a:pPr algn="just"/>
            <a:r>
              <a:rPr lang="fr-FR" sz="2000" dirty="0" smtClean="0"/>
              <a:t>sur tous les chemins possibles, le chemin réellement utilisé étant celui qui minimise cette fonction. On dit que S est une grandeur d’action et son unité est donc [S]=</a:t>
            </a:r>
            <a:r>
              <a:rPr lang="fr-FR" sz="2000" dirty="0" err="1" smtClean="0"/>
              <a:t>J.s</a:t>
            </a:r>
            <a:r>
              <a:rPr lang="fr-FR" sz="2000" dirty="0" smtClean="0"/>
              <a:t>. Il est à rappeler que la constante de Planck a les dimensions d’une grandeur d’action</a:t>
            </a:r>
            <a:r>
              <a:rPr lang="fr-FR" dirty="0" smtClean="0"/>
              <a:t>.</a:t>
            </a:r>
          </a:p>
        </p:txBody>
      </p:sp>
      <p:pic>
        <p:nvPicPr>
          <p:cNvPr id="6145" name="Picture 1"/>
          <p:cNvPicPr>
            <a:picLocks noChangeAspect="1" noChangeArrowheads="1"/>
          </p:cNvPicPr>
          <p:nvPr/>
        </p:nvPicPr>
        <p:blipFill>
          <a:blip r:embed="rId2">
            <a:lum bright="-20000" contrast="40000"/>
          </a:blip>
          <a:srcRect/>
          <a:stretch>
            <a:fillRect/>
          </a:stretch>
        </p:blipFill>
        <p:spPr bwMode="auto">
          <a:xfrm>
            <a:off x="2857488" y="4786323"/>
            <a:ext cx="1571636" cy="642942"/>
          </a:xfrm>
          <a:prstGeom prst="rect">
            <a:avLst/>
          </a:prstGeom>
          <a:noFill/>
          <a:ln w="9525">
            <a:noFill/>
            <a:miter lim="800000"/>
            <a:headEnd/>
            <a:tailEnd/>
          </a:ln>
          <a:effectLst/>
        </p:spPr>
      </p:pic>
      <p:sp>
        <p:nvSpPr>
          <p:cNvPr id="5" name="Rectangle 4"/>
          <p:cNvSpPr/>
          <p:nvPr/>
        </p:nvSpPr>
        <p:spPr>
          <a:xfrm>
            <a:off x="214282" y="369024"/>
            <a:ext cx="8715436" cy="1323439"/>
          </a:xfrm>
          <a:prstGeom prst="rect">
            <a:avLst/>
          </a:prstGeom>
        </p:spPr>
        <p:txBody>
          <a:bodyPr wrap="square">
            <a:spAutoFit/>
          </a:bodyPr>
          <a:lstStyle/>
          <a:p>
            <a:pPr algn="just"/>
            <a:r>
              <a:rPr lang="fr-FR" sz="2000" dirty="0" smtClean="0"/>
              <a:t>b) Dans le cas </a:t>
            </a:r>
            <a:r>
              <a:rPr lang="fr-FR" sz="2000" u="sng" dirty="0" smtClean="0"/>
              <a:t>de système macroscopique où se manifestent des interactions non conservatives </a:t>
            </a:r>
            <a:r>
              <a:rPr lang="fr-FR" sz="2000" dirty="0" smtClean="0"/>
              <a:t>(frottements – force de pression.. par exemple), </a:t>
            </a:r>
            <a:r>
              <a:rPr lang="fr-FR" sz="2000" u="sng" dirty="0" smtClean="0"/>
              <a:t>on peut également utiliser le formalisme de Lagrange</a:t>
            </a:r>
            <a:r>
              <a:rPr lang="fr-FR" sz="2000" dirty="0" smtClean="0"/>
              <a:t> à condition de faire intervenir au second membre </a:t>
            </a:r>
            <a:r>
              <a:rPr lang="fr-FR" sz="2000" u="sng" dirty="0" smtClean="0"/>
              <a:t>un terme appelé « force généralisée »</a:t>
            </a:r>
            <a:r>
              <a:rPr lang="fr-FR" sz="2000" dirty="0" smtClean="0"/>
              <a:t> . On a donc dans ce cas :</a:t>
            </a:r>
          </a:p>
        </p:txBody>
      </p:sp>
      <p:pic>
        <p:nvPicPr>
          <p:cNvPr id="6" name="Picture 4"/>
          <p:cNvPicPr>
            <a:picLocks noChangeAspect="1" noChangeArrowheads="1"/>
          </p:cNvPicPr>
          <p:nvPr/>
        </p:nvPicPr>
        <p:blipFill>
          <a:blip r:embed="rId3">
            <a:lum bright="-20000" contrast="40000"/>
          </a:blip>
          <a:srcRect/>
          <a:stretch>
            <a:fillRect/>
          </a:stretch>
        </p:blipFill>
        <p:spPr bwMode="auto">
          <a:xfrm>
            <a:off x="2500298" y="1928802"/>
            <a:ext cx="3143272"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5"/>
          <p:cNvGrpSpPr>
            <a:grpSpLocks/>
          </p:cNvGrpSpPr>
          <p:nvPr/>
        </p:nvGrpSpPr>
        <p:grpSpPr bwMode="auto">
          <a:xfrm>
            <a:off x="285720" y="1357298"/>
            <a:ext cx="3733800" cy="3344863"/>
            <a:chOff x="192" y="864"/>
            <a:chExt cx="2352" cy="2107"/>
          </a:xfrm>
        </p:grpSpPr>
        <p:graphicFrame>
          <p:nvGraphicFramePr>
            <p:cNvPr id="5" name="Object 12"/>
            <p:cNvGraphicFramePr>
              <a:graphicFrameLocks noChangeAspect="1"/>
            </p:cNvGraphicFramePr>
            <p:nvPr/>
          </p:nvGraphicFramePr>
          <p:xfrm>
            <a:off x="192" y="864"/>
            <a:ext cx="2352" cy="2107"/>
          </p:xfrm>
          <a:graphic>
            <a:graphicData uri="http://schemas.openxmlformats.org/presentationml/2006/ole">
              <mc:AlternateContent xmlns:mc="http://schemas.openxmlformats.org/markup-compatibility/2006">
                <mc:Choice xmlns:v="urn:schemas-microsoft-com:vml" Requires="v">
                  <p:oleObj spid="_x0000_s1036" name="Picture" r:id="rId3" imgW="2609280" imgH="2338560" progId="Word.Picture.8">
                    <p:embed/>
                  </p:oleObj>
                </mc:Choice>
                <mc:Fallback>
                  <p:oleObj name="Picture" r:id="rId3" imgW="2609280" imgH="2338560" progId="Word.Picture.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864"/>
                          <a:ext cx="2352" cy="210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13"/>
            <p:cNvSpPr txBox="1">
              <a:spLocks noChangeArrowheads="1"/>
            </p:cNvSpPr>
            <p:nvPr/>
          </p:nvSpPr>
          <p:spPr bwMode="auto">
            <a:xfrm>
              <a:off x="1728" y="1056"/>
              <a:ext cx="240" cy="173"/>
            </a:xfrm>
            <a:prstGeom prst="rect">
              <a:avLst/>
            </a:prstGeom>
            <a:noFill/>
            <a:ln w="12700">
              <a:noFill/>
              <a:miter lim="800000"/>
              <a:headEnd type="none" w="sm" len="sm"/>
              <a:tailEnd type="none" w="sm" len="sm"/>
            </a:ln>
            <a:effectLst/>
          </p:spPr>
          <p:txBody>
            <a:bodyPr>
              <a:spAutoFit/>
            </a:bodyPr>
            <a:lstStyle/>
            <a:p>
              <a:pPr>
                <a:spcBef>
                  <a:spcPct val="50000"/>
                </a:spcBef>
              </a:pPr>
              <a:r>
                <a:rPr lang="en-US" sz="1200"/>
                <a:t>X</a:t>
              </a:r>
              <a:endParaRPr lang="en-US"/>
            </a:p>
          </p:txBody>
        </p:sp>
        <p:sp>
          <p:nvSpPr>
            <p:cNvPr id="7" name="Text Box 14"/>
            <p:cNvSpPr txBox="1">
              <a:spLocks noChangeArrowheads="1"/>
            </p:cNvSpPr>
            <p:nvPr/>
          </p:nvSpPr>
          <p:spPr bwMode="auto">
            <a:xfrm>
              <a:off x="528" y="1920"/>
              <a:ext cx="192" cy="173"/>
            </a:xfrm>
            <a:prstGeom prst="rect">
              <a:avLst/>
            </a:prstGeom>
            <a:noFill/>
            <a:ln w="12700">
              <a:noFill/>
              <a:miter lim="800000"/>
              <a:headEnd type="none" w="sm" len="sm"/>
              <a:tailEnd type="none" w="sm" len="sm"/>
            </a:ln>
            <a:effectLst/>
          </p:spPr>
          <p:txBody>
            <a:bodyPr>
              <a:spAutoFit/>
            </a:bodyPr>
            <a:lstStyle/>
            <a:p>
              <a:pPr>
                <a:spcBef>
                  <a:spcPct val="50000"/>
                </a:spcBef>
              </a:pPr>
              <a:r>
                <a:rPr lang="en-US" sz="1200"/>
                <a:t>Y</a:t>
              </a:r>
              <a:endParaRPr lang="en-US"/>
            </a:p>
          </p:txBody>
        </p:sp>
      </p:grpSp>
      <p:sp>
        <p:nvSpPr>
          <p:cNvPr id="8" name="Text Box 16"/>
          <p:cNvSpPr txBox="1">
            <a:spLocks noChangeArrowheads="1"/>
          </p:cNvSpPr>
          <p:nvPr/>
        </p:nvSpPr>
        <p:spPr bwMode="auto">
          <a:xfrm>
            <a:off x="4114800" y="1295400"/>
            <a:ext cx="1905000" cy="369332"/>
          </a:xfrm>
          <a:prstGeom prst="rect">
            <a:avLst/>
          </a:prstGeom>
          <a:noFill/>
          <a:ln w="12700">
            <a:noFill/>
            <a:miter lim="800000"/>
            <a:headEnd type="none" w="sm" len="sm"/>
            <a:tailEnd type="none" w="sm" len="sm"/>
          </a:ln>
          <a:effectLst/>
        </p:spPr>
        <p:txBody>
          <a:bodyPr>
            <a:spAutoFit/>
          </a:bodyPr>
          <a:lstStyle/>
          <a:p>
            <a:pPr>
              <a:spcBef>
                <a:spcPct val="50000"/>
              </a:spcBef>
            </a:pPr>
            <a:r>
              <a:rPr lang="en-US" b="1" u="sng" dirty="0"/>
              <a:t>Positions:</a:t>
            </a:r>
          </a:p>
        </p:txBody>
      </p:sp>
      <p:sp>
        <p:nvSpPr>
          <p:cNvPr id="9" name="Text Box 17"/>
          <p:cNvSpPr txBox="1">
            <a:spLocks noChangeArrowheads="1"/>
          </p:cNvSpPr>
          <p:nvPr/>
        </p:nvSpPr>
        <p:spPr bwMode="auto">
          <a:xfrm>
            <a:off x="4214810" y="3131106"/>
            <a:ext cx="1447800" cy="369332"/>
          </a:xfrm>
          <a:prstGeom prst="rect">
            <a:avLst/>
          </a:prstGeom>
          <a:noFill/>
          <a:ln w="12700">
            <a:noFill/>
            <a:miter lim="800000"/>
            <a:headEnd type="none" w="sm" len="sm"/>
            <a:tailEnd type="none" w="sm" len="sm"/>
          </a:ln>
          <a:effectLst/>
        </p:spPr>
        <p:txBody>
          <a:bodyPr>
            <a:spAutoFit/>
          </a:bodyPr>
          <a:lstStyle/>
          <a:p>
            <a:pPr>
              <a:spcBef>
                <a:spcPct val="50000"/>
              </a:spcBef>
            </a:pPr>
            <a:r>
              <a:rPr lang="en-US" b="1" u="sng" dirty="0" err="1"/>
              <a:t>Vitesses</a:t>
            </a:r>
            <a:r>
              <a:rPr lang="en-US" b="1" u="sng" dirty="0"/>
              <a:t>:</a:t>
            </a:r>
            <a:endParaRPr lang="en-US" b="1" dirty="0"/>
          </a:p>
        </p:txBody>
      </p:sp>
      <p:sp>
        <p:nvSpPr>
          <p:cNvPr id="10" name="Text Box 18"/>
          <p:cNvSpPr txBox="1">
            <a:spLocks noChangeArrowheads="1"/>
          </p:cNvSpPr>
          <p:nvPr/>
        </p:nvSpPr>
        <p:spPr bwMode="auto">
          <a:xfrm>
            <a:off x="4114800" y="1919288"/>
            <a:ext cx="5105400" cy="366712"/>
          </a:xfrm>
          <a:prstGeom prst="rect">
            <a:avLst/>
          </a:prstGeom>
          <a:noFill/>
          <a:ln w="12700">
            <a:noFill/>
            <a:miter lim="800000"/>
            <a:headEnd type="none" w="sm" len="sm"/>
            <a:tailEnd type="none" w="sm" len="sm"/>
          </a:ln>
          <a:effectLst/>
        </p:spPr>
        <p:txBody>
          <a:bodyPr>
            <a:spAutoFit/>
          </a:bodyPr>
          <a:lstStyle/>
          <a:p>
            <a:pPr>
              <a:spcBef>
                <a:spcPct val="50000"/>
              </a:spcBef>
            </a:pPr>
            <a:r>
              <a:rPr lang="en-US" sz="1800" b="0" i="0" dirty="0"/>
              <a:t>Point A:                          </a:t>
            </a:r>
            <a:r>
              <a:rPr lang="fr-FR" sz="1800" b="0" i="0" dirty="0">
                <a:latin typeface="Arial" charset="0"/>
              </a:rPr>
              <a:t>(l sin </a:t>
            </a:r>
            <a:r>
              <a:rPr lang="fr-FR" sz="1800" b="0" i="0" dirty="0">
                <a:latin typeface="Symbol" pitchFamily="18" charset="2"/>
              </a:rPr>
              <a:t>q</a:t>
            </a:r>
            <a:r>
              <a:rPr lang="fr-FR" sz="1800" b="0" i="0" dirty="0">
                <a:latin typeface="Arial" charset="0"/>
              </a:rPr>
              <a:t>, -l cos </a:t>
            </a:r>
            <a:r>
              <a:rPr lang="fr-FR" sz="1800" b="0" i="0" dirty="0">
                <a:latin typeface="Symbol" pitchFamily="18" charset="2"/>
              </a:rPr>
              <a:t>q</a:t>
            </a:r>
            <a:r>
              <a:rPr lang="fr-FR" sz="1800" b="0" i="0" dirty="0">
                <a:latin typeface="Arial" charset="0"/>
              </a:rPr>
              <a:t>)</a:t>
            </a:r>
            <a:endParaRPr lang="en-US" sz="1800" b="0" i="0" dirty="0">
              <a:latin typeface="Arial" charset="0"/>
            </a:endParaRPr>
          </a:p>
        </p:txBody>
      </p:sp>
      <p:sp>
        <p:nvSpPr>
          <p:cNvPr id="11" name="Text Box 19"/>
          <p:cNvSpPr txBox="1">
            <a:spLocks noChangeArrowheads="1"/>
          </p:cNvSpPr>
          <p:nvPr/>
        </p:nvSpPr>
        <p:spPr bwMode="auto">
          <a:xfrm>
            <a:off x="4114800" y="3702061"/>
            <a:ext cx="5219700" cy="366712"/>
          </a:xfrm>
          <a:prstGeom prst="rect">
            <a:avLst/>
          </a:prstGeom>
          <a:noFill/>
          <a:ln w="12700">
            <a:noFill/>
            <a:miter lim="800000"/>
            <a:headEnd type="none" w="sm" len="sm"/>
            <a:tailEnd type="none" w="sm" len="sm"/>
          </a:ln>
          <a:effectLst/>
        </p:spPr>
        <p:txBody>
          <a:bodyPr>
            <a:spAutoFit/>
          </a:bodyPr>
          <a:lstStyle/>
          <a:p>
            <a:pPr>
              <a:spcBef>
                <a:spcPct val="50000"/>
              </a:spcBef>
            </a:pPr>
            <a:r>
              <a:rPr lang="en-US" sz="1800" b="0" i="0" dirty="0"/>
              <a:t>Point A:               </a:t>
            </a:r>
            <a:r>
              <a:rPr lang="fr-FR" sz="1800" b="0" i="0" dirty="0">
                <a:latin typeface="Arial" charset="0"/>
              </a:rPr>
              <a:t>(l </a:t>
            </a:r>
            <a:r>
              <a:rPr lang="fr-FR" sz="1800" b="0" i="0" dirty="0" err="1">
                <a:latin typeface="Arial" charset="0"/>
              </a:rPr>
              <a:t>d</a:t>
            </a:r>
            <a:r>
              <a:rPr lang="fr-FR" sz="1800" b="0" i="0" dirty="0" err="1">
                <a:latin typeface="Symbol" pitchFamily="18" charset="2"/>
              </a:rPr>
              <a:t>q</a:t>
            </a:r>
            <a:r>
              <a:rPr lang="fr-FR" sz="1800" b="0" i="0" dirty="0">
                <a:latin typeface="Arial" charset="0"/>
              </a:rPr>
              <a:t>/</a:t>
            </a:r>
            <a:r>
              <a:rPr lang="fr-FR" sz="1800" b="0" i="0" dirty="0" err="1">
                <a:latin typeface="Arial" charset="0"/>
              </a:rPr>
              <a:t>dt</a:t>
            </a:r>
            <a:r>
              <a:rPr lang="fr-FR" sz="1800" b="0" i="0" dirty="0">
                <a:latin typeface="Arial" charset="0"/>
              </a:rPr>
              <a:t> cos </a:t>
            </a:r>
            <a:r>
              <a:rPr lang="fr-FR" sz="1800" b="0" i="0" dirty="0">
                <a:latin typeface="Symbol" pitchFamily="18" charset="2"/>
              </a:rPr>
              <a:t>q</a:t>
            </a:r>
            <a:r>
              <a:rPr lang="fr-FR" sz="1800" b="0" i="0" dirty="0">
                <a:latin typeface="Arial" charset="0"/>
              </a:rPr>
              <a:t>, l </a:t>
            </a:r>
            <a:r>
              <a:rPr lang="fr-FR" sz="1800" b="0" i="0" dirty="0" err="1">
                <a:latin typeface="Arial" charset="0"/>
              </a:rPr>
              <a:t>d</a:t>
            </a:r>
            <a:r>
              <a:rPr lang="fr-FR" sz="1800" b="0" i="0" dirty="0" err="1">
                <a:latin typeface="Symbol" pitchFamily="18" charset="2"/>
              </a:rPr>
              <a:t>q</a:t>
            </a:r>
            <a:r>
              <a:rPr lang="fr-FR" sz="1800" b="0" i="0" dirty="0">
                <a:latin typeface="Arial" charset="0"/>
              </a:rPr>
              <a:t>/</a:t>
            </a:r>
            <a:r>
              <a:rPr lang="fr-FR" sz="1800" b="0" i="0" dirty="0" err="1">
                <a:latin typeface="Arial" charset="0"/>
              </a:rPr>
              <a:t>dt</a:t>
            </a:r>
            <a:r>
              <a:rPr lang="fr-FR" sz="1800" b="0" i="0" dirty="0">
                <a:latin typeface="Arial" charset="0"/>
              </a:rPr>
              <a:t> sin </a:t>
            </a:r>
            <a:r>
              <a:rPr lang="fr-FR" sz="1800" b="0" i="0" dirty="0">
                <a:latin typeface="Symbol" pitchFamily="18" charset="2"/>
              </a:rPr>
              <a:t>q</a:t>
            </a:r>
            <a:r>
              <a:rPr lang="fr-FR" sz="1800" b="0" i="0" dirty="0">
                <a:latin typeface="Arial" charset="0"/>
              </a:rPr>
              <a:t>)</a:t>
            </a:r>
            <a:endParaRPr lang="en-US" sz="1800" b="0" i="0" dirty="0">
              <a:latin typeface="Arial" charset="0"/>
            </a:endParaRPr>
          </a:p>
        </p:txBody>
      </p:sp>
      <p:sp>
        <p:nvSpPr>
          <p:cNvPr id="12" name="Text Box 20"/>
          <p:cNvSpPr txBox="1">
            <a:spLocks noChangeArrowheads="1"/>
          </p:cNvSpPr>
          <p:nvPr/>
        </p:nvSpPr>
        <p:spPr bwMode="auto">
          <a:xfrm>
            <a:off x="4114800" y="2376488"/>
            <a:ext cx="5219700" cy="366712"/>
          </a:xfrm>
          <a:prstGeom prst="rect">
            <a:avLst/>
          </a:prstGeom>
          <a:noFill/>
          <a:ln w="12700">
            <a:noFill/>
            <a:miter lim="800000"/>
            <a:headEnd type="none" w="sm" len="sm"/>
            <a:tailEnd type="none" w="sm" len="sm"/>
          </a:ln>
          <a:effectLst/>
        </p:spPr>
        <p:txBody>
          <a:bodyPr>
            <a:spAutoFit/>
          </a:bodyPr>
          <a:lstStyle/>
          <a:p>
            <a:pPr>
              <a:spcBef>
                <a:spcPct val="50000"/>
              </a:spcBef>
            </a:pPr>
            <a:r>
              <a:rPr lang="en-US" sz="1800" b="0" i="0" dirty="0"/>
              <a:t>Point B:            </a:t>
            </a:r>
            <a:r>
              <a:rPr lang="fr-FR" sz="1800" b="0" i="0" dirty="0">
                <a:latin typeface="Arial" charset="0"/>
              </a:rPr>
              <a:t>(l.(sin </a:t>
            </a:r>
            <a:r>
              <a:rPr lang="fr-FR" sz="1800" b="0" i="0" dirty="0">
                <a:latin typeface="Symbol" pitchFamily="18" charset="2"/>
              </a:rPr>
              <a:t>q</a:t>
            </a:r>
            <a:r>
              <a:rPr lang="fr-FR" sz="1800" b="0" i="0" dirty="0">
                <a:latin typeface="Arial" charset="0"/>
              </a:rPr>
              <a:t> + sin </a:t>
            </a:r>
            <a:r>
              <a:rPr lang="fr-FR" sz="1800" b="0" i="0" dirty="0">
                <a:latin typeface="Symbol" pitchFamily="18" charset="2"/>
              </a:rPr>
              <a:t>f </a:t>
            </a:r>
            <a:r>
              <a:rPr lang="fr-FR" sz="1800" b="0" i="0" dirty="0">
                <a:latin typeface="Arial" charset="0"/>
              </a:rPr>
              <a:t>), -l.(cos </a:t>
            </a:r>
            <a:r>
              <a:rPr lang="fr-FR" sz="1800" b="0" i="0" dirty="0">
                <a:latin typeface="Symbol" pitchFamily="18" charset="2"/>
              </a:rPr>
              <a:t>q</a:t>
            </a:r>
            <a:r>
              <a:rPr lang="fr-FR" sz="1800" b="0" i="0" dirty="0">
                <a:latin typeface="Arial" charset="0"/>
              </a:rPr>
              <a:t> + cos </a:t>
            </a:r>
            <a:r>
              <a:rPr lang="fr-FR" sz="1800" b="0" i="0" dirty="0">
                <a:latin typeface="Symbol" pitchFamily="18" charset="2"/>
              </a:rPr>
              <a:t>f</a:t>
            </a:r>
            <a:r>
              <a:rPr lang="fr-FR" sz="1800" b="0" i="0" dirty="0">
                <a:latin typeface="Arial" charset="0"/>
              </a:rPr>
              <a:t>))</a:t>
            </a:r>
            <a:endParaRPr lang="en-US" sz="1800" b="0" i="0" dirty="0">
              <a:latin typeface="Arial" charset="0"/>
            </a:endParaRPr>
          </a:p>
        </p:txBody>
      </p:sp>
      <p:sp>
        <p:nvSpPr>
          <p:cNvPr id="13" name="Text Box 21"/>
          <p:cNvSpPr txBox="1">
            <a:spLocks noChangeArrowheads="1"/>
          </p:cNvSpPr>
          <p:nvPr/>
        </p:nvSpPr>
        <p:spPr bwMode="auto">
          <a:xfrm>
            <a:off x="4114800" y="4221173"/>
            <a:ext cx="5105400" cy="779463"/>
          </a:xfrm>
          <a:prstGeom prst="rect">
            <a:avLst/>
          </a:prstGeom>
          <a:noFill/>
          <a:ln w="12700">
            <a:noFill/>
            <a:miter lim="800000"/>
            <a:headEnd type="none" w="sm" len="sm"/>
            <a:tailEnd type="none" w="sm" len="sm"/>
          </a:ln>
          <a:effectLst/>
        </p:spPr>
        <p:txBody>
          <a:bodyPr>
            <a:spAutoFit/>
          </a:bodyPr>
          <a:lstStyle/>
          <a:p>
            <a:pPr>
              <a:spcBef>
                <a:spcPct val="50000"/>
              </a:spcBef>
            </a:pPr>
            <a:r>
              <a:rPr lang="en-US" sz="1800" b="0" i="0" dirty="0"/>
              <a:t>Point B:       </a:t>
            </a:r>
            <a:r>
              <a:rPr lang="fr-FR" sz="1800" b="0" i="0" dirty="0">
                <a:latin typeface="Arial" charset="0"/>
              </a:rPr>
              <a:t>(l.(</a:t>
            </a:r>
            <a:r>
              <a:rPr lang="fr-FR" sz="1800" b="0" i="0" dirty="0" err="1">
                <a:latin typeface="Arial" charset="0"/>
              </a:rPr>
              <a:t>d</a:t>
            </a:r>
            <a:r>
              <a:rPr lang="fr-FR" sz="1800" b="0" i="0" dirty="0" err="1">
                <a:latin typeface="Symbol" pitchFamily="18" charset="2"/>
              </a:rPr>
              <a:t>q</a:t>
            </a:r>
            <a:r>
              <a:rPr lang="fr-FR" sz="1800" b="0" i="0" dirty="0">
                <a:latin typeface="Arial" charset="0"/>
              </a:rPr>
              <a:t>/</a:t>
            </a:r>
            <a:r>
              <a:rPr lang="fr-FR" sz="1800" b="0" i="0" dirty="0" err="1">
                <a:latin typeface="Arial" charset="0"/>
              </a:rPr>
              <a:t>dt</a:t>
            </a:r>
            <a:r>
              <a:rPr lang="fr-FR" sz="1800" b="0" i="0" dirty="0">
                <a:latin typeface="Arial" charset="0"/>
              </a:rPr>
              <a:t> cos </a:t>
            </a:r>
            <a:r>
              <a:rPr lang="fr-FR" sz="1800" b="0" i="0" dirty="0">
                <a:latin typeface="Symbol" pitchFamily="18" charset="2"/>
              </a:rPr>
              <a:t>q</a:t>
            </a:r>
            <a:r>
              <a:rPr lang="fr-FR" sz="1800" b="0" i="0" dirty="0">
                <a:latin typeface="Arial" charset="0"/>
              </a:rPr>
              <a:t> + </a:t>
            </a:r>
            <a:r>
              <a:rPr lang="fr-FR" sz="1800" b="0" i="0" dirty="0" err="1">
                <a:latin typeface="Arial" charset="0"/>
              </a:rPr>
              <a:t>d</a:t>
            </a:r>
            <a:r>
              <a:rPr lang="fr-FR" sz="1800" b="0" i="0" dirty="0" err="1">
                <a:latin typeface="Symbol" pitchFamily="18" charset="2"/>
              </a:rPr>
              <a:t>f</a:t>
            </a:r>
            <a:r>
              <a:rPr lang="fr-FR" sz="1800" b="0" i="0" dirty="0">
                <a:latin typeface="Arial" charset="0"/>
              </a:rPr>
              <a:t>/</a:t>
            </a:r>
            <a:r>
              <a:rPr lang="fr-FR" sz="1800" b="0" i="0" dirty="0" err="1">
                <a:latin typeface="Arial" charset="0"/>
              </a:rPr>
              <a:t>dt</a:t>
            </a:r>
            <a:r>
              <a:rPr lang="fr-FR" sz="1800" b="0" i="0" dirty="0">
                <a:latin typeface="Arial" charset="0"/>
              </a:rPr>
              <a:t> cos </a:t>
            </a:r>
            <a:r>
              <a:rPr lang="fr-FR" sz="1800" b="0" i="0" dirty="0">
                <a:latin typeface="Symbol" pitchFamily="18" charset="2"/>
              </a:rPr>
              <a:t>f</a:t>
            </a:r>
            <a:r>
              <a:rPr lang="fr-FR" sz="1800" b="0" i="0" dirty="0">
                <a:latin typeface="Arial" charset="0"/>
              </a:rPr>
              <a:t>), </a:t>
            </a:r>
          </a:p>
          <a:p>
            <a:pPr>
              <a:spcBef>
                <a:spcPct val="50000"/>
              </a:spcBef>
            </a:pPr>
            <a:r>
              <a:rPr lang="fr-FR" sz="1800" b="0" i="0" dirty="0">
                <a:latin typeface="Arial" charset="0"/>
              </a:rPr>
              <a:t>                                l.( </a:t>
            </a:r>
            <a:r>
              <a:rPr lang="fr-FR" sz="1800" b="0" i="0" dirty="0" err="1">
                <a:latin typeface="Arial" charset="0"/>
              </a:rPr>
              <a:t>d</a:t>
            </a:r>
            <a:r>
              <a:rPr lang="fr-FR" sz="1800" b="0" i="0" dirty="0" err="1">
                <a:latin typeface="Symbol" pitchFamily="18" charset="2"/>
              </a:rPr>
              <a:t>q</a:t>
            </a:r>
            <a:r>
              <a:rPr lang="fr-FR" sz="1800" b="0" i="0" dirty="0">
                <a:latin typeface="Arial" charset="0"/>
              </a:rPr>
              <a:t>/</a:t>
            </a:r>
            <a:r>
              <a:rPr lang="fr-FR" sz="1800" b="0" i="0" dirty="0" err="1">
                <a:latin typeface="Arial" charset="0"/>
              </a:rPr>
              <a:t>dt</a:t>
            </a:r>
            <a:r>
              <a:rPr lang="fr-FR" sz="1800" b="0" i="0" dirty="0">
                <a:latin typeface="Arial" charset="0"/>
              </a:rPr>
              <a:t> sin </a:t>
            </a:r>
            <a:r>
              <a:rPr lang="fr-FR" sz="1800" b="0" i="0" dirty="0">
                <a:latin typeface="Symbol" pitchFamily="18" charset="2"/>
              </a:rPr>
              <a:t>q</a:t>
            </a:r>
            <a:r>
              <a:rPr lang="fr-FR" sz="1800" b="0" i="0" dirty="0">
                <a:latin typeface="Arial" charset="0"/>
              </a:rPr>
              <a:t> + </a:t>
            </a:r>
            <a:r>
              <a:rPr lang="fr-FR" sz="1800" b="0" i="0" dirty="0" err="1">
                <a:latin typeface="Arial" charset="0"/>
              </a:rPr>
              <a:t>d</a:t>
            </a:r>
            <a:r>
              <a:rPr lang="fr-FR" sz="1800" b="0" i="0" dirty="0" err="1">
                <a:latin typeface="Symbol" pitchFamily="18" charset="2"/>
              </a:rPr>
              <a:t>f</a:t>
            </a:r>
            <a:r>
              <a:rPr lang="fr-FR" sz="1800" b="0" i="0" dirty="0">
                <a:latin typeface="Arial" charset="0"/>
              </a:rPr>
              <a:t>/</a:t>
            </a:r>
            <a:r>
              <a:rPr lang="fr-FR" sz="1800" b="0" i="0" dirty="0" err="1">
                <a:latin typeface="Arial" charset="0"/>
              </a:rPr>
              <a:t>dt</a:t>
            </a:r>
            <a:r>
              <a:rPr lang="fr-FR" sz="1800" b="0" i="0" dirty="0">
                <a:latin typeface="Arial" charset="0"/>
              </a:rPr>
              <a:t> sin </a:t>
            </a:r>
            <a:r>
              <a:rPr lang="fr-FR" sz="1800" b="0" i="0" dirty="0">
                <a:latin typeface="Symbol" pitchFamily="18" charset="2"/>
              </a:rPr>
              <a:t>f </a:t>
            </a:r>
            <a:r>
              <a:rPr lang="fr-FR" sz="1800" b="0" i="0" dirty="0">
                <a:latin typeface="Arial" charset="0"/>
              </a:rPr>
              <a:t>))</a:t>
            </a:r>
            <a:endParaRPr lang="en-US" sz="1800" b="0" i="0" dirty="0">
              <a:latin typeface="Arial" charset="0"/>
            </a:endParaRPr>
          </a:p>
        </p:txBody>
      </p:sp>
      <p:sp>
        <p:nvSpPr>
          <p:cNvPr id="15" name="Text Box 17"/>
          <p:cNvSpPr txBox="1">
            <a:spLocks noChangeArrowheads="1"/>
          </p:cNvSpPr>
          <p:nvPr/>
        </p:nvSpPr>
        <p:spPr bwMode="auto">
          <a:xfrm>
            <a:off x="2714612" y="357166"/>
            <a:ext cx="3857652" cy="461665"/>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sz="2400" u="sng" dirty="0" err="1" smtClean="0">
                <a:solidFill>
                  <a:srgbClr val="C00000"/>
                </a:solidFill>
              </a:rPr>
              <a:t>Exemple</a:t>
            </a:r>
            <a:r>
              <a:rPr lang="en-US" sz="2400" u="sng" dirty="0" smtClean="0">
                <a:solidFill>
                  <a:srgbClr val="C00000"/>
                </a:solidFill>
              </a:rPr>
              <a:t> 3 :  </a:t>
            </a:r>
            <a:r>
              <a:rPr lang="en-US" sz="2400" b="1" u="sng" dirty="0" err="1" smtClean="0">
                <a:solidFill>
                  <a:srgbClr val="C00000"/>
                </a:solidFill>
              </a:rPr>
              <a:t>Pendule</a:t>
            </a:r>
            <a:r>
              <a:rPr lang="en-US" sz="2400" b="1" u="sng" dirty="0" smtClean="0">
                <a:solidFill>
                  <a:srgbClr val="C00000"/>
                </a:solidFill>
              </a:rPr>
              <a:t> Double</a:t>
            </a:r>
            <a:endParaRPr lang="en-US" sz="2400" b="1" dirty="0">
              <a:solidFill>
                <a:srgbClr val="C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571472" y="357166"/>
          <a:ext cx="2819400" cy="852487"/>
        </p:xfrm>
        <a:graphic>
          <a:graphicData uri="http://schemas.openxmlformats.org/presentationml/2006/ole">
            <mc:AlternateContent xmlns:mc="http://schemas.openxmlformats.org/markup-compatibility/2006">
              <mc:Choice xmlns:v="urn:schemas-microsoft-com:vml" Requires="v">
                <p:oleObj spid="_x0000_s2110" name="Equation" r:id="rId3" imgW="1358640" imgH="419040" progId="Equation.3">
                  <p:embed/>
                </p:oleObj>
              </mc:Choice>
              <mc:Fallback>
                <p:oleObj name="Equation" r:id="rId3" imgW="1358640" imgH="419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472" y="357166"/>
                        <a:ext cx="2819400" cy="852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3"/>
          <p:cNvGraphicFramePr>
            <a:graphicFrameLocks noChangeAspect="1"/>
          </p:cNvGraphicFramePr>
          <p:nvPr/>
        </p:nvGraphicFramePr>
        <p:xfrm>
          <a:off x="500034" y="1214422"/>
          <a:ext cx="1752600" cy="647700"/>
        </p:xfrm>
        <a:graphic>
          <a:graphicData uri="http://schemas.openxmlformats.org/presentationml/2006/ole">
            <mc:AlternateContent xmlns:mc="http://schemas.openxmlformats.org/markup-compatibility/2006">
              <mc:Choice xmlns:v="urn:schemas-microsoft-com:vml" Requires="v">
                <p:oleObj spid="_x0000_s2111" name="Equation" r:id="rId5" imgW="787320" imgH="304560" progId="Equation.3">
                  <p:embed/>
                </p:oleObj>
              </mc:Choice>
              <mc:Fallback>
                <p:oleObj name="Equation" r:id="rId5" imgW="787320" imgH="3045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34" y="1214422"/>
                        <a:ext cx="17526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4"/>
          <p:cNvGraphicFramePr>
            <a:graphicFrameLocks noChangeAspect="1"/>
          </p:cNvGraphicFramePr>
          <p:nvPr/>
        </p:nvGraphicFramePr>
        <p:xfrm>
          <a:off x="571472" y="2071678"/>
          <a:ext cx="1600200" cy="571504"/>
        </p:xfrm>
        <a:graphic>
          <a:graphicData uri="http://schemas.openxmlformats.org/presentationml/2006/ole">
            <mc:AlternateContent xmlns:mc="http://schemas.openxmlformats.org/markup-compatibility/2006">
              <mc:Choice xmlns:v="urn:schemas-microsoft-com:vml" Requires="v">
                <p:oleObj spid="_x0000_s2112" name="Equation" r:id="rId7" imgW="583920" imgH="228600" progId="Equation.3">
                  <p:embed/>
                </p:oleObj>
              </mc:Choice>
              <mc:Fallback>
                <p:oleObj name="Equation" r:id="rId7" imgW="583920" imgH="2286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472" y="2071678"/>
                        <a:ext cx="1600200"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3" name="Object 5"/>
          <p:cNvGraphicFramePr>
            <a:graphicFrameLocks noChangeAspect="1"/>
          </p:cNvGraphicFramePr>
          <p:nvPr/>
        </p:nvGraphicFramePr>
        <p:xfrm>
          <a:off x="2786050" y="2071678"/>
          <a:ext cx="5029200" cy="500065"/>
        </p:xfrm>
        <a:graphic>
          <a:graphicData uri="http://schemas.openxmlformats.org/presentationml/2006/ole">
            <mc:AlternateContent xmlns:mc="http://schemas.openxmlformats.org/markup-compatibility/2006">
              <mc:Choice xmlns:v="urn:schemas-microsoft-com:vml" Requires="v">
                <p:oleObj spid="_x0000_s2113" name="Equation" r:id="rId9" imgW="1955520" imgH="228600" progId="Equation.3">
                  <p:embed/>
                </p:oleObj>
              </mc:Choice>
              <mc:Fallback>
                <p:oleObj name="Equation" r:id="rId9" imgW="1955520" imgH="2286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6050" y="2071678"/>
                        <a:ext cx="5029200" cy="5000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4" name="Object 6"/>
          <p:cNvGraphicFramePr>
            <a:graphicFrameLocks noChangeAspect="1"/>
          </p:cNvGraphicFramePr>
          <p:nvPr/>
        </p:nvGraphicFramePr>
        <p:xfrm>
          <a:off x="-2786114" y="2928934"/>
          <a:ext cx="12430212" cy="500066"/>
        </p:xfrm>
        <a:graphic>
          <a:graphicData uri="http://schemas.openxmlformats.org/presentationml/2006/ole">
            <mc:AlternateContent xmlns:mc="http://schemas.openxmlformats.org/markup-compatibility/2006">
              <mc:Choice xmlns:v="urn:schemas-microsoft-com:vml" Requires="v">
                <p:oleObj spid="_x0000_s2114" name="Document" r:id="rId11" imgW="5486400" imgH="228600" progId="Word.Document.8">
                  <p:embed/>
                </p:oleObj>
              </mc:Choice>
              <mc:Fallback>
                <p:oleObj name="Document" r:id="rId11" imgW="5486400" imgH="228600" progId="Word.Document.8">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86114" y="2928934"/>
                        <a:ext cx="12430212" cy="5000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1028"/>
          <p:cNvSpPr txBox="1">
            <a:spLocks noChangeArrowheads="1"/>
          </p:cNvSpPr>
          <p:nvPr/>
        </p:nvSpPr>
        <p:spPr bwMode="auto">
          <a:xfrm>
            <a:off x="500034" y="3896029"/>
            <a:ext cx="2967046" cy="461665"/>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sz="2400" dirty="0"/>
              <a:t>V = </a:t>
            </a:r>
            <a:r>
              <a:rPr lang="en-US" sz="2400" dirty="0" err="1"/>
              <a:t>mgh</a:t>
            </a:r>
            <a:r>
              <a:rPr lang="en-US" sz="2400" dirty="0"/>
              <a:t> =</a:t>
            </a:r>
          </a:p>
        </p:txBody>
      </p:sp>
      <p:sp>
        <p:nvSpPr>
          <p:cNvPr id="10" name="Text Box 1030"/>
          <p:cNvSpPr txBox="1">
            <a:spLocks noChangeArrowheads="1"/>
          </p:cNvSpPr>
          <p:nvPr/>
        </p:nvSpPr>
        <p:spPr bwMode="auto">
          <a:xfrm>
            <a:off x="1723256" y="3896029"/>
            <a:ext cx="5477623" cy="461665"/>
          </a:xfrm>
          <a:prstGeom prst="rect">
            <a:avLst/>
          </a:prstGeom>
          <a:noFill/>
          <a:ln w="12700">
            <a:noFill/>
            <a:miter lim="800000"/>
            <a:headEnd type="none" w="sm" len="sm"/>
            <a:tailEnd type="none" w="sm" len="sm"/>
          </a:ln>
          <a:effectLst/>
        </p:spPr>
        <p:txBody>
          <a:bodyPr wrap="square">
            <a:spAutoFit/>
          </a:bodyPr>
          <a:lstStyle/>
          <a:p>
            <a:pPr>
              <a:spcBef>
                <a:spcPct val="50000"/>
              </a:spcBef>
            </a:pPr>
            <a:r>
              <a:rPr lang="fr-FR" sz="2000" dirty="0">
                <a:latin typeface="Arial" charset="0"/>
              </a:rPr>
              <a:t> </a:t>
            </a:r>
            <a:r>
              <a:rPr lang="fr-FR" sz="2400" dirty="0">
                <a:latin typeface="Arial" charset="0"/>
              </a:rPr>
              <a:t>- </a:t>
            </a:r>
            <a:r>
              <a:rPr lang="fr-FR" sz="2400" dirty="0" err="1">
                <a:latin typeface="Arial" charset="0"/>
              </a:rPr>
              <a:t>mgl</a:t>
            </a:r>
            <a:r>
              <a:rPr lang="fr-FR" sz="2400" dirty="0">
                <a:latin typeface="Arial" charset="0"/>
              </a:rPr>
              <a:t> cos </a:t>
            </a:r>
            <a:r>
              <a:rPr lang="fr-FR" sz="2400" dirty="0">
                <a:latin typeface="Symbol" pitchFamily="18" charset="2"/>
              </a:rPr>
              <a:t>q</a:t>
            </a:r>
            <a:r>
              <a:rPr lang="fr-FR" sz="2400" dirty="0">
                <a:latin typeface="Arial" charset="0"/>
              </a:rPr>
              <a:t> - m g l (cos </a:t>
            </a:r>
            <a:r>
              <a:rPr lang="fr-FR" sz="2400" dirty="0">
                <a:latin typeface="Symbol" pitchFamily="18" charset="2"/>
              </a:rPr>
              <a:t>q</a:t>
            </a:r>
            <a:r>
              <a:rPr lang="fr-FR" sz="2400" dirty="0">
                <a:latin typeface="Arial" charset="0"/>
              </a:rPr>
              <a:t> + cos </a:t>
            </a:r>
            <a:r>
              <a:rPr lang="fr-FR" sz="2400" dirty="0">
                <a:latin typeface="Symbol" pitchFamily="18" charset="2"/>
              </a:rPr>
              <a:t>f</a:t>
            </a:r>
            <a:r>
              <a:rPr lang="fr-FR" sz="2400" dirty="0">
                <a:latin typeface="Arial" charset="0"/>
              </a:rPr>
              <a:t> )</a:t>
            </a:r>
            <a:endParaRPr lang="en-US" sz="2000" dirty="0">
              <a:latin typeface="Arial" charset="0"/>
            </a:endParaRPr>
          </a:p>
        </p:txBody>
      </p:sp>
      <p:grpSp>
        <p:nvGrpSpPr>
          <p:cNvPr id="11" name="Group 1037"/>
          <p:cNvGrpSpPr>
            <a:grpSpLocks/>
          </p:cNvGrpSpPr>
          <p:nvPr/>
        </p:nvGrpSpPr>
        <p:grpSpPr bwMode="auto">
          <a:xfrm>
            <a:off x="304800" y="4786321"/>
            <a:ext cx="8839200" cy="785813"/>
            <a:chOff x="528" y="1569"/>
            <a:chExt cx="5568" cy="495"/>
          </a:xfrm>
        </p:grpSpPr>
        <p:sp>
          <p:nvSpPr>
            <p:cNvPr id="12" name="Text Box 1031"/>
            <p:cNvSpPr txBox="1">
              <a:spLocks noChangeArrowheads="1"/>
            </p:cNvSpPr>
            <p:nvPr/>
          </p:nvSpPr>
          <p:spPr bwMode="auto">
            <a:xfrm>
              <a:off x="528" y="1679"/>
              <a:ext cx="1023" cy="291"/>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sz="2400" b="1" dirty="0"/>
                <a:t>L = T - V =</a:t>
              </a:r>
            </a:p>
          </p:txBody>
        </p:sp>
        <p:graphicFrame>
          <p:nvGraphicFramePr>
            <p:cNvPr id="13" name="Object 1032"/>
            <p:cNvGraphicFramePr>
              <a:graphicFrameLocks noChangeAspect="1"/>
            </p:cNvGraphicFramePr>
            <p:nvPr/>
          </p:nvGraphicFramePr>
          <p:xfrm>
            <a:off x="1392" y="1569"/>
            <a:ext cx="2064" cy="495"/>
          </p:xfrm>
          <a:graphic>
            <a:graphicData uri="http://schemas.openxmlformats.org/presentationml/2006/ole">
              <mc:AlternateContent xmlns:mc="http://schemas.openxmlformats.org/markup-compatibility/2006">
                <mc:Choice xmlns:v="urn:schemas-microsoft-com:vml" Requires="v">
                  <p:oleObj spid="_x0000_s2115" name="Equation" r:id="rId13" imgW="2070000" imgH="419040" progId="Equation.3">
                    <p:embed/>
                  </p:oleObj>
                </mc:Choice>
                <mc:Fallback>
                  <p:oleObj name="Equation" r:id="rId13" imgW="2070000" imgH="41904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92" y="1569"/>
                          <a:ext cx="2064" cy="49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 Box 1033"/>
            <p:cNvSpPr txBox="1">
              <a:spLocks noChangeArrowheads="1"/>
            </p:cNvSpPr>
            <p:nvPr/>
          </p:nvSpPr>
          <p:spPr bwMode="auto">
            <a:xfrm>
              <a:off x="3456" y="1665"/>
              <a:ext cx="2640" cy="252"/>
            </a:xfrm>
            <a:prstGeom prst="rect">
              <a:avLst/>
            </a:prstGeom>
            <a:noFill/>
            <a:ln w="12700">
              <a:noFill/>
              <a:miter lim="800000"/>
              <a:headEnd type="none" w="sm" len="sm"/>
              <a:tailEnd type="none" w="sm" len="sm"/>
            </a:ln>
            <a:effectLst/>
          </p:spPr>
          <p:txBody>
            <a:bodyPr wrap="square">
              <a:spAutoFit/>
            </a:bodyPr>
            <a:lstStyle/>
            <a:p>
              <a:pPr>
                <a:spcBef>
                  <a:spcPct val="50000"/>
                </a:spcBef>
              </a:pPr>
              <a:r>
                <a:rPr lang="fr-FR" sz="2000" b="0" i="0" dirty="0">
                  <a:latin typeface="Arial" charset="0"/>
                </a:rPr>
                <a:t>+  </a:t>
              </a:r>
              <a:r>
                <a:rPr lang="fr-FR" sz="2000" b="0" i="0" dirty="0" err="1">
                  <a:latin typeface="Arial" charset="0"/>
                </a:rPr>
                <a:t>mgl</a:t>
              </a:r>
              <a:r>
                <a:rPr lang="fr-FR" sz="2000" b="0" i="0" dirty="0">
                  <a:latin typeface="Arial" charset="0"/>
                </a:rPr>
                <a:t> cos </a:t>
              </a:r>
              <a:r>
                <a:rPr lang="fr-FR" sz="2000" b="0" i="0" dirty="0">
                  <a:latin typeface="Symbol" pitchFamily="18" charset="2"/>
                </a:rPr>
                <a:t>q</a:t>
              </a:r>
              <a:r>
                <a:rPr lang="fr-FR" sz="2000" b="0" i="0" dirty="0">
                  <a:latin typeface="Arial" charset="0"/>
                </a:rPr>
                <a:t> + m g l (cos </a:t>
              </a:r>
              <a:r>
                <a:rPr lang="fr-FR" sz="2000" b="0" i="0" dirty="0">
                  <a:latin typeface="Symbol" pitchFamily="18" charset="2"/>
                </a:rPr>
                <a:t>q</a:t>
              </a:r>
              <a:r>
                <a:rPr lang="fr-FR" sz="2000" b="0" i="0" dirty="0">
                  <a:latin typeface="Arial" charset="0"/>
                </a:rPr>
                <a:t> + cos </a:t>
              </a:r>
              <a:r>
                <a:rPr lang="fr-FR" sz="2000" b="0" i="0" dirty="0">
                  <a:latin typeface="Symbol" pitchFamily="18" charset="2"/>
                </a:rPr>
                <a:t>f</a:t>
              </a:r>
              <a:r>
                <a:rPr lang="fr-FR" sz="2000" b="0" i="0" dirty="0">
                  <a:latin typeface="Arial" charset="0"/>
                </a:rPr>
                <a:t> )</a:t>
              </a:r>
              <a:endParaRPr lang="en-US" sz="2000" b="0" i="0" dirty="0">
                <a:latin typeface="Arial"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srcRect/>
          <a:stretch>
            <a:fillRect/>
          </a:stretch>
        </p:blipFill>
        <p:spPr bwMode="auto">
          <a:xfrm>
            <a:off x="2786050" y="1000108"/>
            <a:ext cx="3286148" cy="1181100"/>
          </a:xfrm>
          <a:prstGeom prst="rect">
            <a:avLst/>
          </a:prstGeom>
          <a:noFill/>
        </p:spPr>
      </p:pic>
      <p:graphicFrame>
        <p:nvGraphicFramePr>
          <p:cNvPr id="3076" name="Object 4"/>
          <p:cNvGraphicFramePr>
            <a:graphicFrameLocks noChangeAspect="1"/>
          </p:cNvGraphicFramePr>
          <p:nvPr/>
        </p:nvGraphicFramePr>
        <p:xfrm>
          <a:off x="714348" y="3571876"/>
          <a:ext cx="7391400" cy="1314450"/>
        </p:xfrm>
        <a:graphic>
          <a:graphicData uri="http://schemas.openxmlformats.org/presentationml/2006/ole">
            <mc:AlternateContent xmlns:mc="http://schemas.openxmlformats.org/markup-compatibility/2006">
              <mc:Choice xmlns:v="urn:schemas-microsoft-com:vml" Requires="v">
                <p:oleObj spid="_x0000_s3086" name="Equation" r:id="rId4" imgW="2857320" imgH="507960" progId="Equation.3">
                  <p:embed/>
                </p:oleObj>
              </mc:Choice>
              <mc:Fallback>
                <p:oleObj name="Equation" r:id="rId4" imgW="2857320" imgH="50796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48" y="3571876"/>
                        <a:ext cx="7391400" cy="1314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22"/>
          <p:cNvSpPr txBox="1">
            <a:spLocks noChangeArrowheads="1"/>
          </p:cNvSpPr>
          <p:nvPr/>
        </p:nvSpPr>
        <p:spPr bwMode="auto">
          <a:xfrm>
            <a:off x="857224" y="2620028"/>
            <a:ext cx="5572164" cy="523220"/>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sz="2400" i="0" dirty="0" err="1" smtClean="0"/>
              <a:t>Cas</a:t>
            </a:r>
            <a:r>
              <a:rPr lang="en-US" sz="2400" i="0" dirty="0" smtClean="0"/>
              <a:t> </a:t>
            </a:r>
            <a:r>
              <a:rPr lang="en-US" sz="2400" i="0" dirty="0" err="1" smtClean="0"/>
              <a:t>particulier</a:t>
            </a:r>
            <a:r>
              <a:rPr lang="en-US" sz="2400" i="0" dirty="0" smtClean="0"/>
              <a:t>:  </a:t>
            </a:r>
            <a:r>
              <a:rPr lang="en-US" sz="2800" i="0" dirty="0" smtClean="0"/>
              <a:t>m </a:t>
            </a:r>
            <a:r>
              <a:rPr lang="en-US" sz="2800" i="0" dirty="0"/>
              <a:t>g l = 1	</a:t>
            </a:r>
            <a:r>
              <a:rPr lang="en-US" sz="2800" i="0" dirty="0" smtClean="0"/>
              <a:t>m </a:t>
            </a:r>
            <a:r>
              <a:rPr lang="en-US" sz="2800" i="0" dirty="0"/>
              <a:t>l</a:t>
            </a:r>
            <a:r>
              <a:rPr lang="en-US" sz="2800" i="0" baseline="30000" dirty="0"/>
              <a:t>2 </a:t>
            </a:r>
            <a:r>
              <a:rPr lang="en-US" sz="2800" i="0" dirty="0"/>
              <a:t>= 1</a:t>
            </a:r>
            <a:endParaRPr lang="en-US" sz="2400" i="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3"/>
          <a:srcRect/>
          <a:stretch>
            <a:fillRect/>
          </a:stretch>
        </p:blipFill>
        <p:spPr bwMode="auto">
          <a:xfrm>
            <a:off x="1643042" y="1114422"/>
            <a:ext cx="5357817" cy="1885950"/>
          </a:xfrm>
          <a:prstGeom prst="rect">
            <a:avLst/>
          </a:prstGeom>
          <a:noFill/>
          <a:ln w="9525">
            <a:noFill/>
            <a:miter lim="800000"/>
            <a:headEnd/>
            <a:tailEnd/>
          </a:ln>
        </p:spPr>
      </p:pic>
      <p:sp>
        <p:nvSpPr>
          <p:cNvPr id="5" name="Text Box 17"/>
          <p:cNvSpPr txBox="1">
            <a:spLocks noChangeArrowheads="1"/>
          </p:cNvSpPr>
          <p:nvPr/>
        </p:nvSpPr>
        <p:spPr bwMode="auto">
          <a:xfrm>
            <a:off x="285720" y="357166"/>
            <a:ext cx="8643998" cy="461665"/>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sz="2400" u="sng" dirty="0" err="1" smtClean="0">
                <a:solidFill>
                  <a:srgbClr val="C00000"/>
                </a:solidFill>
              </a:rPr>
              <a:t>Exemple</a:t>
            </a:r>
            <a:r>
              <a:rPr lang="en-US" sz="2400" u="sng" dirty="0" smtClean="0">
                <a:solidFill>
                  <a:srgbClr val="C00000"/>
                </a:solidFill>
              </a:rPr>
              <a:t> 4:  </a:t>
            </a:r>
            <a:r>
              <a:rPr lang="en-US" sz="2400" b="1" u="sng" dirty="0" err="1" smtClean="0">
                <a:solidFill>
                  <a:srgbClr val="C00000"/>
                </a:solidFill>
              </a:rPr>
              <a:t>Système</a:t>
            </a:r>
            <a:r>
              <a:rPr lang="en-US" sz="2400" b="1" u="sng" dirty="0" smtClean="0">
                <a:solidFill>
                  <a:srgbClr val="C00000"/>
                </a:solidFill>
              </a:rPr>
              <a:t> Masses-</a:t>
            </a:r>
            <a:r>
              <a:rPr lang="en-US" sz="2400" b="1" u="sng" dirty="0" err="1" smtClean="0">
                <a:solidFill>
                  <a:srgbClr val="C00000"/>
                </a:solidFill>
              </a:rPr>
              <a:t>ressorts</a:t>
            </a:r>
            <a:r>
              <a:rPr lang="en-US" sz="2400" b="1" u="sng" dirty="0" smtClean="0">
                <a:solidFill>
                  <a:srgbClr val="C00000"/>
                </a:solidFill>
              </a:rPr>
              <a:t> </a:t>
            </a:r>
            <a:r>
              <a:rPr lang="en-US" sz="2400" b="1" u="sng" dirty="0" err="1" smtClean="0">
                <a:solidFill>
                  <a:srgbClr val="C00000"/>
                </a:solidFill>
              </a:rPr>
              <a:t>couplés</a:t>
            </a:r>
            <a:r>
              <a:rPr lang="en-US" sz="2400" b="1" u="sng" dirty="0" smtClean="0">
                <a:solidFill>
                  <a:srgbClr val="C00000"/>
                </a:solidFill>
              </a:rPr>
              <a:t> avec </a:t>
            </a:r>
            <a:r>
              <a:rPr lang="en-US" sz="2400" b="1" u="sng" dirty="0" err="1" smtClean="0">
                <a:solidFill>
                  <a:srgbClr val="C00000"/>
                </a:solidFill>
              </a:rPr>
              <a:t>frottement</a:t>
            </a:r>
            <a:endParaRPr lang="en-US" sz="2400" b="1" dirty="0">
              <a:solidFill>
                <a:srgbClr val="C00000"/>
              </a:solidFill>
            </a:endParaRPr>
          </a:p>
        </p:txBody>
      </p:sp>
      <p:sp>
        <p:nvSpPr>
          <p:cNvPr id="6" name="Rectangle 3"/>
          <p:cNvSpPr txBox="1">
            <a:spLocks noChangeArrowheads="1"/>
          </p:cNvSpPr>
          <p:nvPr/>
        </p:nvSpPr>
        <p:spPr>
          <a:xfrm>
            <a:off x="1370013" y="2886100"/>
            <a:ext cx="7313612" cy="318610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A" sz="2400" b="0" i="0" u="none" strike="noStrike" kern="1200" cap="none" spc="0" normalizeH="0" baseline="0" noProof="0" dirty="0" smtClean="0">
                <a:ln>
                  <a:noFill/>
                </a:ln>
                <a:solidFill>
                  <a:schemeClr val="tx1"/>
                </a:solidFill>
                <a:effectLst/>
                <a:uLnTx/>
                <a:uFillTx/>
                <a:latin typeface="+mn-lt"/>
                <a:ea typeface="+mn-ea"/>
                <a:cs typeface="+mn-cs"/>
              </a:rPr>
              <a:t>Énergie cinétique dans le système:</a:t>
            </a:r>
          </a:p>
          <a:p>
            <a:pPr marL="342900" marR="0" lvl="0" indent="-342900" algn="l" defTabSz="914400" rtl="0" eaLnBrk="1" fontAlgn="auto" latinLnBrk="0" hangingPunct="1">
              <a:lnSpc>
                <a:spcPct val="100000"/>
              </a:lnSpc>
              <a:spcBef>
                <a:spcPct val="20000"/>
              </a:spcBef>
              <a:spcAft>
                <a:spcPts val="0"/>
              </a:spcAft>
              <a:buClrTx/>
              <a:buSzTx/>
              <a:tabLst/>
              <a:defRPr/>
            </a:pPr>
            <a:endParaRPr lang="fr-CA" sz="3200"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kumimoji="0" lang="fr-C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CA" sz="2400" dirty="0" smtClean="0"/>
              <a:t>Énergie potentielle dans le système:</a:t>
            </a:r>
          </a:p>
          <a:p>
            <a:pPr marL="342900" marR="0" lvl="0" indent="-342900" algn="l" defTabSz="914400" rtl="0" eaLnBrk="1" fontAlgn="auto" latinLnBrk="0" hangingPunct="1">
              <a:lnSpc>
                <a:spcPct val="100000"/>
              </a:lnSpc>
              <a:spcBef>
                <a:spcPct val="20000"/>
              </a:spcBef>
              <a:spcAft>
                <a:spcPts val="0"/>
              </a:spcAft>
              <a:buClrTx/>
              <a:buSzTx/>
              <a:tabLst/>
              <a:defRPr/>
            </a:pPr>
            <a:endParaRPr lang="fr-CA" sz="2400" dirty="0" smtClean="0"/>
          </a:p>
        </p:txBody>
      </p:sp>
      <p:graphicFrame>
        <p:nvGraphicFramePr>
          <p:cNvPr id="4098" name="Object 5"/>
          <p:cNvGraphicFramePr>
            <a:graphicFrameLocks noChangeAspect="1"/>
          </p:cNvGraphicFramePr>
          <p:nvPr/>
        </p:nvGraphicFramePr>
        <p:xfrm>
          <a:off x="2786050" y="3429000"/>
          <a:ext cx="3929090" cy="1000132"/>
        </p:xfrm>
        <a:graphic>
          <a:graphicData uri="http://schemas.openxmlformats.org/presentationml/2006/ole">
            <mc:AlternateContent xmlns:mc="http://schemas.openxmlformats.org/markup-compatibility/2006">
              <mc:Choice xmlns:v="urn:schemas-microsoft-com:vml" Requires="v">
                <p:oleObj spid="_x0000_s4118" name="Equation" r:id="rId4" imgW="1384200" imgH="393480" progId="">
                  <p:embed/>
                </p:oleObj>
              </mc:Choice>
              <mc:Fallback>
                <p:oleObj name="Equation" r:id="rId4" imgW="1384200" imgH="39348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6050" y="3429000"/>
                        <a:ext cx="3929090" cy="10001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6"/>
          <p:cNvGraphicFramePr>
            <a:graphicFrameLocks noChangeAspect="1"/>
          </p:cNvGraphicFramePr>
          <p:nvPr/>
        </p:nvGraphicFramePr>
        <p:xfrm>
          <a:off x="1854201" y="4892694"/>
          <a:ext cx="6718328" cy="965198"/>
        </p:xfrm>
        <a:graphic>
          <a:graphicData uri="http://schemas.openxmlformats.org/presentationml/2006/ole">
            <mc:AlternateContent xmlns:mc="http://schemas.openxmlformats.org/markup-compatibility/2006">
              <mc:Choice xmlns:v="urn:schemas-microsoft-com:vml" Requires="v">
                <p:oleObj spid="_x0000_s4119" name="Equation" r:id="rId6" imgW="2349360" imgH="393480" progId="">
                  <p:embed/>
                </p:oleObj>
              </mc:Choice>
              <mc:Fallback>
                <p:oleObj name="Equation" r:id="rId6" imgW="2349360" imgH="393480" progId="">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4201" y="4892694"/>
                        <a:ext cx="6718328" cy="9651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642910" y="357166"/>
            <a:ext cx="7313612" cy="4114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A" sz="2800" b="0" i="0" u="none" strike="noStrike" kern="1200" cap="none" spc="0" normalizeH="0" baseline="0" noProof="0" dirty="0" smtClean="0">
                <a:ln>
                  <a:noFill/>
                </a:ln>
                <a:solidFill>
                  <a:schemeClr val="tx1"/>
                </a:solidFill>
                <a:effectLst/>
                <a:uLnTx/>
                <a:uFillTx/>
                <a:latin typeface="+mn-lt"/>
                <a:ea typeface="+mn-ea"/>
                <a:cs typeface="+mn-cs"/>
              </a:rPr>
              <a:t>Ce qui donne le Lagrangien:</a:t>
            </a:r>
          </a:p>
        </p:txBody>
      </p:sp>
      <p:graphicFrame>
        <p:nvGraphicFramePr>
          <p:cNvPr id="5122" name="Object 7"/>
          <p:cNvGraphicFramePr>
            <a:graphicFrameLocks noChangeAspect="1"/>
          </p:cNvGraphicFramePr>
          <p:nvPr/>
        </p:nvGraphicFramePr>
        <p:xfrm>
          <a:off x="1500166" y="857232"/>
          <a:ext cx="5630863" cy="2365385"/>
        </p:xfrm>
        <a:graphic>
          <a:graphicData uri="http://schemas.openxmlformats.org/presentationml/2006/ole">
            <mc:AlternateContent xmlns:mc="http://schemas.openxmlformats.org/markup-compatibility/2006">
              <mc:Choice xmlns:v="urn:schemas-microsoft-com:vml" Requires="v">
                <p:oleObj spid="_x0000_s5172" name="Equation" r:id="rId3" imgW="1879560" imgH="1054080" progId="">
                  <p:embed/>
                </p:oleObj>
              </mc:Choice>
              <mc:Fallback>
                <p:oleObj name="Equation" r:id="rId3" imgW="1879560" imgH="105408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166" y="857232"/>
                        <a:ext cx="5630863" cy="23653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13"/>
          <p:cNvSpPr txBox="1">
            <a:spLocks noChangeArrowheads="1"/>
          </p:cNvSpPr>
          <p:nvPr/>
        </p:nvSpPr>
        <p:spPr>
          <a:xfrm>
            <a:off x="571472" y="3386166"/>
            <a:ext cx="7313612" cy="4114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CA" sz="2800" dirty="0" smtClean="0"/>
              <a:t>Avec la variable x</a:t>
            </a:r>
            <a:r>
              <a:rPr lang="fr-CA" sz="2000" dirty="0" smtClean="0"/>
              <a:t>1</a:t>
            </a:r>
            <a:r>
              <a:rPr lang="fr-CA" sz="2800" dirty="0" smtClean="0"/>
              <a:t>, on calcule:</a:t>
            </a:r>
          </a:p>
          <a:p>
            <a:pPr marL="342900" marR="0" lvl="0" indent="-342900" algn="l" defTabSz="914400" rtl="0" eaLnBrk="1" fontAlgn="auto" latinLnBrk="0" hangingPunct="1">
              <a:lnSpc>
                <a:spcPct val="100000"/>
              </a:lnSpc>
              <a:spcBef>
                <a:spcPct val="20000"/>
              </a:spcBef>
              <a:spcAft>
                <a:spcPts val="0"/>
              </a:spcAft>
              <a:buClrTx/>
              <a:buSzTx/>
              <a:tabLst/>
              <a:defRPr/>
            </a:pPr>
            <a:endParaRPr lang="fr-CA" sz="3200"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kumimoji="0" lang="fr-CA"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CA" sz="2800" dirty="0" smtClean="0"/>
              <a:t>De même avec la variable x</a:t>
            </a:r>
            <a:r>
              <a:rPr lang="fr-CA" sz="2000" dirty="0" smtClean="0"/>
              <a:t>2</a:t>
            </a:r>
            <a:r>
              <a:rPr lang="fr-CA" sz="2800" dirty="0" smtClean="0"/>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fr-CA" sz="2800" dirty="0" smtClean="0"/>
          </a:p>
        </p:txBody>
      </p:sp>
      <p:graphicFrame>
        <p:nvGraphicFramePr>
          <p:cNvPr id="5123" name="Object 4"/>
          <p:cNvGraphicFramePr>
            <a:graphicFrameLocks noChangeAspect="1"/>
          </p:cNvGraphicFramePr>
          <p:nvPr/>
        </p:nvGraphicFramePr>
        <p:xfrm>
          <a:off x="1000100" y="3929066"/>
          <a:ext cx="2587625" cy="857256"/>
        </p:xfrm>
        <a:graphic>
          <a:graphicData uri="http://schemas.openxmlformats.org/presentationml/2006/ole">
            <mc:AlternateContent xmlns:mc="http://schemas.openxmlformats.org/markup-compatibility/2006">
              <mc:Choice xmlns:v="urn:schemas-microsoft-com:vml" Requires="v">
                <p:oleObj spid="_x0000_s5173" name="Equation" r:id="rId5" imgW="863280" imgH="431640" progId="">
                  <p:embed/>
                </p:oleObj>
              </mc:Choice>
              <mc:Fallback>
                <p:oleObj name="Equation" r:id="rId5" imgW="863280" imgH="431640"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0100" y="3929066"/>
                        <a:ext cx="2587625" cy="857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4" name="Object 6"/>
          <p:cNvGraphicFramePr>
            <a:graphicFrameLocks noChangeAspect="1"/>
          </p:cNvGraphicFramePr>
          <p:nvPr/>
        </p:nvGraphicFramePr>
        <p:xfrm>
          <a:off x="3786182" y="3857628"/>
          <a:ext cx="4756150" cy="857254"/>
        </p:xfrm>
        <a:graphic>
          <a:graphicData uri="http://schemas.openxmlformats.org/presentationml/2006/ole">
            <mc:AlternateContent xmlns:mc="http://schemas.openxmlformats.org/markup-compatibility/2006">
              <mc:Choice xmlns:v="urn:schemas-microsoft-com:vml" Requires="v">
                <p:oleObj spid="_x0000_s5174" name="Equation" r:id="rId7" imgW="1587240" imgH="431640" progId="">
                  <p:embed/>
                </p:oleObj>
              </mc:Choice>
              <mc:Fallback>
                <p:oleObj name="Equation" r:id="rId7" imgW="1587240" imgH="431640" progId="">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86182" y="3857628"/>
                        <a:ext cx="4756150" cy="8572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5" name="Object 5"/>
          <p:cNvGraphicFramePr>
            <a:graphicFrameLocks noChangeAspect="1"/>
          </p:cNvGraphicFramePr>
          <p:nvPr/>
        </p:nvGraphicFramePr>
        <p:xfrm>
          <a:off x="1000101" y="5357826"/>
          <a:ext cx="2500330" cy="865184"/>
        </p:xfrm>
        <a:graphic>
          <a:graphicData uri="http://schemas.openxmlformats.org/presentationml/2006/ole">
            <mc:AlternateContent xmlns:mc="http://schemas.openxmlformats.org/markup-compatibility/2006">
              <mc:Choice xmlns:v="urn:schemas-microsoft-com:vml" Requires="v">
                <p:oleObj spid="_x0000_s5175" name="Equation" r:id="rId9" imgW="914400" imgH="431640" progId="">
                  <p:embed/>
                </p:oleObj>
              </mc:Choice>
              <mc:Fallback>
                <p:oleObj name="Equation" r:id="rId9" imgW="914400" imgH="431640" progId="">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0101" y="5357826"/>
                        <a:ext cx="2500330" cy="8651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6" name="Object 7"/>
          <p:cNvGraphicFramePr>
            <a:graphicFrameLocks noChangeAspect="1"/>
          </p:cNvGraphicFramePr>
          <p:nvPr/>
        </p:nvGraphicFramePr>
        <p:xfrm>
          <a:off x="3929058" y="5410230"/>
          <a:ext cx="4605338" cy="947728"/>
        </p:xfrm>
        <a:graphic>
          <a:graphicData uri="http://schemas.openxmlformats.org/presentationml/2006/ole">
            <mc:AlternateContent xmlns:mc="http://schemas.openxmlformats.org/markup-compatibility/2006">
              <mc:Choice xmlns:v="urn:schemas-microsoft-com:vml" Requires="v">
                <p:oleObj spid="_x0000_s5176" name="Equation" r:id="rId11" imgW="1536480" imgH="431640" progId="">
                  <p:embed/>
                </p:oleObj>
              </mc:Choice>
              <mc:Fallback>
                <p:oleObj name="Equation" r:id="rId11" imgW="1536480" imgH="43164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29058" y="5410230"/>
                        <a:ext cx="4605338" cy="9477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910" y="714356"/>
            <a:ext cx="5374100" cy="461665"/>
          </a:xfrm>
          <a:prstGeom prst="rect">
            <a:avLst/>
          </a:prstGeom>
        </p:spPr>
        <p:txBody>
          <a:bodyPr wrap="none">
            <a:spAutoFit/>
          </a:bodyPr>
          <a:lstStyle/>
          <a:p>
            <a:r>
              <a:rPr lang="fr-CA" sz="2400" dirty="0" smtClean="0"/>
              <a:t>Avec la variable x</a:t>
            </a:r>
            <a:r>
              <a:rPr lang="fr-CA" sz="2400" baseline="-25000" dirty="0" smtClean="0"/>
              <a:t>1</a:t>
            </a:r>
            <a:r>
              <a:rPr lang="fr-CA" sz="2400" dirty="0" smtClean="0"/>
              <a:t>, on obtient finalement</a:t>
            </a:r>
            <a:r>
              <a:rPr lang="fr-CA" dirty="0" smtClean="0"/>
              <a:t>:</a:t>
            </a:r>
          </a:p>
        </p:txBody>
      </p:sp>
      <p:graphicFrame>
        <p:nvGraphicFramePr>
          <p:cNvPr id="6146" name="Object 6"/>
          <p:cNvGraphicFramePr>
            <a:graphicFrameLocks noChangeAspect="1"/>
          </p:cNvGraphicFramePr>
          <p:nvPr/>
        </p:nvGraphicFramePr>
        <p:xfrm>
          <a:off x="1000100" y="1214422"/>
          <a:ext cx="7227887" cy="928694"/>
        </p:xfrm>
        <a:graphic>
          <a:graphicData uri="http://schemas.openxmlformats.org/presentationml/2006/ole">
            <mc:AlternateContent xmlns:mc="http://schemas.openxmlformats.org/markup-compatibility/2006">
              <mc:Choice xmlns:v="urn:schemas-microsoft-com:vml" Requires="v">
                <p:oleObj spid="_x0000_s6168" name="Equation" r:id="rId3" imgW="2412720" imgH="431640" progId="">
                  <p:embed/>
                </p:oleObj>
              </mc:Choice>
              <mc:Fallback>
                <p:oleObj name="Equation" r:id="rId3" imgW="2412720" imgH="43164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00" y="1214422"/>
                        <a:ext cx="7227887" cy="928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785786" y="3357562"/>
            <a:ext cx="5759012" cy="461665"/>
          </a:xfrm>
          <a:prstGeom prst="rect">
            <a:avLst/>
          </a:prstGeom>
        </p:spPr>
        <p:txBody>
          <a:bodyPr wrap="none">
            <a:spAutoFit/>
          </a:bodyPr>
          <a:lstStyle/>
          <a:p>
            <a:r>
              <a:rPr lang="fr-CA" sz="2400" dirty="0" smtClean="0"/>
              <a:t>Et, avec la variable x</a:t>
            </a:r>
            <a:r>
              <a:rPr lang="fr-CA" sz="2400" baseline="-25000" dirty="0" smtClean="0"/>
              <a:t>2</a:t>
            </a:r>
            <a:r>
              <a:rPr lang="fr-CA" sz="2400" dirty="0" smtClean="0"/>
              <a:t>, on obtient finalement:</a:t>
            </a:r>
          </a:p>
        </p:txBody>
      </p:sp>
      <p:graphicFrame>
        <p:nvGraphicFramePr>
          <p:cNvPr id="6147" name="Object 6"/>
          <p:cNvGraphicFramePr>
            <a:graphicFrameLocks noChangeAspect="1"/>
          </p:cNvGraphicFramePr>
          <p:nvPr/>
        </p:nvGraphicFramePr>
        <p:xfrm>
          <a:off x="928662" y="3857628"/>
          <a:ext cx="6467475" cy="1143008"/>
        </p:xfrm>
        <a:graphic>
          <a:graphicData uri="http://schemas.openxmlformats.org/presentationml/2006/ole">
            <mc:AlternateContent xmlns:mc="http://schemas.openxmlformats.org/markup-compatibility/2006">
              <mc:Choice xmlns:v="urn:schemas-microsoft-com:vml" Requires="v">
                <p:oleObj spid="_x0000_s6169" name="Equation" r:id="rId5" imgW="2158920" imgH="431640" progId="">
                  <p:embed/>
                </p:oleObj>
              </mc:Choice>
              <mc:Fallback>
                <p:oleObj name="Equation" r:id="rId5" imgW="2158920" imgH="43164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662" y="3857628"/>
                        <a:ext cx="6467475" cy="11430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Image 1"/>
          <p:cNvPicPr>
            <a:picLocks noChangeAspect="1"/>
          </p:cNvPicPr>
          <p:nvPr/>
        </p:nvPicPr>
        <p:blipFill>
          <a:blip r:embed="rId7"/>
          <a:stretch>
            <a:fillRect/>
          </a:stretch>
        </p:blipFill>
        <p:spPr>
          <a:xfrm>
            <a:off x="682152" y="2204864"/>
            <a:ext cx="7922296" cy="785818"/>
          </a:xfrm>
          <a:prstGeom prst="rect">
            <a:avLst/>
          </a:prstGeom>
        </p:spPr>
      </p:pic>
      <p:pic>
        <p:nvPicPr>
          <p:cNvPr id="3" name="Image 2"/>
          <p:cNvPicPr>
            <a:picLocks noChangeAspect="1"/>
          </p:cNvPicPr>
          <p:nvPr/>
        </p:nvPicPr>
        <p:blipFill>
          <a:blip r:embed="rId8"/>
          <a:stretch>
            <a:fillRect/>
          </a:stretch>
        </p:blipFill>
        <p:spPr>
          <a:xfrm>
            <a:off x="928314" y="5517232"/>
            <a:ext cx="7604126" cy="72008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928670"/>
            <a:ext cx="8572560" cy="5539978"/>
          </a:xfrm>
          <a:prstGeom prst="rect">
            <a:avLst/>
          </a:prstGeom>
        </p:spPr>
        <p:txBody>
          <a:bodyPr wrap="square">
            <a:spAutoFit/>
          </a:bodyPr>
          <a:lstStyle/>
          <a:p>
            <a:pPr algn="just"/>
            <a:r>
              <a:rPr lang="fr-FR" sz="2000" dirty="0" smtClean="0"/>
              <a:t>On sait que pour résoudre un système de </a:t>
            </a:r>
            <a:r>
              <a:rPr lang="fr-FR" sz="2000" i="1" dirty="0" smtClean="0">
                <a:latin typeface="Times New Roman" pitchFamily="18" charset="0"/>
                <a:cs typeface="Times New Roman" pitchFamily="18" charset="0"/>
              </a:rPr>
              <a:t>l</a:t>
            </a:r>
            <a:r>
              <a:rPr lang="fr-FR" sz="2000" dirty="0" smtClean="0"/>
              <a:t> équations différentielles du second ordre en t, il est intéressant de se ramener à un système de 2</a:t>
            </a:r>
            <a:r>
              <a:rPr lang="fr-FR" sz="2000" i="1" dirty="0" smtClean="0">
                <a:latin typeface="Times New Roman" pitchFamily="18" charset="0"/>
                <a:cs typeface="Times New Roman" pitchFamily="18" charset="0"/>
              </a:rPr>
              <a:t>l</a:t>
            </a:r>
            <a:r>
              <a:rPr lang="fr-FR" sz="2000" dirty="0" smtClean="0"/>
              <a:t> équations du premier ordre ; </a:t>
            </a:r>
            <a:r>
              <a:rPr lang="fr-FR" sz="2000" u="sng" dirty="0" smtClean="0"/>
              <a:t>c’est ce passage qui nous amène au formalisme de Hamilton.</a:t>
            </a:r>
          </a:p>
          <a:p>
            <a:pPr algn="just"/>
            <a:endParaRPr lang="fr-FR" sz="800" dirty="0" smtClean="0"/>
          </a:p>
          <a:p>
            <a:pPr algn="just"/>
            <a:r>
              <a:rPr lang="fr-FR" sz="2000" dirty="0" smtClean="0"/>
              <a:t>Pour transformer le système de </a:t>
            </a:r>
            <a:r>
              <a:rPr lang="fr-FR" sz="2000" i="1" dirty="0" smtClean="0">
                <a:latin typeface="Times New Roman" pitchFamily="18" charset="0"/>
                <a:cs typeface="Times New Roman" pitchFamily="18" charset="0"/>
              </a:rPr>
              <a:t>l</a:t>
            </a:r>
            <a:r>
              <a:rPr lang="fr-FR" sz="2000" dirty="0" smtClean="0"/>
              <a:t> équations du deuxième ordre dépendant de 2</a:t>
            </a:r>
            <a:r>
              <a:rPr lang="fr-FR" sz="2000" i="1" dirty="0" smtClean="0">
                <a:latin typeface="Times New Roman" pitchFamily="18" charset="0"/>
                <a:cs typeface="Times New Roman" pitchFamily="18" charset="0"/>
              </a:rPr>
              <a:t>l </a:t>
            </a:r>
            <a:r>
              <a:rPr lang="fr-FR" sz="2000" dirty="0" smtClean="0"/>
              <a:t>variables, </a:t>
            </a:r>
            <a:r>
              <a:rPr lang="fr-FR" sz="2000" u="sng" dirty="0" smtClean="0"/>
              <a:t>il suffit d’introduire </a:t>
            </a:r>
            <a:r>
              <a:rPr lang="fr-FR" sz="2000" i="1" u="sng" dirty="0" smtClean="0">
                <a:latin typeface="Times New Roman" pitchFamily="18" charset="0"/>
                <a:cs typeface="Times New Roman" pitchFamily="18" charset="0"/>
              </a:rPr>
              <a:t>l </a:t>
            </a:r>
            <a:r>
              <a:rPr lang="fr-FR" sz="2000" u="sng" dirty="0" smtClean="0"/>
              <a:t>nouvelles variables proportionnelles à des dérivées premières temporelles.</a:t>
            </a:r>
          </a:p>
          <a:p>
            <a:endParaRPr lang="fr-FR" sz="800" dirty="0" smtClean="0"/>
          </a:p>
          <a:p>
            <a:r>
              <a:rPr lang="fr-FR" sz="2000" dirty="0" smtClean="0"/>
              <a:t>Par définition on pose               ,   ceci définit bien les </a:t>
            </a:r>
            <a:r>
              <a:rPr lang="fr-FR" sz="2000" i="1" dirty="0" smtClean="0">
                <a:latin typeface="Times New Roman" pitchFamily="18" charset="0"/>
                <a:cs typeface="Times New Roman" pitchFamily="18" charset="0"/>
              </a:rPr>
              <a:t>l</a:t>
            </a:r>
            <a:r>
              <a:rPr lang="fr-FR" sz="2000" dirty="0" smtClean="0"/>
              <a:t> variables pi . Cette nouvelle </a:t>
            </a:r>
          </a:p>
          <a:p>
            <a:endParaRPr lang="fr-FR" sz="800" dirty="0" smtClean="0"/>
          </a:p>
          <a:p>
            <a:r>
              <a:rPr lang="fr-FR" sz="2000" dirty="0" smtClean="0"/>
              <a:t>variable s’appelle </a:t>
            </a:r>
            <a:r>
              <a:rPr lang="fr-FR" sz="2000" dirty="0" smtClean="0">
                <a:solidFill>
                  <a:srgbClr val="FF0000"/>
                </a:solidFill>
              </a:rPr>
              <a:t>IMPULSION</a:t>
            </a:r>
            <a:r>
              <a:rPr lang="fr-FR" sz="2000" dirty="0" smtClean="0"/>
              <a:t>.</a:t>
            </a:r>
          </a:p>
          <a:p>
            <a:endParaRPr lang="fr-FR" dirty="0"/>
          </a:p>
          <a:p>
            <a:r>
              <a:rPr lang="fr-FR" sz="2000" dirty="0" smtClean="0"/>
              <a:t>Prenons l’exemple de deux particules en interaction gravitationnelle : </a:t>
            </a:r>
          </a:p>
          <a:p>
            <a:r>
              <a:rPr lang="fr-FR" sz="2000" dirty="0" smtClean="0"/>
              <a:t>                                                          </a:t>
            </a:r>
            <a:endParaRPr lang="fr-FR" dirty="0" smtClean="0"/>
          </a:p>
          <a:p>
            <a:endParaRPr lang="fr-FR" dirty="0" smtClean="0"/>
          </a:p>
          <a:p>
            <a:endParaRPr lang="fr-FR" dirty="0" smtClean="0"/>
          </a:p>
          <a:p>
            <a:endParaRPr lang="fr-FR" dirty="0" smtClean="0"/>
          </a:p>
          <a:p>
            <a:pPr algn="just"/>
            <a:r>
              <a:rPr lang="fr-FR" sz="2000" dirty="0" smtClean="0"/>
              <a:t>Dans cet exemple simple, il ya 6 degrés de liberté et les coordonnées généralisées sont simplement les coordonnées des deux points :</a:t>
            </a:r>
          </a:p>
          <a:p>
            <a:endParaRPr lang="fr-FR" dirty="0"/>
          </a:p>
        </p:txBody>
      </p:sp>
      <p:sp>
        <p:nvSpPr>
          <p:cNvPr id="5" name="Rectangle 4"/>
          <p:cNvSpPr/>
          <p:nvPr/>
        </p:nvSpPr>
        <p:spPr>
          <a:xfrm>
            <a:off x="2214546" y="285728"/>
            <a:ext cx="4229171" cy="523220"/>
          </a:xfrm>
          <a:prstGeom prst="rect">
            <a:avLst/>
          </a:prstGeom>
        </p:spPr>
        <p:txBody>
          <a:bodyPr wrap="none">
            <a:spAutoFit/>
          </a:bodyPr>
          <a:lstStyle/>
          <a:p>
            <a:r>
              <a:rPr lang="fr-FR" sz="2800" b="1" dirty="0">
                <a:solidFill>
                  <a:srgbClr val="C00000"/>
                </a:solidFill>
              </a:rPr>
              <a:t>II) Formalisme de Hamilton</a:t>
            </a:r>
          </a:p>
        </p:txBody>
      </p:sp>
      <p:pic>
        <p:nvPicPr>
          <p:cNvPr id="5121" name="Picture 1"/>
          <p:cNvPicPr>
            <a:picLocks noChangeAspect="1" noChangeArrowheads="1"/>
          </p:cNvPicPr>
          <p:nvPr/>
        </p:nvPicPr>
        <p:blipFill>
          <a:blip r:embed="rId2">
            <a:lum bright="-20000" contrast="40000"/>
          </a:blip>
          <a:srcRect/>
          <a:stretch>
            <a:fillRect/>
          </a:stretch>
        </p:blipFill>
        <p:spPr bwMode="auto">
          <a:xfrm>
            <a:off x="2714612" y="2928934"/>
            <a:ext cx="857256" cy="571504"/>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a:lum bright="-20000" contrast="40000"/>
          </a:blip>
          <a:srcRect/>
          <a:stretch>
            <a:fillRect/>
          </a:stretch>
        </p:blipFill>
        <p:spPr bwMode="auto">
          <a:xfrm>
            <a:off x="1428728" y="4643446"/>
            <a:ext cx="2143140" cy="642942"/>
          </a:xfrm>
          <a:prstGeom prst="rect">
            <a:avLst/>
          </a:prstGeom>
          <a:noFill/>
          <a:ln w="9525">
            <a:noFill/>
            <a:miter lim="800000"/>
            <a:headEnd/>
            <a:tailEnd/>
          </a:ln>
          <a:effectLst/>
        </p:spPr>
      </p:pic>
      <p:pic>
        <p:nvPicPr>
          <p:cNvPr id="33794" name="Picture 2"/>
          <p:cNvPicPr>
            <a:picLocks noChangeAspect="1" noChangeArrowheads="1"/>
          </p:cNvPicPr>
          <p:nvPr/>
        </p:nvPicPr>
        <p:blipFill>
          <a:blip r:embed="rId4">
            <a:lum bright="-20000" contrast="40000"/>
          </a:blip>
          <a:srcRect/>
          <a:stretch>
            <a:fillRect/>
          </a:stretch>
        </p:blipFill>
        <p:spPr bwMode="auto">
          <a:xfrm>
            <a:off x="4214810" y="4718061"/>
            <a:ext cx="1571636" cy="6397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642918"/>
            <a:ext cx="8715436" cy="6155531"/>
          </a:xfrm>
          <a:prstGeom prst="rect">
            <a:avLst/>
          </a:prstGeom>
        </p:spPr>
        <p:txBody>
          <a:bodyPr wrap="square">
            <a:spAutoFit/>
          </a:bodyPr>
          <a:lstStyle/>
          <a:p>
            <a:pPr algn="just"/>
            <a:r>
              <a:rPr lang="fr-FR" dirty="0" smtClean="0"/>
              <a:t>La mécanique analytique </a:t>
            </a:r>
            <a:r>
              <a:rPr lang="fr-FR" b="1" dirty="0" smtClean="0"/>
              <a:t>n'apporte rien de conceptuellement nouveau </a:t>
            </a:r>
            <a:r>
              <a:rPr lang="fr-FR" dirty="0" smtClean="0"/>
              <a:t>par rapport aux formulations standard de la dynamique newtonienne (principe fondamental, théorème de l‘énergie cinétique et autres points marquants de l'enseignement de la mécanique), mais en constitue </a:t>
            </a:r>
            <a:r>
              <a:rPr lang="fr-FR" b="1" dirty="0" smtClean="0"/>
              <a:t>une formulation très élégante</a:t>
            </a:r>
            <a:r>
              <a:rPr lang="fr-FR" dirty="0" smtClean="0"/>
              <a:t>. </a:t>
            </a:r>
          </a:p>
          <a:p>
            <a:pPr algn="just"/>
            <a:endParaRPr lang="fr-FR" dirty="0" smtClean="0"/>
          </a:p>
          <a:p>
            <a:pPr algn="just"/>
            <a:endParaRPr lang="fr-FR" sz="800" dirty="0" smtClean="0"/>
          </a:p>
          <a:p>
            <a:pPr algn="just"/>
            <a:r>
              <a:rPr lang="fr-FR" dirty="0" smtClean="0"/>
              <a:t>Elle est parfaitement adaptée à la description de systèmes où les mouvements sont sujets à</a:t>
            </a:r>
          </a:p>
          <a:p>
            <a:pPr algn="just"/>
            <a:r>
              <a:rPr lang="fr-FR" dirty="0" smtClean="0"/>
              <a:t>des contraintes (un cauchemar avec les formulations « standard »). En mécanique analytique, nous ne préciserons pas les équations locales que doit vérifier à chaque instant le mouvement de la particule. En fait, </a:t>
            </a:r>
            <a:r>
              <a:rPr lang="fr-FR" b="1" dirty="0" smtClean="0"/>
              <a:t>la description du mouvement en mécanique analytique est très semblable à la description des rayons lumineux avec le principe de Fermat. </a:t>
            </a:r>
          </a:p>
          <a:p>
            <a:pPr algn="just"/>
            <a:endParaRPr lang="fr-FR" dirty="0" smtClean="0"/>
          </a:p>
          <a:p>
            <a:pPr algn="just"/>
            <a:endParaRPr lang="fr-FR" sz="800" dirty="0" smtClean="0"/>
          </a:p>
          <a:p>
            <a:pPr algn="just"/>
            <a:r>
              <a:rPr lang="fr-FR" dirty="0" smtClean="0"/>
              <a:t>Surtout, et bien qu'il s'agisse d'un formalisme datant, avec Lagrange et Hamilton, de la fin du XVIIIème ou du XIXème siècle, </a:t>
            </a:r>
            <a:r>
              <a:rPr lang="fr-FR" b="1" dirty="0" smtClean="0"/>
              <a:t>elle est parfaitement adaptée aux approches modernes de la physique. </a:t>
            </a:r>
            <a:r>
              <a:rPr lang="fr-FR" dirty="0" smtClean="0"/>
              <a:t>Elle joue ainsi un rôle essentiel </a:t>
            </a:r>
            <a:r>
              <a:rPr lang="fr-FR" b="1" dirty="0" smtClean="0"/>
              <a:t>en mécanique statistique, </a:t>
            </a:r>
            <a:r>
              <a:rPr lang="fr-FR" dirty="0" smtClean="0"/>
              <a:t>elle est aussi fortement apparentée </a:t>
            </a:r>
            <a:r>
              <a:rPr lang="fr-FR" b="1" dirty="0" smtClean="0"/>
              <a:t>aux formulations modernes de la mécanique quantique en termes d'intégrales de chemin.</a:t>
            </a:r>
          </a:p>
          <a:p>
            <a:pPr algn="just"/>
            <a:endParaRPr lang="fr-FR" dirty="0" smtClean="0"/>
          </a:p>
          <a:p>
            <a:pPr algn="just"/>
            <a:r>
              <a:rPr lang="fr-FR" dirty="0" smtClean="0"/>
              <a:t>Ce chapitre se compose de deux parties :</a:t>
            </a:r>
          </a:p>
          <a:p>
            <a:pPr algn="just"/>
            <a:r>
              <a:rPr lang="fr-FR" b="1" dirty="0" smtClean="0">
                <a:solidFill>
                  <a:srgbClr val="002060"/>
                </a:solidFill>
              </a:rPr>
              <a:t>                          - la formulation lagrangienne de la mécanique analytique,</a:t>
            </a:r>
          </a:p>
          <a:p>
            <a:pPr algn="just"/>
            <a:r>
              <a:rPr lang="fr-FR" b="1" dirty="0" smtClean="0">
                <a:solidFill>
                  <a:srgbClr val="002060"/>
                </a:solidFill>
              </a:rPr>
              <a:t>                          - une brève description du formalisme </a:t>
            </a:r>
            <a:r>
              <a:rPr lang="fr-FR" b="1" dirty="0" err="1" smtClean="0">
                <a:solidFill>
                  <a:srgbClr val="002060"/>
                </a:solidFill>
              </a:rPr>
              <a:t>hamiltonien</a:t>
            </a:r>
            <a:r>
              <a:rPr lang="fr-FR" b="1" dirty="0" smtClean="0">
                <a:solidFill>
                  <a:srgbClr val="002060"/>
                </a:solidFill>
              </a:rPr>
              <a:t>. </a:t>
            </a:r>
            <a:endParaRPr lang="fr-FR" b="1" dirty="0">
              <a:solidFill>
                <a:srgbClr val="002060"/>
              </a:solidFill>
            </a:endParaRPr>
          </a:p>
        </p:txBody>
      </p:sp>
      <p:sp>
        <p:nvSpPr>
          <p:cNvPr id="5" name="Rectangle 4"/>
          <p:cNvSpPr/>
          <p:nvPr/>
        </p:nvSpPr>
        <p:spPr>
          <a:xfrm>
            <a:off x="357158" y="214290"/>
            <a:ext cx="1512850" cy="400110"/>
          </a:xfrm>
          <a:prstGeom prst="rect">
            <a:avLst/>
          </a:prstGeom>
        </p:spPr>
        <p:txBody>
          <a:bodyPr wrap="none">
            <a:spAutoFit/>
          </a:bodyPr>
          <a:lstStyle/>
          <a:p>
            <a:r>
              <a:rPr lang="fr-FR" sz="2000" b="1" dirty="0" smtClean="0">
                <a:solidFill>
                  <a:srgbClr val="FF0000"/>
                </a:solidFill>
              </a:rPr>
              <a:t>Introduction</a:t>
            </a:r>
            <a:endParaRPr lang="fr-FR"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2814" y="1071546"/>
            <a:ext cx="3606244" cy="400110"/>
          </a:xfrm>
          <a:prstGeom prst="rect">
            <a:avLst/>
          </a:prstGeom>
        </p:spPr>
        <p:txBody>
          <a:bodyPr wrap="none">
            <a:spAutoFit/>
          </a:bodyPr>
          <a:lstStyle/>
          <a:p>
            <a:r>
              <a:rPr lang="fr-FR" sz="2000" dirty="0" smtClean="0"/>
              <a:t>avec les vitesses « généralisées »</a:t>
            </a:r>
          </a:p>
        </p:txBody>
      </p:sp>
      <p:pic>
        <p:nvPicPr>
          <p:cNvPr id="5" name="Picture 5"/>
          <p:cNvPicPr>
            <a:picLocks noChangeAspect="1" noChangeArrowheads="1"/>
          </p:cNvPicPr>
          <p:nvPr/>
        </p:nvPicPr>
        <p:blipFill>
          <a:blip r:embed="rId2">
            <a:lum bright="-20000" contrast="40000"/>
          </a:blip>
          <a:srcRect/>
          <a:stretch>
            <a:fillRect/>
          </a:stretch>
        </p:blipFill>
        <p:spPr bwMode="auto">
          <a:xfrm>
            <a:off x="1428728" y="1571612"/>
            <a:ext cx="6215106" cy="500066"/>
          </a:xfrm>
          <a:prstGeom prst="rect">
            <a:avLst/>
          </a:prstGeom>
          <a:noFill/>
          <a:ln w="9525">
            <a:noFill/>
            <a:miter lim="800000"/>
            <a:headEnd/>
            <a:tailEnd/>
          </a:ln>
          <a:effectLst/>
        </p:spPr>
      </p:pic>
      <p:pic>
        <p:nvPicPr>
          <p:cNvPr id="6" name="Picture 4"/>
          <p:cNvPicPr>
            <a:picLocks noChangeAspect="1" noChangeArrowheads="1"/>
          </p:cNvPicPr>
          <p:nvPr/>
        </p:nvPicPr>
        <p:blipFill>
          <a:blip r:embed="rId3">
            <a:lum bright="-20000" contrast="40000"/>
          </a:blip>
          <a:srcRect/>
          <a:stretch>
            <a:fillRect/>
          </a:stretch>
        </p:blipFill>
        <p:spPr bwMode="auto">
          <a:xfrm>
            <a:off x="2285984" y="500042"/>
            <a:ext cx="3714776" cy="428628"/>
          </a:xfrm>
          <a:prstGeom prst="rect">
            <a:avLst/>
          </a:prstGeom>
          <a:noFill/>
          <a:ln w="9525">
            <a:noFill/>
            <a:miter lim="800000"/>
            <a:headEnd/>
            <a:tailEnd/>
          </a:ln>
          <a:effectLst/>
        </p:spPr>
      </p:pic>
      <p:sp>
        <p:nvSpPr>
          <p:cNvPr id="8" name="Rectangle 7"/>
          <p:cNvSpPr/>
          <p:nvPr/>
        </p:nvSpPr>
        <p:spPr>
          <a:xfrm>
            <a:off x="214282" y="3539685"/>
            <a:ext cx="8572560" cy="2554545"/>
          </a:xfrm>
          <a:prstGeom prst="rect">
            <a:avLst/>
          </a:prstGeom>
        </p:spPr>
        <p:txBody>
          <a:bodyPr wrap="square">
            <a:spAutoFit/>
          </a:bodyPr>
          <a:lstStyle/>
          <a:p>
            <a:pPr algn="just"/>
            <a:endParaRPr lang="fr-FR" sz="2000" dirty="0" smtClean="0"/>
          </a:p>
          <a:p>
            <a:pPr algn="just"/>
            <a:endParaRPr lang="fr-FR" sz="2000" dirty="0" smtClean="0"/>
          </a:p>
          <a:p>
            <a:pPr algn="just"/>
            <a:r>
              <a:rPr lang="fr-FR" sz="2000" dirty="0" smtClean="0"/>
              <a:t>on trouve la projection sur l’axe des x de la quantité de mouvement. On trouve donc dans ce cas que l’impulsion et la quantité de mouvement sont des notions identiques. </a:t>
            </a:r>
            <a:r>
              <a:rPr lang="fr-FR" sz="2000" b="1" dirty="0" smtClean="0"/>
              <a:t>Mais attention ce n’est pas toujours le cas !</a:t>
            </a:r>
          </a:p>
          <a:p>
            <a:pPr algn="just"/>
            <a:endParaRPr lang="fr-FR" sz="2000" dirty="0" smtClean="0"/>
          </a:p>
          <a:p>
            <a:pPr algn="just"/>
            <a:r>
              <a:rPr lang="fr-FR" sz="2000" dirty="0" smtClean="0"/>
              <a:t>Les 2</a:t>
            </a:r>
            <a:r>
              <a:rPr lang="fr-FR" sz="2000" i="1" dirty="0" smtClean="0">
                <a:latin typeface="Times New Roman" pitchFamily="18" charset="0"/>
                <a:cs typeface="Times New Roman" pitchFamily="18" charset="0"/>
              </a:rPr>
              <a:t>l</a:t>
            </a:r>
            <a:r>
              <a:rPr lang="fr-FR" sz="2000" dirty="0" smtClean="0"/>
              <a:t> variables qui interviendront dans les 2</a:t>
            </a:r>
            <a:r>
              <a:rPr lang="fr-FR" sz="2000" i="1" dirty="0" smtClean="0">
                <a:latin typeface="Times New Roman" pitchFamily="18" charset="0"/>
                <a:cs typeface="Times New Roman" pitchFamily="18" charset="0"/>
              </a:rPr>
              <a:t>l</a:t>
            </a:r>
            <a:r>
              <a:rPr lang="fr-FR" sz="2000" dirty="0" smtClean="0"/>
              <a:t> équations différentielles du premier ordre seront les coordonnées généralisées qi et impulsions pi .</a:t>
            </a:r>
          </a:p>
        </p:txBody>
      </p:sp>
      <p:pic>
        <p:nvPicPr>
          <p:cNvPr id="10" name="Picture 2"/>
          <p:cNvPicPr>
            <a:picLocks noChangeAspect="1" noChangeArrowheads="1"/>
          </p:cNvPicPr>
          <p:nvPr/>
        </p:nvPicPr>
        <p:blipFill>
          <a:blip r:embed="rId4">
            <a:lum bright="-20000" contrast="40000"/>
          </a:blip>
          <a:srcRect/>
          <a:stretch>
            <a:fillRect/>
          </a:stretch>
        </p:blipFill>
        <p:spPr bwMode="auto">
          <a:xfrm>
            <a:off x="3214678" y="3357564"/>
            <a:ext cx="2428892" cy="571502"/>
          </a:xfrm>
          <a:prstGeom prst="rect">
            <a:avLst/>
          </a:prstGeom>
          <a:noFill/>
          <a:ln w="9525">
            <a:noFill/>
            <a:miter lim="800000"/>
            <a:headEnd/>
            <a:tailEnd/>
          </a:ln>
          <a:effectLst/>
        </p:spPr>
      </p:pic>
      <p:sp>
        <p:nvSpPr>
          <p:cNvPr id="11" name="Rectangle 10"/>
          <p:cNvSpPr/>
          <p:nvPr/>
        </p:nvSpPr>
        <p:spPr>
          <a:xfrm>
            <a:off x="285720" y="3429000"/>
            <a:ext cx="2657266" cy="400110"/>
          </a:xfrm>
          <a:prstGeom prst="rect">
            <a:avLst/>
          </a:prstGeom>
        </p:spPr>
        <p:txBody>
          <a:bodyPr wrap="none">
            <a:spAutoFit/>
          </a:bodyPr>
          <a:lstStyle/>
          <a:p>
            <a:r>
              <a:rPr lang="fr-FR" sz="2000" dirty="0" smtClean="0"/>
              <a:t>Dans ce cas on obtient :</a:t>
            </a:r>
          </a:p>
        </p:txBody>
      </p:sp>
      <p:pic>
        <p:nvPicPr>
          <p:cNvPr id="34818" name="Picture 2"/>
          <p:cNvPicPr>
            <a:picLocks noChangeAspect="1" noChangeArrowheads="1"/>
          </p:cNvPicPr>
          <p:nvPr/>
        </p:nvPicPr>
        <p:blipFill>
          <a:blip r:embed="rId5">
            <a:lum bright="-20000" contrast="40000"/>
          </a:blip>
          <a:srcRect/>
          <a:stretch>
            <a:fillRect/>
          </a:stretch>
        </p:blipFill>
        <p:spPr bwMode="auto">
          <a:xfrm>
            <a:off x="428596" y="2214554"/>
            <a:ext cx="8380450" cy="7858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214290"/>
            <a:ext cx="8715436" cy="5816977"/>
          </a:xfrm>
          <a:prstGeom prst="rect">
            <a:avLst/>
          </a:prstGeom>
        </p:spPr>
        <p:txBody>
          <a:bodyPr wrap="square">
            <a:spAutoFit/>
          </a:bodyPr>
          <a:lstStyle/>
          <a:p>
            <a:pPr algn="just"/>
            <a:endParaRPr lang="fr-FR" dirty="0" smtClean="0"/>
          </a:p>
          <a:p>
            <a:pPr algn="just"/>
            <a:r>
              <a:rPr lang="fr-FR" sz="2000" dirty="0" err="1" smtClean="0"/>
              <a:t>Ré-écriture</a:t>
            </a:r>
            <a:r>
              <a:rPr lang="fr-FR" sz="2000" dirty="0" smtClean="0"/>
              <a:t> des équations de Lagrange : </a:t>
            </a:r>
          </a:p>
          <a:p>
            <a:pPr algn="just"/>
            <a:endParaRPr lang="fr-FR" dirty="0" smtClean="0"/>
          </a:p>
          <a:p>
            <a:pPr algn="just"/>
            <a:endParaRPr lang="fr-FR" u="sng" dirty="0" smtClean="0"/>
          </a:p>
          <a:p>
            <a:pPr algn="just"/>
            <a:endParaRPr lang="fr-FR" u="sng" dirty="0" smtClean="0"/>
          </a:p>
          <a:p>
            <a:pPr algn="just"/>
            <a:r>
              <a:rPr lang="fr-FR" sz="2000" u="sng" dirty="0" smtClean="0"/>
              <a:t>Définition du </a:t>
            </a:r>
            <a:r>
              <a:rPr lang="fr-FR" sz="2000" u="sng" dirty="0" err="1" smtClean="0"/>
              <a:t>Hamiltonien</a:t>
            </a:r>
            <a:r>
              <a:rPr lang="fr-FR" sz="2000" u="sng" dirty="0" smtClean="0"/>
              <a:t>:</a:t>
            </a:r>
          </a:p>
          <a:p>
            <a:pPr algn="just"/>
            <a:endParaRPr lang="fr-FR" u="sng" dirty="0" smtClean="0"/>
          </a:p>
          <a:p>
            <a:pPr algn="just"/>
            <a:endParaRPr lang="fr-FR" u="sng" dirty="0" smtClean="0"/>
          </a:p>
          <a:p>
            <a:pPr algn="just"/>
            <a:endParaRPr lang="fr-FR" u="sng" dirty="0" smtClean="0"/>
          </a:p>
          <a:p>
            <a:pPr algn="just"/>
            <a:endParaRPr lang="fr-FR" dirty="0"/>
          </a:p>
          <a:p>
            <a:pPr algn="just"/>
            <a:endParaRPr lang="fr-FR" dirty="0" smtClean="0"/>
          </a:p>
          <a:p>
            <a:pPr algn="just"/>
            <a:endParaRPr lang="fr-FR" dirty="0" smtClean="0"/>
          </a:p>
          <a:p>
            <a:pPr algn="just"/>
            <a:endParaRPr lang="fr-FR" dirty="0" smtClean="0"/>
          </a:p>
          <a:p>
            <a:pPr algn="just"/>
            <a:endParaRPr lang="fr-FR" dirty="0" smtClean="0"/>
          </a:p>
          <a:p>
            <a:pPr algn="just"/>
            <a:r>
              <a:rPr lang="fr-FR" sz="2000" dirty="0" smtClean="0"/>
              <a:t>On pose maintenant:</a:t>
            </a:r>
          </a:p>
          <a:p>
            <a:pPr algn="just"/>
            <a:r>
              <a:rPr lang="fr-FR" dirty="0" smtClean="0"/>
              <a:t> </a:t>
            </a:r>
          </a:p>
          <a:p>
            <a:pPr algn="just"/>
            <a:endParaRPr lang="fr-FR" dirty="0" smtClean="0"/>
          </a:p>
          <a:p>
            <a:pPr algn="just"/>
            <a:r>
              <a:rPr lang="fr-FR" sz="2000" dirty="0" smtClean="0"/>
              <a:t>Cette grandeur est le </a:t>
            </a:r>
            <a:r>
              <a:rPr lang="fr-FR" sz="2000" b="1" dirty="0" err="1" smtClean="0"/>
              <a:t>Hamiltonien</a:t>
            </a:r>
            <a:r>
              <a:rPr lang="fr-FR" sz="2000" b="1" dirty="0" smtClean="0"/>
              <a:t> du système</a:t>
            </a:r>
            <a:r>
              <a:rPr lang="fr-FR" sz="2000" dirty="0" smtClean="0"/>
              <a:t>, la notation H ayant été introduite par </a:t>
            </a:r>
            <a:r>
              <a:rPr lang="fr-FR" sz="2000" u="sng" dirty="0" smtClean="0"/>
              <a:t>Lagrange en l’honneur de </a:t>
            </a:r>
            <a:r>
              <a:rPr lang="fr-FR" sz="2000" u="sng" dirty="0" err="1" smtClean="0"/>
              <a:t>Hyugens</a:t>
            </a:r>
            <a:r>
              <a:rPr lang="fr-FR" sz="2000" dirty="0" smtClean="0"/>
              <a:t>.</a:t>
            </a:r>
          </a:p>
          <a:p>
            <a:pPr algn="just"/>
            <a:r>
              <a:rPr lang="fr-FR" sz="2000" dirty="0" smtClean="0"/>
              <a:t>On peut maintenant calculer la différentielle du </a:t>
            </a:r>
            <a:r>
              <a:rPr lang="fr-FR" sz="2000" dirty="0" err="1" smtClean="0"/>
              <a:t>Hamiltonien</a:t>
            </a:r>
            <a:r>
              <a:rPr lang="fr-FR" sz="2000" dirty="0" smtClean="0"/>
              <a:t>.</a:t>
            </a:r>
          </a:p>
        </p:txBody>
      </p:sp>
      <p:pic>
        <p:nvPicPr>
          <p:cNvPr id="4099" name="Picture 3"/>
          <p:cNvPicPr>
            <a:picLocks noChangeAspect="1" noChangeArrowheads="1"/>
          </p:cNvPicPr>
          <p:nvPr/>
        </p:nvPicPr>
        <p:blipFill>
          <a:blip r:embed="rId2">
            <a:lum bright="-20000" contrast="40000"/>
          </a:blip>
          <a:srcRect/>
          <a:stretch>
            <a:fillRect/>
          </a:stretch>
        </p:blipFill>
        <p:spPr bwMode="auto">
          <a:xfrm>
            <a:off x="3071802" y="857232"/>
            <a:ext cx="4357718" cy="785818"/>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lum bright="-20000" contrast="40000"/>
          </a:blip>
          <a:srcRect/>
          <a:stretch>
            <a:fillRect/>
          </a:stretch>
        </p:blipFill>
        <p:spPr bwMode="auto">
          <a:xfrm>
            <a:off x="1785918" y="2000240"/>
            <a:ext cx="6000792" cy="1428760"/>
          </a:xfrm>
          <a:prstGeom prst="rect">
            <a:avLst/>
          </a:prstGeom>
          <a:noFill/>
          <a:ln w="9525">
            <a:noFill/>
            <a:miter lim="800000"/>
            <a:headEnd/>
            <a:tailEnd/>
          </a:ln>
          <a:effectLst/>
        </p:spPr>
      </p:pic>
      <p:pic>
        <p:nvPicPr>
          <p:cNvPr id="4101" name="Picture 5"/>
          <p:cNvPicPr>
            <a:picLocks noChangeAspect="1" noChangeArrowheads="1"/>
          </p:cNvPicPr>
          <p:nvPr/>
        </p:nvPicPr>
        <p:blipFill>
          <a:blip r:embed="rId4">
            <a:lum bright="-20000" contrast="40000"/>
          </a:blip>
          <a:srcRect/>
          <a:stretch>
            <a:fillRect/>
          </a:stretch>
        </p:blipFill>
        <p:spPr bwMode="auto">
          <a:xfrm>
            <a:off x="2857488" y="4000504"/>
            <a:ext cx="2214578" cy="571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285728"/>
            <a:ext cx="8572560" cy="6309420"/>
          </a:xfrm>
          <a:prstGeom prst="rect">
            <a:avLst/>
          </a:prstGeom>
        </p:spPr>
        <p:txBody>
          <a:bodyPr wrap="square">
            <a:spAutoFit/>
          </a:bodyPr>
          <a:lstStyle/>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r>
              <a:rPr lang="fr-FR" sz="2000" dirty="0" smtClean="0"/>
              <a:t>Le </a:t>
            </a:r>
            <a:r>
              <a:rPr lang="fr-FR" sz="2000" dirty="0" err="1" smtClean="0"/>
              <a:t>Hamiltonien</a:t>
            </a:r>
            <a:r>
              <a:rPr lang="fr-FR" sz="2000" dirty="0" smtClean="0"/>
              <a:t> étant une différentielle exacte, on peut donc affirmer les relations suivantes:</a:t>
            </a:r>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r>
              <a:rPr lang="fr-FR" sz="2000" dirty="0" smtClean="0"/>
              <a:t>On a donc bien obtenu 2</a:t>
            </a:r>
            <a:r>
              <a:rPr lang="fr-FR" sz="2000" i="1" dirty="0" smtClean="0">
                <a:latin typeface="Times New Roman" pitchFamily="18" charset="0"/>
                <a:cs typeface="Times New Roman" pitchFamily="18" charset="0"/>
              </a:rPr>
              <a:t>l </a:t>
            </a:r>
            <a:r>
              <a:rPr lang="fr-FR" sz="2000" dirty="0" smtClean="0"/>
              <a:t>équations différentielles du premier ordre, </a:t>
            </a:r>
            <a:r>
              <a:rPr lang="fr-FR" sz="2000" b="1" dirty="0" smtClean="0"/>
              <a:t>ce sont les équations de Hamilton .</a:t>
            </a:r>
          </a:p>
          <a:p>
            <a:pPr algn="just"/>
            <a:endParaRPr lang="fr-FR" dirty="0" smtClean="0"/>
          </a:p>
          <a:p>
            <a:endParaRPr lang="fr-FR" dirty="0" smtClean="0"/>
          </a:p>
          <a:p>
            <a:pPr algn="just"/>
            <a:endParaRPr lang="fr-FR" dirty="0" smtClean="0"/>
          </a:p>
        </p:txBody>
      </p:sp>
      <p:pic>
        <p:nvPicPr>
          <p:cNvPr id="26626" name="Picture 2"/>
          <p:cNvPicPr>
            <a:picLocks noChangeAspect="1" noChangeArrowheads="1"/>
          </p:cNvPicPr>
          <p:nvPr/>
        </p:nvPicPr>
        <p:blipFill>
          <a:blip r:embed="rId2">
            <a:lum bright="-20000" contrast="40000"/>
          </a:blip>
          <a:srcRect/>
          <a:stretch>
            <a:fillRect/>
          </a:stretch>
        </p:blipFill>
        <p:spPr bwMode="auto">
          <a:xfrm>
            <a:off x="571472" y="428604"/>
            <a:ext cx="8286808" cy="1643074"/>
          </a:xfrm>
          <a:prstGeom prst="rect">
            <a:avLst/>
          </a:prstGeom>
          <a:noFill/>
          <a:ln w="9525">
            <a:noFill/>
            <a:miter lim="800000"/>
            <a:headEnd/>
            <a:tailEnd/>
          </a:ln>
          <a:effectLst/>
        </p:spPr>
      </p:pic>
      <p:pic>
        <p:nvPicPr>
          <p:cNvPr id="26627" name="Picture 3"/>
          <p:cNvPicPr>
            <a:picLocks noChangeAspect="1" noChangeArrowheads="1"/>
          </p:cNvPicPr>
          <p:nvPr/>
        </p:nvPicPr>
        <p:blipFill>
          <a:blip r:embed="rId3">
            <a:lum bright="-20000" contrast="40000"/>
          </a:blip>
          <a:srcRect/>
          <a:stretch>
            <a:fillRect/>
          </a:stretch>
        </p:blipFill>
        <p:spPr bwMode="auto">
          <a:xfrm>
            <a:off x="3214678" y="3357562"/>
            <a:ext cx="1500198" cy="12858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357166"/>
            <a:ext cx="8572560" cy="3170099"/>
          </a:xfrm>
          <a:prstGeom prst="rect">
            <a:avLst/>
          </a:prstGeom>
        </p:spPr>
        <p:txBody>
          <a:bodyPr wrap="square">
            <a:spAutoFit/>
          </a:bodyPr>
          <a:lstStyle/>
          <a:p>
            <a:pPr>
              <a:buFont typeface="Arial" charset="0"/>
              <a:buChar char="•"/>
            </a:pPr>
            <a:r>
              <a:rPr lang="fr-FR" sz="2000" dirty="0" smtClean="0"/>
              <a:t>Cas de N particules indépendantes soumises à des forces conservatives:</a:t>
            </a:r>
          </a:p>
          <a:p>
            <a:endParaRPr lang="fr-FR" sz="2000" dirty="0" smtClean="0"/>
          </a:p>
          <a:p>
            <a:endParaRPr lang="fr-FR" sz="2000" dirty="0" smtClean="0"/>
          </a:p>
          <a:p>
            <a:endParaRPr lang="fr-FR" sz="2000" dirty="0" smtClean="0"/>
          </a:p>
          <a:p>
            <a:r>
              <a:rPr lang="fr-FR" sz="2000" dirty="0" smtClean="0"/>
              <a:t>Avec                                          masse de la particule k.</a:t>
            </a:r>
          </a:p>
          <a:p>
            <a:endParaRPr lang="fr-FR" sz="2000" dirty="0" smtClean="0"/>
          </a:p>
          <a:p>
            <a:pPr algn="just"/>
            <a:r>
              <a:rPr lang="fr-FR" sz="2000" dirty="0" smtClean="0"/>
              <a:t>                               </a:t>
            </a:r>
          </a:p>
          <a:p>
            <a:pPr algn="just"/>
            <a:endParaRPr lang="fr-FR" sz="2000" dirty="0" smtClean="0"/>
          </a:p>
          <a:p>
            <a:pPr algn="just"/>
            <a:r>
              <a:rPr lang="fr-FR" sz="2000" dirty="0" smtClean="0"/>
              <a:t>Dans le cas où toutes les forces dérivent d’un potentiel, on connaît l’expression du Lagrangien d’où :</a:t>
            </a:r>
          </a:p>
        </p:txBody>
      </p:sp>
      <p:pic>
        <p:nvPicPr>
          <p:cNvPr id="6" name="Picture 5"/>
          <p:cNvPicPr>
            <a:picLocks noChangeAspect="1" noChangeArrowheads="1"/>
          </p:cNvPicPr>
          <p:nvPr/>
        </p:nvPicPr>
        <p:blipFill>
          <a:blip r:embed="rId2">
            <a:lum bright="-20000" contrast="40000"/>
          </a:blip>
          <a:srcRect/>
          <a:stretch>
            <a:fillRect/>
          </a:stretch>
        </p:blipFill>
        <p:spPr bwMode="auto">
          <a:xfrm>
            <a:off x="857224" y="1571612"/>
            <a:ext cx="2214578" cy="428628"/>
          </a:xfrm>
          <a:prstGeom prst="rect">
            <a:avLst/>
          </a:prstGeom>
          <a:noFill/>
          <a:ln w="9525">
            <a:noFill/>
            <a:miter lim="800000"/>
            <a:headEnd/>
            <a:tailEnd/>
          </a:ln>
          <a:effectLst/>
        </p:spPr>
      </p:pic>
      <p:pic>
        <p:nvPicPr>
          <p:cNvPr id="7" name="Picture 6"/>
          <p:cNvPicPr>
            <a:picLocks noChangeAspect="1" noChangeArrowheads="1"/>
          </p:cNvPicPr>
          <p:nvPr/>
        </p:nvPicPr>
        <p:blipFill>
          <a:blip r:embed="rId3">
            <a:lum bright="-20000" contrast="40000"/>
          </a:blip>
          <a:srcRect/>
          <a:stretch>
            <a:fillRect/>
          </a:stretch>
        </p:blipFill>
        <p:spPr bwMode="auto">
          <a:xfrm>
            <a:off x="2500298" y="2143116"/>
            <a:ext cx="1785950" cy="500066"/>
          </a:xfrm>
          <a:prstGeom prst="rect">
            <a:avLst/>
          </a:prstGeom>
          <a:noFill/>
          <a:ln w="9525">
            <a:noFill/>
            <a:miter lim="800000"/>
            <a:headEnd/>
            <a:tailEnd/>
          </a:ln>
          <a:effectLst/>
        </p:spPr>
      </p:pic>
      <p:sp>
        <p:nvSpPr>
          <p:cNvPr id="9" name="Rectangle 8"/>
          <p:cNvSpPr/>
          <p:nvPr/>
        </p:nvSpPr>
        <p:spPr>
          <a:xfrm>
            <a:off x="285720" y="4864254"/>
            <a:ext cx="8643998" cy="707886"/>
          </a:xfrm>
          <a:prstGeom prst="rect">
            <a:avLst/>
          </a:prstGeom>
        </p:spPr>
        <p:txBody>
          <a:bodyPr wrap="square">
            <a:spAutoFit/>
          </a:bodyPr>
          <a:lstStyle/>
          <a:p>
            <a:pPr algn="just"/>
            <a:r>
              <a:rPr lang="fr-FR" sz="2000" dirty="0" smtClean="0"/>
              <a:t>On trouve donc que H = T + V, </a:t>
            </a:r>
            <a:r>
              <a:rPr lang="fr-FR" sz="2000" b="1" dirty="0" smtClean="0"/>
              <a:t>on a donc dans ce cas l’énergie totale du système. </a:t>
            </a:r>
            <a:r>
              <a:rPr lang="fr-FR" sz="2000" dirty="0" smtClean="0"/>
              <a:t>Attention il ne faut pas en conclure que c’est toujours le cas.</a:t>
            </a:r>
          </a:p>
        </p:txBody>
      </p:sp>
      <p:pic>
        <p:nvPicPr>
          <p:cNvPr id="2" name="Image 1"/>
          <p:cNvPicPr>
            <a:picLocks noChangeAspect="1"/>
          </p:cNvPicPr>
          <p:nvPr/>
        </p:nvPicPr>
        <p:blipFill>
          <a:blip r:embed="rId4"/>
          <a:stretch>
            <a:fillRect/>
          </a:stretch>
        </p:blipFill>
        <p:spPr>
          <a:xfrm>
            <a:off x="1102518" y="3670140"/>
            <a:ext cx="7285905" cy="910987"/>
          </a:xfrm>
          <a:prstGeom prst="rect">
            <a:avLst/>
          </a:prstGeom>
        </p:spPr>
      </p:pic>
      <p:pic>
        <p:nvPicPr>
          <p:cNvPr id="3" name="Image 2"/>
          <p:cNvPicPr>
            <a:picLocks noChangeAspect="1"/>
          </p:cNvPicPr>
          <p:nvPr/>
        </p:nvPicPr>
        <p:blipFill>
          <a:blip r:embed="rId5"/>
          <a:stretch>
            <a:fillRect/>
          </a:stretch>
        </p:blipFill>
        <p:spPr>
          <a:xfrm>
            <a:off x="2514796" y="766217"/>
            <a:ext cx="3209332" cy="79057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285728"/>
            <a:ext cx="8715436" cy="6032421"/>
          </a:xfrm>
          <a:prstGeom prst="rect">
            <a:avLst/>
          </a:prstGeom>
        </p:spPr>
        <p:txBody>
          <a:bodyPr wrap="square">
            <a:spAutoFit/>
          </a:bodyPr>
          <a:lstStyle/>
          <a:p>
            <a:pPr algn="just"/>
            <a:endParaRPr lang="fr-FR" dirty="0"/>
          </a:p>
          <a:p>
            <a:pPr algn="just"/>
            <a:r>
              <a:rPr lang="fr-FR" sz="2000" dirty="0" smtClean="0"/>
              <a:t>Toujours dans ce cas le Hamilton s’écrit :</a:t>
            </a:r>
          </a:p>
          <a:p>
            <a:pPr algn="just"/>
            <a:endParaRPr lang="fr-FR" dirty="0" smtClean="0"/>
          </a:p>
          <a:p>
            <a:pPr algn="just"/>
            <a:r>
              <a:rPr lang="fr-FR" dirty="0" smtClean="0"/>
              <a:t>  </a:t>
            </a:r>
          </a:p>
          <a:p>
            <a:pPr algn="just"/>
            <a:r>
              <a:rPr lang="fr-FR" sz="2000" b="1" dirty="0" smtClean="0"/>
              <a:t>en effet compte tenu des équations, </a:t>
            </a:r>
            <a:r>
              <a:rPr lang="fr-FR" sz="2000" b="1" u="sng" dirty="0" smtClean="0"/>
              <a:t>le </a:t>
            </a:r>
            <a:r>
              <a:rPr lang="fr-FR" sz="2000" b="1" u="sng" dirty="0" err="1" smtClean="0"/>
              <a:t>Hamiltonien</a:t>
            </a:r>
            <a:r>
              <a:rPr lang="fr-FR" sz="2000" b="1" u="sng" dirty="0" smtClean="0"/>
              <a:t> doit s’écrire en fonction des impulsions, variables conjuguées des coordonnées généralisées.</a:t>
            </a:r>
          </a:p>
          <a:p>
            <a:pPr algn="just"/>
            <a:r>
              <a:rPr lang="fr-FR" sz="2000" dirty="0" smtClean="0"/>
              <a:t>En ce qui concerne les équations, on trouve donc :</a:t>
            </a:r>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sz="800" dirty="0" smtClean="0"/>
          </a:p>
          <a:p>
            <a:pPr algn="just"/>
            <a:r>
              <a:rPr lang="fr-FR" b="1" dirty="0" smtClean="0"/>
              <a:t>On retrouve évidemment les équations de Newton :</a:t>
            </a:r>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p:txBody>
      </p:sp>
      <p:pic>
        <p:nvPicPr>
          <p:cNvPr id="3074" name="Picture 2"/>
          <p:cNvPicPr>
            <a:picLocks noChangeAspect="1" noChangeArrowheads="1"/>
          </p:cNvPicPr>
          <p:nvPr/>
        </p:nvPicPr>
        <p:blipFill>
          <a:blip r:embed="rId3">
            <a:lum bright="-20000" contrast="40000"/>
          </a:blip>
          <a:srcRect/>
          <a:stretch>
            <a:fillRect/>
          </a:stretch>
        </p:blipFill>
        <p:spPr bwMode="auto">
          <a:xfrm>
            <a:off x="4857752" y="428604"/>
            <a:ext cx="3286148" cy="714380"/>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lum bright="-20000" contrast="40000"/>
          </a:blip>
          <a:srcRect/>
          <a:stretch>
            <a:fillRect/>
          </a:stretch>
        </p:blipFill>
        <p:spPr bwMode="auto">
          <a:xfrm>
            <a:off x="2500298" y="2500306"/>
            <a:ext cx="3500462" cy="1571636"/>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a:lum bright="-20000" contrast="40000"/>
          </a:blip>
          <a:srcRect/>
          <a:stretch>
            <a:fillRect/>
          </a:stretch>
        </p:blipFill>
        <p:spPr bwMode="auto">
          <a:xfrm>
            <a:off x="2500298" y="4500570"/>
            <a:ext cx="4071966" cy="19288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214290"/>
            <a:ext cx="8501122" cy="6340197"/>
          </a:xfrm>
          <a:prstGeom prst="rect">
            <a:avLst/>
          </a:prstGeom>
        </p:spPr>
        <p:txBody>
          <a:bodyPr wrap="square">
            <a:spAutoFit/>
          </a:bodyPr>
          <a:lstStyle/>
          <a:p>
            <a:pPr algn="just"/>
            <a:r>
              <a:rPr lang="fr-FR" dirty="0" smtClean="0"/>
              <a:t>• </a:t>
            </a:r>
            <a:r>
              <a:rPr lang="fr-FR" b="1" u="sng" dirty="0" smtClean="0"/>
              <a:t>Cas d’un point soumis à une force centrale</a:t>
            </a:r>
          </a:p>
          <a:p>
            <a:pPr algn="just"/>
            <a:r>
              <a:rPr lang="fr-FR" sz="2000" dirty="0" smtClean="0"/>
              <a:t>Le mouvement de ce point est défini par la donnée de deux coordonnées, c’est un système à deux degrés de liberté : r = OM et θ =            .</a:t>
            </a:r>
          </a:p>
          <a:p>
            <a:pPr algn="just"/>
            <a:r>
              <a:rPr lang="fr-FR" sz="2000" dirty="0" smtClean="0"/>
              <a:t>On prendra ici comme coordonnées généralisées, q1 = r et q2 = θ</a:t>
            </a:r>
          </a:p>
          <a:p>
            <a:pPr algn="just"/>
            <a:endParaRPr lang="fr-FR" dirty="0" smtClean="0"/>
          </a:p>
          <a:p>
            <a:pPr algn="just"/>
            <a:endParaRPr lang="fr-FR" dirty="0" smtClean="0"/>
          </a:p>
          <a:p>
            <a:pPr algn="just"/>
            <a:endParaRPr lang="fr-FR" dirty="0" smtClean="0"/>
          </a:p>
          <a:p>
            <a:pPr algn="just"/>
            <a:endParaRPr lang="fr-FR" dirty="0" smtClean="0"/>
          </a:p>
          <a:p>
            <a:pPr marL="342900" indent="-342900">
              <a:buAutoNum type="alphaLcParenR"/>
            </a:pPr>
            <a:r>
              <a:rPr lang="fr-FR" sz="2000" dirty="0" smtClean="0"/>
              <a:t>Équation de Lagrange : </a:t>
            </a:r>
          </a:p>
          <a:p>
            <a:pPr marL="342900" indent="-342900">
              <a:buAutoNum type="alphaLcParenR"/>
            </a:pPr>
            <a:endParaRPr lang="fr-FR" dirty="0" smtClean="0"/>
          </a:p>
          <a:p>
            <a:pPr marL="342900" indent="-342900"/>
            <a:endParaRPr lang="fr-FR" dirty="0" smtClean="0"/>
          </a:p>
          <a:p>
            <a:pPr marL="342900" indent="-342900">
              <a:buAutoNum type="alphaLcParenR"/>
            </a:pPr>
            <a:endParaRPr lang="fr-FR" dirty="0" smtClean="0"/>
          </a:p>
          <a:p>
            <a:pPr marL="342900" indent="-342900">
              <a:buAutoNum type="alphaLcParenR"/>
            </a:pPr>
            <a:endParaRPr lang="fr-FR" dirty="0" smtClean="0"/>
          </a:p>
          <a:p>
            <a:pPr marL="342900" indent="-342900"/>
            <a:endParaRPr lang="fr-FR" dirty="0" smtClean="0"/>
          </a:p>
          <a:p>
            <a:pPr marL="342900" indent="-342900"/>
            <a:endParaRPr lang="fr-FR" dirty="0" smtClean="0"/>
          </a:p>
          <a:p>
            <a:pPr marL="342900" indent="-342900"/>
            <a:r>
              <a:rPr lang="fr-FR" sz="2000" dirty="0" smtClean="0"/>
              <a:t>On a donc :</a:t>
            </a:r>
          </a:p>
          <a:p>
            <a:pPr marL="342900" indent="-342900"/>
            <a:endParaRPr lang="fr-FR" dirty="0" smtClean="0"/>
          </a:p>
          <a:p>
            <a:pPr marL="342900" indent="-342900"/>
            <a:endParaRPr lang="fr-FR" dirty="0" smtClean="0"/>
          </a:p>
          <a:p>
            <a:pPr marL="342900" indent="-342900"/>
            <a:endParaRPr lang="fr-FR" dirty="0" smtClean="0"/>
          </a:p>
          <a:p>
            <a:pPr marL="342900" indent="-342900"/>
            <a:endParaRPr lang="fr-FR" dirty="0" smtClean="0"/>
          </a:p>
          <a:p>
            <a:pPr marL="342900" indent="-342900"/>
            <a:endParaRPr lang="fr-FR" dirty="0" smtClean="0"/>
          </a:p>
          <a:p>
            <a:pPr>
              <a:buFont typeface="Arial" charset="0"/>
              <a:buChar char="•"/>
            </a:pPr>
            <a:endParaRPr lang="fr-FR" dirty="0"/>
          </a:p>
        </p:txBody>
      </p:sp>
      <p:pic>
        <p:nvPicPr>
          <p:cNvPr id="27650" name="Picture 2"/>
          <p:cNvPicPr>
            <a:picLocks noChangeAspect="1" noChangeArrowheads="1"/>
          </p:cNvPicPr>
          <p:nvPr/>
        </p:nvPicPr>
        <p:blipFill>
          <a:blip r:embed="rId2">
            <a:lum bright="-20000" contrast="40000"/>
          </a:blip>
          <a:srcRect/>
          <a:stretch>
            <a:fillRect/>
          </a:stretch>
        </p:blipFill>
        <p:spPr bwMode="auto">
          <a:xfrm>
            <a:off x="5572132" y="857232"/>
            <a:ext cx="781053" cy="296491"/>
          </a:xfrm>
          <a:prstGeom prst="rect">
            <a:avLst/>
          </a:prstGeom>
          <a:noFill/>
          <a:ln w="9525">
            <a:noFill/>
            <a:miter lim="800000"/>
            <a:headEnd/>
            <a:tailEnd/>
          </a:ln>
          <a:effectLst/>
        </p:spPr>
      </p:pic>
      <p:pic>
        <p:nvPicPr>
          <p:cNvPr id="27651" name="Picture 3"/>
          <p:cNvPicPr>
            <a:picLocks noChangeAspect="1" noChangeArrowheads="1"/>
          </p:cNvPicPr>
          <p:nvPr/>
        </p:nvPicPr>
        <p:blipFill>
          <a:blip r:embed="rId3">
            <a:lum bright="-20000" contrast="40000"/>
          </a:blip>
          <a:srcRect/>
          <a:stretch>
            <a:fillRect/>
          </a:stretch>
        </p:blipFill>
        <p:spPr bwMode="auto">
          <a:xfrm>
            <a:off x="1357290" y="1500174"/>
            <a:ext cx="5456260" cy="642942"/>
          </a:xfrm>
          <a:prstGeom prst="rect">
            <a:avLst/>
          </a:prstGeom>
          <a:noFill/>
          <a:ln w="9525">
            <a:noFill/>
            <a:miter lim="800000"/>
            <a:headEnd/>
            <a:tailEnd/>
          </a:ln>
          <a:effectLst/>
        </p:spPr>
      </p:pic>
      <p:pic>
        <p:nvPicPr>
          <p:cNvPr id="27652" name="Picture 4"/>
          <p:cNvPicPr>
            <a:picLocks noChangeAspect="1" noChangeArrowheads="1"/>
          </p:cNvPicPr>
          <p:nvPr/>
        </p:nvPicPr>
        <p:blipFill>
          <a:blip r:embed="rId4">
            <a:lum bright="-20000" contrast="40000"/>
          </a:blip>
          <a:srcRect/>
          <a:stretch>
            <a:fillRect/>
          </a:stretch>
        </p:blipFill>
        <p:spPr bwMode="auto">
          <a:xfrm>
            <a:off x="3357554" y="2285992"/>
            <a:ext cx="2000264" cy="715967"/>
          </a:xfrm>
          <a:prstGeom prst="rect">
            <a:avLst/>
          </a:prstGeom>
          <a:noFill/>
          <a:ln w="9525">
            <a:noFill/>
            <a:miter lim="800000"/>
            <a:headEnd/>
            <a:tailEnd/>
          </a:ln>
          <a:effectLst/>
        </p:spPr>
      </p:pic>
      <p:pic>
        <p:nvPicPr>
          <p:cNvPr id="27653" name="Picture 5"/>
          <p:cNvPicPr>
            <a:picLocks noChangeAspect="1" noChangeArrowheads="1"/>
          </p:cNvPicPr>
          <p:nvPr/>
        </p:nvPicPr>
        <p:blipFill>
          <a:blip r:embed="rId5">
            <a:lum bright="-20000" contrast="40000"/>
          </a:blip>
          <a:srcRect/>
          <a:stretch>
            <a:fillRect/>
          </a:stretch>
        </p:blipFill>
        <p:spPr bwMode="auto">
          <a:xfrm>
            <a:off x="1000100" y="3286124"/>
            <a:ext cx="5357850" cy="857256"/>
          </a:xfrm>
          <a:prstGeom prst="rect">
            <a:avLst/>
          </a:prstGeom>
          <a:noFill/>
          <a:ln w="9525">
            <a:noFill/>
            <a:miter lim="800000"/>
            <a:headEnd/>
            <a:tailEnd/>
          </a:ln>
          <a:effectLst/>
        </p:spPr>
      </p:pic>
      <p:pic>
        <p:nvPicPr>
          <p:cNvPr id="3" name="Image 2"/>
          <p:cNvPicPr>
            <a:picLocks noChangeAspect="1"/>
          </p:cNvPicPr>
          <p:nvPr/>
        </p:nvPicPr>
        <p:blipFill>
          <a:blip r:embed="rId6"/>
          <a:stretch>
            <a:fillRect/>
          </a:stretch>
        </p:blipFill>
        <p:spPr>
          <a:xfrm>
            <a:off x="1763688" y="4701875"/>
            <a:ext cx="5467350" cy="192405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285728"/>
            <a:ext cx="8929718" cy="6247864"/>
          </a:xfrm>
          <a:prstGeom prst="rect">
            <a:avLst/>
          </a:prstGeom>
        </p:spPr>
        <p:txBody>
          <a:bodyPr wrap="square">
            <a:spAutoFit/>
          </a:bodyPr>
          <a:lstStyle/>
          <a:p>
            <a:pPr marL="342900" indent="-342900"/>
            <a:r>
              <a:rPr lang="fr-FR" sz="2000" dirty="0" smtClean="0"/>
              <a:t>Si on reprend les coordonnées naturelles :</a:t>
            </a:r>
          </a:p>
          <a:p>
            <a:pPr marL="342900" indent="-342900"/>
            <a:endParaRPr lang="fr-FR" sz="2000" dirty="0" smtClean="0"/>
          </a:p>
          <a:p>
            <a:pPr marL="342900" indent="-342900"/>
            <a:endParaRPr lang="fr-FR" sz="2000" dirty="0" smtClean="0"/>
          </a:p>
          <a:p>
            <a:pPr marL="342900" indent="-342900"/>
            <a:endParaRPr lang="fr-FR" sz="2000" dirty="0" smtClean="0"/>
          </a:p>
          <a:p>
            <a:pPr marL="342900" indent="-342900"/>
            <a:endParaRPr lang="fr-FR" sz="2000" dirty="0" smtClean="0"/>
          </a:p>
          <a:p>
            <a:pPr marL="342900" indent="-342900"/>
            <a:endParaRPr lang="fr-FR" sz="2000" dirty="0" smtClean="0"/>
          </a:p>
          <a:p>
            <a:r>
              <a:rPr lang="fr-FR" sz="2000" dirty="0" smtClean="0"/>
              <a:t>on reconnaît l’équation du mouvement:   </a:t>
            </a:r>
          </a:p>
          <a:p>
            <a:endParaRPr lang="fr-FR" sz="2000" dirty="0" smtClean="0"/>
          </a:p>
          <a:p>
            <a:r>
              <a:rPr lang="fr-FR" sz="2000" dirty="0" smtClean="0"/>
              <a:t>et la conservation du moment cinétique:</a:t>
            </a:r>
          </a:p>
          <a:p>
            <a:endParaRPr lang="fr-FR" sz="2000" dirty="0" smtClean="0"/>
          </a:p>
          <a:p>
            <a:r>
              <a:rPr lang="fr-FR" sz="2000" dirty="0" smtClean="0"/>
              <a:t>b) Les équations de Hamilton</a:t>
            </a:r>
          </a:p>
          <a:p>
            <a:endParaRPr lang="fr-FR" sz="2000" dirty="0" smtClean="0"/>
          </a:p>
          <a:p>
            <a:endParaRPr lang="fr-FR" sz="2000" dirty="0" smtClean="0"/>
          </a:p>
          <a:p>
            <a:endParaRPr lang="fr-FR" sz="2000" dirty="0" smtClean="0"/>
          </a:p>
          <a:p>
            <a:pPr algn="just"/>
            <a:r>
              <a:rPr lang="fr-FR" sz="2000" dirty="0" smtClean="0"/>
              <a:t>on constate ici que </a:t>
            </a:r>
            <a:r>
              <a:rPr lang="fr-FR" sz="2000" b="1" dirty="0" smtClean="0">
                <a:solidFill>
                  <a:srgbClr val="FF0000"/>
                </a:solidFill>
              </a:rPr>
              <a:t>les impulsions sont liées d’une part à la vitesse radiale et d’autre part au moment cinétique.</a:t>
            </a:r>
          </a:p>
          <a:p>
            <a:pPr algn="just"/>
            <a:endParaRPr lang="fr-FR" sz="2000" b="1" dirty="0" smtClean="0"/>
          </a:p>
          <a:p>
            <a:pPr algn="just"/>
            <a:endParaRPr lang="fr-FR" sz="2000" b="1" dirty="0" smtClean="0"/>
          </a:p>
          <a:p>
            <a:pPr algn="just"/>
            <a:endParaRPr lang="fr-FR" sz="2000" b="1" dirty="0" smtClean="0"/>
          </a:p>
          <a:p>
            <a:pPr algn="just"/>
            <a:r>
              <a:rPr lang="fr-FR" sz="2000" b="1" dirty="0" smtClean="0">
                <a:solidFill>
                  <a:srgbClr val="FF0000"/>
                </a:solidFill>
              </a:rPr>
              <a:t>On retrouve ici aussi l’énergie totale du système.</a:t>
            </a:r>
            <a:endParaRPr lang="fr-FR" sz="2000" dirty="0" smtClean="0">
              <a:solidFill>
                <a:srgbClr val="FF0000"/>
              </a:solidFill>
            </a:endParaRPr>
          </a:p>
        </p:txBody>
      </p:sp>
      <p:pic>
        <p:nvPicPr>
          <p:cNvPr id="6" name="Picture 1"/>
          <p:cNvPicPr>
            <a:picLocks noChangeAspect="1" noChangeArrowheads="1"/>
          </p:cNvPicPr>
          <p:nvPr/>
        </p:nvPicPr>
        <p:blipFill>
          <a:blip r:embed="rId2">
            <a:lum bright="-20000" contrast="40000"/>
          </a:blip>
          <a:srcRect/>
          <a:stretch>
            <a:fillRect/>
          </a:stretch>
        </p:blipFill>
        <p:spPr bwMode="auto">
          <a:xfrm>
            <a:off x="4786314" y="2000240"/>
            <a:ext cx="2214578" cy="642942"/>
          </a:xfrm>
          <a:prstGeom prst="rect">
            <a:avLst/>
          </a:prstGeom>
          <a:noFill/>
          <a:ln w="9525">
            <a:noFill/>
            <a:miter lim="800000"/>
            <a:headEnd/>
            <a:tailEnd/>
          </a:ln>
          <a:effectLst/>
        </p:spPr>
      </p:pic>
      <p:pic>
        <p:nvPicPr>
          <p:cNvPr id="8" name="Picture 3"/>
          <p:cNvPicPr>
            <a:picLocks noChangeAspect="1" noChangeArrowheads="1"/>
          </p:cNvPicPr>
          <p:nvPr/>
        </p:nvPicPr>
        <p:blipFill>
          <a:blip r:embed="rId3">
            <a:lum bright="-20000" contrast="40000"/>
          </a:blip>
          <a:srcRect/>
          <a:stretch>
            <a:fillRect/>
          </a:stretch>
        </p:blipFill>
        <p:spPr bwMode="auto">
          <a:xfrm>
            <a:off x="2214546" y="3786190"/>
            <a:ext cx="4429156" cy="714380"/>
          </a:xfrm>
          <a:prstGeom prst="rect">
            <a:avLst/>
          </a:prstGeom>
          <a:noFill/>
          <a:ln w="9525">
            <a:noFill/>
            <a:miter lim="800000"/>
            <a:headEnd/>
            <a:tailEnd/>
          </a:ln>
          <a:effectLst/>
        </p:spPr>
      </p:pic>
      <p:pic>
        <p:nvPicPr>
          <p:cNvPr id="9" name="Picture 4"/>
          <p:cNvPicPr>
            <a:picLocks noChangeAspect="1" noChangeArrowheads="1"/>
          </p:cNvPicPr>
          <p:nvPr/>
        </p:nvPicPr>
        <p:blipFill>
          <a:blip r:embed="rId4">
            <a:lum bright="-20000" contrast="40000"/>
          </a:blip>
          <a:srcRect/>
          <a:stretch>
            <a:fillRect/>
          </a:stretch>
        </p:blipFill>
        <p:spPr bwMode="auto">
          <a:xfrm>
            <a:off x="500034" y="5218127"/>
            <a:ext cx="8143932" cy="925517"/>
          </a:xfrm>
          <a:prstGeom prst="rect">
            <a:avLst/>
          </a:prstGeom>
          <a:noFill/>
          <a:ln w="9525">
            <a:noFill/>
            <a:miter lim="800000"/>
            <a:headEnd/>
            <a:tailEnd/>
          </a:ln>
          <a:effectLst/>
        </p:spPr>
      </p:pic>
      <p:pic>
        <p:nvPicPr>
          <p:cNvPr id="3" name="Image 2"/>
          <p:cNvPicPr>
            <a:picLocks noChangeAspect="1"/>
          </p:cNvPicPr>
          <p:nvPr/>
        </p:nvPicPr>
        <p:blipFill>
          <a:blip r:embed="rId5"/>
          <a:stretch>
            <a:fillRect/>
          </a:stretch>
        </p:blipFill>
        <p:spPr>
          <a:xfrm>
            <a:off x="4746848" y="2643866"/>
            <a:ext cx="3785592" cy="497102"/>
          </a:xfrm>
          <a:prstGeom prst="rect">
            <a:avLst/>
          </a:prstGeom>
        </p:spPr>
      </p:pic>
      <p:pic>
        <p:nvPicPr>
          <p:cNvPr id="10" name="Image 9"/>
          <p:cNvPicPr>
            <a:picLocks noChangeAspect="1"/>
          </p:cNvPicPr>
          <p:nvPr/>
        </p:nvPicPr>
        <p:blipFill>
          <a:blip r:embed="rId6"/>
          <a:stretch>
            <a:fillRect/>
          </a:stretch>
        </p:blipFill>
        <p:spPr>
          <a:xfrm>
            <a:off x="2485625" y="857097"/>
            <a:ext cx="3022479" cy="105973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428604"/>
            <a:ext cx="8572560" cy="5909310"/>
          </a:xfrm>
          <a:prstGeom prst="rect">
            <a:avLst/>
          </a:prstGeom>
        </p:spPr>
        <p:txBody>
          <a:bodyPr wrap="square">
            <a:spAutoFit/>
          </a:bodyPr>
          <a:lstStyle/>
          <a:p>
            <a:endParaRPr lang="fr-FR" b="1" dirty="0"/>
          </a:p>
          <a:p>
            <a:r>
              <a:rPr lang="fr-FR" sz="2000" b="1" dirty="0" smtClean="0"/>
              <a:t>Nous allons écrire le </a:t>
            </a:r>
            <a:r>
              <a:rPr lang="fr-FR" sz="2000" b="1" dirty="0" err="1" smtClean="0"/>
              <a:t>Hamiltonien</a:t>
            </a:r>
            <a:r>
              <a:rPr lang="fr-FR" sz="2000" b="1" dirty="0" smtClean="0"/>
              <a:t> en fonction des variables p et q.</a:t>
            </a:r>
          </a:p>
          <a:p>
            <a:endParaRPr lang="fr-FR" sz="2000" b="1" dirty="0" smtClean="0"/>
          </a:p>
          <a:p>
            <a:endParaRPr lang="fr-FR" sz="2000" b="1" dirty="0" smtClean="0"/>
          </a:p>
          <a:p>
            <a:endParaRPr lang="fr-FR" sz="2000" b="1" dirty="0" smtClean="0"/>
          </a:p>
          <a:p>
            <a:endParaRPr lang="fr-FR" sz="2000" b="1" dirty="0" smtClean="0"/>
          </a:p>
          <a:p>
            <a:endParaRPr lang="fr-FR" sz="2000" b="1" dirty="0" smtClean="0"/>
          </a:p>
          <a:p>
            <a:endParaRPr lang="fr-FR" sz="2000" b="1" dirty="0" smtClean="0"/>
          </a:p>
          <a:p>
            <a:endParaRPr lang="fr-FR" sz="2000" b="1" dirty="0" smtClean="0"/>
          </a:p>
          <a:p>
            <a:r>
              <a:rPr lang="fr-FR" sz="2000" b="1" dirty="0" smtClean="0"/>
              <a:t>Les équations de Hamilton donnent donc :</a:t>
            </a:r>
          </a:p>
          <a:p>
            <a:endParaRPr lang="fr-FR" sz="2000" b="1" dirty="0" smtClean="0"/>
          </a:p>
          <a:p>
            <a:endParaRPr lang="fr-FR" sz="2000" b="1" dirty="0" smtClean="0"/>
          </a:p>
          <a:p>
            <a:endParaRPr lang="fr-FR" sz="2000" b="1" dirty="0" smtClean="0"/>
          </a:p>
          <a:p>
            <a:endParaRPr lang="fr-FR" sz="2000" b="1" dirty="0" smtClean="0"/>
          </a:p>
          <a:p>
            <a:pPr algn="just"/>
            <a:r>
              <a:rPr lang="fr-FR" sz="2000" b="1" dirty="0" smtClean="0"/>
              <a:t>On a donc bien 4 équations différentielles du premier ordre. </a:t>
            </a:r>
            <a:r>
              <a:rPr lang="fr-FR" sz="2000" b="1" dirty="0" smtClean="0">
                <a:solidFill>
                  <a:srgbClr val="FF0000"/>
                </a:solidFill>
              </a:rPr>
              <a:t>La première et la troisième équations </a:t>
            </a:r>
            <a:r>
              <a:rPr lang="fr-FR" sz="2000" b="1" u="sng" dirty="0" smtClean="0">
                <a:solidFill>
                  <a:srgbClr val="FF0000"/>
                </a:solidFill>
              </a:rPr>
              <a:t>redonnent  simplement les définitions de p1 et p2.</a:t>
            </a:r>
          </a:p>
          <a:p>
            <a:pPr algn="just"/>
            <a:endParaRPr lang="fr-FR" sz="2000" b="1" dirty="0" smtClean="0"/>
          </a:p>
          <a:p>
            <a:pPr algn="just"/>
            <a:r>
              <a:rPr lang="fr-FR" sz="2000" b="1" dirty="0" smtClean="0"/>
              <a:t>On retrouve dans </a:t>
            </a:r>
            <a:r>
              <a:rPr lang="fr-FR" sz="2000" b="1" u="sng" dirty="0" smtClean="0"/>
              <a:t>la dernière équation, </a:t>
            </a:r>
            <a:r>
              <a:rPr lang="fr-FR" sz="2000" b="1" u="sng" dirty="0" smtClean="0">
                <a:solidFill>
                  <a:srgbClr val="FF0000"/>
                </a:solidFill>
              </a:rPr>
              <a:t>la conservation du moment cinétique.</a:t>
            </a:r>
          </a:p>
          <a:p>
            <a:pPr algn="just"/>
            <a:r>
              <a:rPr lang="fr-FR" sz="2000" b="1" dirty="0" smtClean="0"/>
              <a:t>La deuxième </a:t>
            </a:r>
            <a:r>
              <a:rPr lang="fr-FR" sz="2000" b="1" u="sng" dirty="0" smtClean="0">
                <a:solidFill>
                  <a:srgbClr val="FF0000"/>
                </a:solidFill>
              </a:rPr>
              <a:t>est identique à celle obtenue avec le formalisme de Lagrange.</a:t>
            </a:r>
          </a:p>
        </p:txBody>
      </p:sp>
      <p:pic>
        <p:nvPicPr>
          <p:cNvPr id="2053" name="Picture 5"/>
          <p:cNvPicPr>
            <a:picLocks noChangeAspect="1" noChangeArrowheads="1"/>
          </p:cNvPicPr>
          <p:nvPr/>
        </p:nvPicPr>
        <p:blipFill>
          <a:blip r:embed="rId2">
            <a:lum bright="-20000" contrast="40000"/>
          </a:blip>
          <a:srcRect/>
          <a:stretch>
            <a:fillRect/>
          </a:stretch>
        </p:blipFill>
        <p:spPr bwMode="auto">
          <a:xfrm>
            <a:off x="1000100" y="1285860"/>
            <a:ext cx="6429420" cy="928694"/>
          </a:xfrm>
          <a:prstGeom prst="rect">
            <a:avLst/>
          </a:prstGeom>
          <a:noFill/>
          <a:ln w="9525">
            <a:noFill/>
            <a:miter lim="800000"/>
            <a:headEnd/>
            <a:tailEnd/>
          </a:ln>
          <a:effectLst/>
        </p:spPr>
      </p:pic>
      <p:pic>
        <p:nvPicPr>
          <p:cNvPr id="9" name="Picture 2"/>
          <p:cNvPicPr>
            <a:picLocks noChangeAspect="1" noChangeArrowheads="1"/>
          </p:cNvPicPr>
          <p:nvPr/>
        </p:nvPicPr>
        <p:blipFill>
          <a:blip r:embed="rId3">
            <a:lum bright="-20000" contrast="40000"/>
          </a:blip>
          <a:srcRect/>
          <a:stretch>
            <a:fillRect/>
          </a:stretch>
        </p:blipFill>
        <p:spPr bwMode="auto">
          <a:xfrm>
            <a:off x="5000628" y="2214554"/>
            <a:ext cx="3571900" cy="2286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2786058"/>
            <a:ext cx="4572000" cy="1631216"/>
          </a:xfrm>
          <a:prstGeom prst="rect">
            <a:avLst/>
          </a:prstGeom>
        </p:spPr>
        <p:txBody>
          <a:bodyPr>
            <a:spAutoFit/>
          </a:bodyPr>
          <a:lstStyle/>
          <a:p>
            <a:pPr algn="ctr"/>
            <a:r>
              <a:rPr lang="fr-FR" sz="3600" b="1" dirty="0" smtClean="0">
                <a:solidFill>
                  <a:srgbClr val="002060"/>
                </a:solidFill>
              </a:rPr>
              <a:t>Crochets de Poisson</a:t>
            </a:r>
          </a:p>
          <a:p>
            <a:pPr algn="ctr"/>
            <a:r>
              <a:rPr lang="fr-FR" sz="2800" b="1" dirty="0" smtClean="0">
                <a:solidFill>
                  <a:srgbClr val="0070C0"/>
                </a:solidFill>
              </a:rPr>
              <a:t> </a:t>
            </a:r>
          </a:p>
          <a:p>
            <a:pPr algn="ctr"/>
            <a:endParaRPr lang="fr-FR" sz="3600" b="1" dirty="0" smtClean="0">
              <a:solidFill>
                <a:srgbClr val="002060"/>
              </a:solidFill>
            </a:endParaRPr>
          </a:p>
        </p:txBody>
      </p:sp>
      <p:sp>
        <p:nvSpPr>
          <p:cNvPr id="5" name="Rectangle 4"/>
          <p:cNvSpPr/>
          <p:nvPr/>
        </p:nvSpPr>
        <p:spPr>
          <a:xfrm>
            <a:off x="2285984" y="785794"/>
            <a:ext cx="4706545" cy="523220"/>
          </a:xfrm>
          <a:prstGeom prst="rect">
            <a:avLst/>
          </a:prstGeom>
        </p:spPr>
        <p:txBody>
          <a:bodyPr wrap="none">
            <a:spAutoFit/>
          </a:bodyPr>
          <a:lstStyle/>
          <a:p>
            <a:r>
              <a:rPr lang="fr-FR" sz="2800" b="1" dirty="0" smtClean="0">
                <a:solidFill>
                  <a:srgbClr val="C00000"/>
                </a:solidFill>
              </a:rPr>
              <a:t>Cours : Mécanique Quantique </a:t>
            </a:r>
            <a:endParaRPr lang="fr-FR" sz="2800" dirty="0">
              <a:solidFill>
                <a:srgbClr val="C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357166"/>
            <a:ext cx="8643966" cy="6370975"/>
          </a:xfrm>
          <a:prstGeom prst="rect">
            <a:avLst/>
          </a:prstGeom>
        </p:spPr>
        <p:txBody>
          <a:bodyPr wrap="square">
            <a:spAutoFit/>
          </a:bodyPr>
          <a:lstStyle/>
          <a:p>
            <a:pPr marL="457200" indent="-457200" algn="ctr"/>
            <a:r>
              <a:rPr lang="fr-FR" sz="2800" b="1" dirty="0" smtClean="0">
                <a:solidFill>
                  <a:srgbClr val="C00000"/>
                </a:solidFill>
              </a:rPr>
              <a:t>I- Rappels de mécanique analytique</a:t>
            </a:r>
          </a:p>
          <a:p>
            <a:pPr marL="457200" indent="-457200"/>
            <a:r>
              <a:rPr lang="fr-FR" sz="2000" b="1" dirty="0" smtClean="0">
                <a:solidFill>
                  <a:srgbClr val="0070C0"/>
                </a:solidFill>
              </a:rPr>
              <a:t>(a) Lagrangien d'un système</a:t>
            </a:r>
          </a:p>
          <a:p>
            <a:pPr marL="457200" indent="-457200" algn="just"/>
            <a:r>
              <a:rPr lang="fr-FR" sz="2000" dirty="0" smtClean="0"/>
              <a:t>	On considère un système physique possédant</a:t>
            </a:r>
            <a:r>
              <a:rPr lang="fr-FR" sz="2000" i="1" dirty="0" smtClean="0">
                <a:latin typeface="Times New Roman" pitchFamily="18" charset="0"/>
                <a:cs typeface="Times New Roman" pitchFamily="18" charset="0"/>
              </a:rPr>
              <a:t> l </a:t>
            </a:r>
            <a:r>
              <a:rPr lang="fr-FR" sz="2000" dirty="0" smtClean="0"/>
              <a:t>degrés de liberté q1, q2,..</a:t>
            </a:r>
            <a:r>
              <a:rPr lang="fr-FR" sz="2000" dirty="0" err="1" smtClean="0"/>
              <a:t>q</a:t>
            </a:r>
            <a:r>
              <a:rPr lang="fr-FR" sz="2000" i="1" dirty="0" err="1" smtClean="0">
                <a:latin typeface="Times New Roman" pitchFamily="18" charset="0"/>
                <a:cs typeface="Times New Roman" pitchFamily="18" charset="0"/>
              </a:rPr>
              <a:t>l</a:t>
            </a:r>
            <a:r>
              <a:rPr lang="fr-FR" sz="2000" dirty="0" smtClean="0"/>
              <a:t>.</a:t>
            </a:r>
          </a:p>
          <a:p>
            <a:pPr marL="457200" indent="-457200" algn="just"/>
            <a:r>
              <a:rPr lang="fr-FR" sz="2000" dirty="0" smtClean="0"/>
              <a:t>        On se place ici dans le cas où toutes les forces qui agissent sur le système sont conservatives  et on note V le potentiel dont dérive l'ensemble de ces forces.</a:t>
            </a:r>
          </a:p>
          <a:p>
            <a:pPr marL="457200" indent="-457200" algn="just"/>
            <a:r>
              <a:rPr lang="fr-FR" sz="2000" dirty="0" smtClean="0"/>
              <a:t>	Si on note T l‘énergie cinétique du système, on a alors par définition </a:t>
            </a:r>
            <a:r>
              <a:rPr lang="fr-FR" sz="2000" i="1" dirty="0" smtClean="0"/>
              <a:t>L = T - V </a:t>
            </a:r>
          </a:p>
          <a:p>
            <a:pPr marL="457200" indent="-457200" algn="just"/>
            <a:r>
              <a:rPr lang="fr-FR" sz="2000" i="1" dirty="0" smtClean="0"/>
              <a:t>         L</a:t>
            </a:r>
            <a:r>
              <a:rPr lang="fr-FR" sz="2000" dirty="0" smtClean="0"/>
              <a:t> est le Lagrangien du système.</a:t>
            </a:r>
          </a:p>
          <a:p>
            <a:pPr marL="457200" indent="-457200" algn="just"/>
            <a:r>
              <a:rPr lang="fr-FR" sz="2000" dirty="0" smtClean="0"/>
              <a:t>	</a:t>
            </a:r>
            <a:r>
              <a:rPr lang="fr-FR" sz="2000" i="1" dirty="0" smtClean="0"/>
              <a:t>L</a:t>
            </a:r>
            <a:r>
              <a:rPr lang="fr-FR" sz="2000" dirty="0" smtClean="0"/>
              <a:t> peut être une fonction de 2</a:t>
            </a:r>
            <a:r>
              <a:rPr lang="fr-FR" sz="2000" i="1" dirty="0" smtClean="0">
                <a:latin typeface="Times New Roman" pitchFamily="18" charset="0"/>
                <a:cs typeface="Times New Roman" pitchFamily="18" charset="0"/>
              </a:rPr>
              <a:t> l</a:t>
            </a:r>
            <a:r>
              <a:rPr lang="fr-FR" sz="2000" dirty="0" smtClean="0"/>
              <a:t> + 1 variables:                 . Le mouvement du système est régit par un système de </a:t>
            </a:r>
            <a:r>
              <a:rPr lang="fr-FR" sz="2000" i="1" dirty="0" smtClean="0">
                <a:latin typeface="Times New Roman" pitchFamily="18" charset="0"/>
                <a:cs typeface="Times New Roman" pitchFamily="18" charset="0"/>
              </a:rPr>
              <a:t>l </a:t>
            </a:r>
            <a:r>
              <a:rPr lang="fr-FR" sz="2000" dirty="0" smtClean="0"/>
              <a:t>équations différentielles du second ordre:</a:t>
            </a:r>
          </a:p>
          <a:p>
            <a:pPr marL="457200" indent="-457200"/>
            <a:endParaRPr lang="fr-FR" sz="2000" dirty="0" smtClean="0"/>
          </a:p>
          <a:p>
            <a:pPr marL="457200" indent="-457200"/>
            <a:r>
              <a:rPr lang="fr-FR" sz="2000" b="1" dirty="0" smtClean="0">
                <a:solidFill>
                  <a:srgbClr val="0070C0"/>
                </a:solidFill>
              </a:rPr>
              <a:t>(b) </a:t>
            </a:r>
            <a:r>
              <a:rPr lang="fr-FR" sz="2000" b="1" dirty="0" err="1" smtClean="0">
                <a:solidFill>
                  <a:srgbClr val="0070C0"/>
                </a:solidFill>
              </a:rPr>
              <a:t>Hamiltonien</a:t>
            </a:r>
            <a:r>
              <a:rPr lang="fr-FR" sz="2000" b="1" dirty="0" smtClean="0">
                <a:solidFill>
                  <a:srgbClr val="0070C0"/>
                </a:solidFill>
              </a:rPr>
              <a:t> du système</a:t>
            </a:r>
          </a:p>
          <a:p>
            <a:pPr marL="457200" indent="-457200"/>
            <a:r>
              <a:rPr lang="fr-FR" sz="2000" dirty="0" smtClean="0"/>
              <a:t>	Dans le formalisme </a:t>
            </a:r>
            <a:r>
              <a:rPr lang="fr-FR" sz="2000" dirty="0" err="1" smtClean="0"/>
              <a:t>hamiltonien</a:t>
            </a:r>
            <a:r>
              <a:rPr lang="fr-FR" sz="2000" dirty="0" smtClean="0"/>
              <a:t>, on ajoute aux coordonnées généralisées qi les impulsions généralisées pi données par la formule suivante:</a:t>
            </a:r>
          </a:p>
          <a:p>
            <a:pPr marL="457200" indent="-457200"/>
            <a:r>
              <a:rPr lang="fr-FR" sz="2000" dirty="0" smtClean="0"/>
              <a:t>	Le </a:t>
            </a:r>
            <a:r>
              <a:rPr lang="fr-FR" sz="2000" dirty="0" err="1" smtClean="0"/>
              <a:t>hamiltonien</a:t>
            </a:r>
            <a:r>
              <a:rPr lang="fr-FR" sz="2000" dirty="0" smtClean="0"/>
              <a:t> </a:t>
            </a:r>
            <a:r>
              <a:rPr lang="fr-FR" sz="2000" i="1" dirty="0" smtClean="0"/>
              <a:t>H(q, p, t) </a:t>
            </a:r>
            <a:r>
              <a:rPr lang="fr-FR" sz="2000" dirty="0" smtClean="0"/>
              <a:t>d'un système à </a:t>
            </a:r>
            <a:r>
              <a:rPr lang="fr-FR" sz="2000" i="1" dirty="0" smtClean="0">
                <a:latin typeface="Times New Roman" pitchFamily="18" charset="0"/>
                <a:cs typeface="Times New Roman" pitchFamily="18" charset="0"/>
              </a:rPr>
              <a:t>l</a:t>
            </a:r>
            <a:r>
              <a:rPr lang="fr-FR" sz="2000" b="1" dirty="0" smtClean="0"/>
              <a:t> </a:t>
            </a:r>
            <a:r>
              <a:rPr lang="fr-FR" sz="2000" dirty="0" smtClean="0"/>
              <a:t>degrés de liberté est généré à partir du Lagrangien par la transformation suivante:</a:t>
            </a:r>
          </a:p>
          <a:p>
            <a:pPr marL="457200" indent="-457200"/>
            <a:endParaRPr lang="fr-FR" sz="2000" dirty="0" smtClean="0"/>
          </a:p>
          <a:p>
            <a:pPr marL="457200" indent="-457200"/>
            <a:endParaRPr lang="fr-FR" sz="2000" dirty="0" smtClean="0"/>
          </a:p>
          <a:p>
            <a:pPr marL="457200" indent="-457200"/>
            <a:endParaRPr lang="fr-FR" sz="2000" dirty="0" smtClean="0"/>
          </a:p>
        </p:txBody>
      </p:sp>
      <p:pic>
        <p:nvPicPr>
          <p:cNvPr id="33794" name="Picture 2"/>
          <p:cNvPicPr>
            <a:picLocks noChangeAspect="1" noChangeArrowheads="1"/>
          </p:cNvPicPr>
          <p:nvPr/>
        </p:nvPicPr>
        <p:blipFill>
          <a:blip r:embed="rId2">
            <a:lum bright="-20000" contrast="40000"/>
          </a:blip>
          <a:srcRect/>
          <a:stretch>
            <a:fillRect/>
          </a:stretch>
        </p:blipFill>
        <p:spPr bwMode="auto">
          <a:xfrm>
            <a:off x="5643570" y="2928934"/>
            <a:ext cx="1033463" cy="351858"/>
          </a:xfrm>
          <a:prstGeom prst="rect">
            <a:avLst/>
          </a:prstGeom>
          <a:noFill/>
          <a:ln w="9525">
            <a:noFill/>
            <a:miter lim="800000"/>
            <a:headEnd/>
            <a:tailEnd/>
          </a:ln>
          <a:effectLst/>
        </p:spPr>
      </p:pic>
      <p:pic>
        <p:nvPicPr>
          <p:cNvPr id="33795" name="Picture 3"/>
          <p:cNvPicPr>
            <a:picLocks noChangeAspect="1" noChangeArrowheads="1"/>
          </p:cNvPicPr>
          <p:nvPr/>
        </p:nvPicPr>
        <p:blipFill>
          <a:blip r:embed="rId3">
            <a:lum bright="-20000" contrast="40000"/>
          </a:blip>
          <a:srcRect/>
          <a:stretch>
            <a:fillRect/>
          </a:stretch>
        </p:blipFill>
        <p:spPr bwMode="auto">
          <a:xfrm>
            <a:off x="3857620" y="3576640"/>
            <a:ext cx="2043540" cy="566740"/>
          </a:xfrm>
          <a:prstGeom prst="rect">
            <a:avLst/>
          </a:prstGeom>
          <a:noFill/>
          <a:ln w="9525">
            <a:noFill/>
            <a:miter lim="800000"/>
            <a:headEnd/>
            <a:tailEnd/>
          </a:ln>
          <a:effectLst/>
        </p:spPr>
      </p:pic>
      <p:pic>
        <p:nvPicPr>
          <p:cNvPr id="33796" name="Picture 4"/>
          <p:cNvPicPr>
            <a:picLocks noChangeAspect="1" noChangeArrowheads="1"/>
          </p:cNvPicPr>
          <p:nvPr/>
        </p:nvPicPr>
        <p:blipFill>
          <a:blip r:embed="rId4">
            <a:lum bright="-20000" contrast="40000"/>
          </a:blip>
          <a:srcRect/>
          <a:stretch>
            <a:fillRect/>
          </a:stretch>
        </p:blipFill>
        <p:spPr bwMode="auto">
          <a:xfrm>
            <a:off x="7358082" y="4760609"/>
            <a:ext cx="1071570" cy="382903"/>
          </a:xfrm>
          <a:prstGeom prst="rect">
            <a:avLst/>
          </a:prstGeom>
          <a:noFill/>
          <a:ln w="9525">
            <a:noFill/>
            <a:miter lim="800000"/>
            <a:headEnd/>
            <a:tailEnd/>
          </a:ln>
          <a:effectLst/>
        </p:spPr>
      </p:pic>
      <p:pic>
        <p:nvPicPr>
          <p:cNvPr id="33797" name="Picture 5"/>
          <p:cNvPicPr>
            <a:picLocks noChangeAspect="1" noChangeArrowheads="1"/>
          </p:cNvPicPr>
          <p:nvPr/>
        </p:nvPicPr>
        <p:blipFill>
          <a:blip r:embed="rId5">
            <a:lum bright="-20000" contrast="40000"/>
          </a:blip>
          <a:srcRect/>
          <a:stretch>
            <a:fillRect/>
          </a:stretch>
        </p:blipFill>
        <p:spPr bwMode="auto">
          <a:xfrm>
            <a:off x="3500430" y="5786454"/>
            <a:ext cx="2928958" cy="7858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488" y="428604"/>
            <a:ext cx="3920240" cy="523220"/>
          </a:xfrm>
          <a:prstGeom prst="rect">
            <a:avLst/>
          </a:prstGeom>
        </p:spPr>
        <p:txBody>
          <a:bodyPr wrap="none">
            <a:spAutoFit/>
          </a:bodyPr>
          <a:lstStyle/>
          <a:p>
            <a:r>
              <a:rPr lang="fr-FR" sz="2800" b="1" dirty="0" smtClean="0">
                <a:solidFill>
                  <a:srgbClr val="C00000"/>
                </a:solidFill>
              </a:rPr>
              <a:t>I- Formalisme Lagrangien</a:t>
            </a:r>
            <a:endParaRPr lang="fr-FR" sz="2800" b="1" dirty="0">
              <a:solidFill>
                <a:srgbClr val="C00000"/>
              </a:solidFill>
            </a:endParaRPr>
          </a:p>
        </p:txBody>
      </p:sp>
      <p:sp>
        <p:nvSpPr>
          <p:cNvPr id="5" name="Rectangle 4"/>
          <p:cNvSpPr/>
          <p:nvPr/>
        </p:nvSpPr>
        <p:spPr>
          <a:xfrm>
            <a:off x="357158" y="1628082"/>
            <a:ext cx="8501122" cy="5324535"/>
          </a:xfrm>
          <a:prstGeom prst="rect">
            <a:avLst/>
          </a:prstGeom>
        </p:spPr>
        <p:txBody>
          <a:bodyPr wrap="square">
            <a:spAutoFit/>
          </a:bodyPr>
          <a:lstStyle/>
          <a:p>
            <a:pPr algn="just"/>
            <a:r>
              <a:rPr lang="fr-FR" sz="2000" dirty="0" smtClean="0"/>
              <a:t>Consid</a:t>
            </a:r>
            <a:r>
              <a:rPr lang="fr-FR" sz="2000" dirty="0"/>
              <a:t>é</a:t>
            </a:r>
            <a:r>
              <a:rPr lang="fr-FR" sz="2000" dirty="0" smtClean="0"/>
              <a:t>rons une particule de masse m constante repérée à chaque instant t dans un référentiel galiléen G par son vecteur position             et par son vecteur </a:t>
            </a:r>
          </a:p>
          <a:p>
            <a:pPr algn="just"/>
            <a:endParaRPr lang="fr-FR" sz="800" dirty="0" smtClean="0"/>
          </a:p>
          <a:p>
            <a:pPr algn="just"/>
            <a:r>
              <a:rPr lang="fr-FR" sz="2000" dirty="0" smtClean="0"/>
              <a:t>vitesse </a:t>
            </a:r>
          </a:p>
          <a:p>
            <a:pPr algn="just"/>
            <a:r>
              <a:rPr lang="fr-FR" sz="2000" dirty="0" smtClean="0"/>
              <a:t>Supposons que cette particule est soumise à une force totale   qui dérive entièrement d’une énergie potentielle V. Le principe fondamental de la dynamique s’écrit donc :</a:t>
            </a:r>
          </a:p>
          <a:p>
            <a:pPr algn="just"/>
            <a:endParaRPr lang="fr-FR" sz="2000" dirty="0"/>
          </a:p>
          <a:p>
            <a:pPr algn="just"/>
            <a:r>
              <a:rPr lang="fr-FR" sz="2000" dirty="0" smtClean="0"/>
              <a:t>Précisons que l’énergie potentielle V ne dépend pas de la vitesse, le gradient qui permet d’obtenir la force est donc spatial, on le note   </a:t>
            </a:r>
          </a:p>
          <a:p>
            <a:endParaRPr lang="fr-FR" dirty="0"/>
          </a:p>
          <a:p>
            <a:pPr algn="just"/>
            <a:endParaRPr lang="fr-FR" sz="2000" dirty="0" smtClean="0"/>
          </a:p>
          <a:p>
            <a:pPr algn="just"/>
            <a:endParaRPr lang="fr-FR" sz="2000" dirty="0" smtClean="0"/>
          </a:p>
          <a:p>
            <a:pPr algn="just"/>
            <a:r>
              <a:rPr lang="fr-FR" sz="2000" dirty="0" smtClean="0"/>
              <a:t>l’énergie cinétique de la particule étant                      , le principe fondamental de la dynamique s’écrit donc:</a:t>
            </a:r>
          </a:p>
          <a:p>
            <a:endParaRPr lang="fr-FR" dirty="0"/>
          </a:p>
          <a:p>
            <a:endParaRPr lang="fr-FR" dirty="0" smtClean="0"/>
          </a:p>
          <a:p>
            <a:endParaRPr lang="fr-FR" dirty="0" smtClean="0"/>
          </a:p>
        </p:txBody>
      </p:sp>
      <p:sp>
        <p:nvSpPr>
          <p:cNvPr id="6" name="Rectangle 5"/>
          <p:cNvSpPr/>
          <p:nvPr/>
        </p:nvSpPr>
        <p:spPr>
          <a:xfrm>
            <a:off x="0" y="1059404"/>
            <a:ext cx="9358346" cy="461665"/>
          </a:xfrm>
          <a:prstGeom prst="rect">
            <a:avLst/>
          </a:prstGeom>
        </p:spPr>
        <p:txBody>
          <a:bodyPr wrap="square">
            <a:spAutoFit/>
          </a:bodyPr>
          <a:lstStyle/>
          <a:p>
            <a:r>
              <a:rPr lang="fr-FR" sz="2400" b="1" dirty="0" smtClean="0">
                <a:solidFill>
                  <a:srgbClr val="FF0000"/>
                </a:solidFill>
              </a:rPr>
              <a:t>I-1)</a:t>
            </a:r>
            <a:r>
              <a:rPr lang="fr-FR" sz="2000" b="1" dirty="0" smtClean="0">
                <a:solidFill>
                  <a:srgbClr val="FF0000"/>
                </a:solidFill>
              </a:rPr>
              <a:t> </a:t>
            </a:r>
            <a:r>
              <a:rPr lang="fr-FR" sz="2400" b="1" dirty="0" smtClean="0">
                <a:solidFill>
                  <a:srgbClr val="FF0000"/>
                </a:solidFill>
              </a:rPr>
              <a:t>Equation de Lagrange pour une particule soumise à un potentiel V</a:t>
            </a:r>
            <a:endParaRPr lang="fr-FR" sz="2400" b="1" dirty="0">
              <a:solidFill>
                <a:srgbClr val="FF0000"/>
              </a:solidFill>
            </a:endParaRPr>
          </a:p>
        </p:txBody>
      </p:sp>
      <p:pic>
        <p:nvPicPr>
          <p:cNvPr id="12289" name="Picture 1"/>
          <p:cNvPicPr>
            <a:picLocks noChangeAspect="1" noChangeArrowheads="1"/>
          </p:cNvPicPr>
          <p:nvPr/>
        </p:nvPicPr>
        <p:blipFill>
          <a:blip r:embed="rId2">
            <a:lum bright="-20000" contrast="40000"/>
          </a:blip>
          <a:srcRect/>
          <a:stretch>
            <a:fillRect/>
          </a:stretch>
        </p:blipFill>
        <p:spPr bwMode="auto">
          <a:xfrm>
            <a:off x="6072198" y="1928802"/>
            <a:ext cx="571504" cy="377827"/>
          </a:xfrm>
          <a:prstGeom prst="rect">
            <a:avLst/>
          </a:prstGeom>
          <a:noFill/>
          <a:ln w="9525">
            <a:noFill/>
            <a:miter lim="800000"/>
            <a:headEnd/>
            <a:tailEnd/>
          </a:ln>
          <a:effectLst/>
        </p:spPr>
      </p:pic>
      <p:pic>
        <p:nvPicPr>
          <p:cNvPr id="12290" name="Picture 2"/>
          <p:cNvPicPr>
            <a:picLocks noChangeAspect="1" noChangeArrowheads="1"/>
          </p:cNvPicPr>
          <p:nvPr/>
        </p:nvPicPr>
        <p:blipFill>
          <a:blip r:embed="rId3">
            <a:lum bright="-20000" contrast="40000"/>
          </a:blip>
          <a:srcRect/>
          <a:stretch>
            <a:fillRect/>
          </a:stretch>
        </p:blipFill>
        <p:spPr bwMode="auto">
          <a:xfrm>
            <a:off x="1285852" y="2270118"/>
            <a:ext cx="1519243" cy="515940"/>
          </a:xfrm>
          <a:prstGeom prst="rect">
            <a:avLst/>
          </a:prstGeom>
          <a:noFill/>
          <a:ln w="9525">
            <a:noFill/>
            <a:miter lim="800000"/>
            <a:headEnd/>
            <a:tailEnd/>
          </a:ln>
          <a:effectLst/>
        </p:spPr>
      </p:pic>
      <p:pic>
        <p:nvPicPr>
          <p:cNvPr id="12291" name="Picture 3"/>
          <p:cNvPicPr>
            <a:picLocks noChangeAspect="1" noChangeArrowheads="1"/>
          </p:cNvPicPr>
          <p:nvPr/>
        </p:nvPicPr>
        <p:blipFill>
          <a:blip r:embed="rId4">
            <a:lum bright="-20000" contrast="40000"/>
          </a:blip>
          <a:srcRect/>
          <a:stretch>
            <a:fillRect/>
          </a:stretch>
        </p:blipFill>
        <p:spPr bwMode="auto">
          <a:xfrm>
            <a:off x="7429520" y="2723087"/>
            <a:ext cx="228601" cy="277285"/>
          </a:xfrm>
          <a:prstGeom prst="rect">
            <a:avLst/>
          </a:prstGeom>
          <a:noFill/>
          <a:ln w="9525">
            <a:noFill/>
            <a:miter lim="800000"/>
            <a:headEnd/>
            <a:tailEnd/>
          </a:ln>
          <a:effectLst/>
        </p:spPr>
      </p:pic>
      <p:pic>
        <p:nvPicPr>
          <p:cNvPr id="12292" name="Picture 4"/>
          <p:cNvPicPr>
            <a:picLocks noChangeAspect="1" noChangeArrowheads="1"/>
          </p:cNvPicPr>
          <p:nvPr/>
        </p:nvPicPr>
        <p:blipFill>
          <a:blip r:embed="rId5">
            <a:lum bright="-20000" contrast="40000"/>
          </a:blip>
          <a:srcRect/>
          <a:stretch>
            <a:fillRect/>
          </a:stretch>
        </p:blipFill>
        <p:spPr bwMode="auto">
          <a:xfrm>
            <a:off x="3571868" y="3335338"/>
            <a:ext cx="1928826" cy="593728"/>
          </a:xfrm>
          <a:prstGeom prst="rect">
            <a:avLst/>
          </a:prstGeom>
          <a:noFill/>
          <a:ln w="9525">
            <a:noFill/>
            <a:miter lim="800000"/>
            <a:headEnd/>
            <a:tailEnd/>
          </a:ln>
          <a:effectLst/>
        </p:spPr>
      </p:pic>
      <p:pic>
        <p:nvPicPr>
          <p:cNvPr id="12293" name="Picture 5"/>
          <p:cNvPicPr>
            <a:picLocks noChangeAspect="1" noChangeArrowheads="1"/>
          </p:cNvPicPr>
          <p:nvPr/>
        </p:nvPicPr>
        <p:blipFill>
          <a:blip r:embed="rId6">
            <a:lum bright="-20000" contrast="40000"/>
          </a:blip>
          <a:srcRect/>
          <a:stretch>
            <a:fillRect/>
          </a:stretch>
        </p:blipFill>
        <p:spPr bwMode="auto">
          <a:xfrm>
            <a:off x="6000760" y="4186244"/>
            <a:ext cx="1763720" cy="600078"/>
          </a:xfrm>
          <a:prstGeom prst="rect">
            <a:avLst/>
          </a:prstGeom>
          <a:noFill/>
          <a:ln w="9525">
            <a:noFill/>
            <a:miter lim="800000"/>
            <a:headEnd/>
            <a:tailEnd/>
          </a:ln>
          <a:effectLst/>
        </p:spPr>
      </p:pic>
      <p:pic>
        <p:nvPicPr>
          <p:cNvPr id="12294" name="Picture 6"/>
          <p:cNvPicPr>
            <a:picLocks noChangeAspect="1" noChangeArrowheads="1"/>
          </p:cNvPicPr>
          <p:nvPr/>
        </p:nvPicPr>
        <p:blipFill>
          <a:blip r:embed="rId7">
            <a:lum bright="-20000" contrast="40000"/>
          </a:blip>
          <a:srcRect/>
          <a:stretch>
            <a:fillRect/>
          </a:stretch>
        </p:blipFill>
        <p:spPr bwMode="auto">
          <a:xfrm>
            <a:off x="4643438" y="5352007"/>
            <a:ext cx="1058866" cy="577323"/>
          </a:xfrm>
          <a:prstGeom prst="rect">
            <a:avLst/>
          </a:prstGeom>
          <a:noFill/>
          <a:ln w="9525">
            <a:noFill/>
            <a:miter lim="800000"/>
            <a:headEnd/>
            <a:tailEnd/>
          </a:ln>
          <a:effectLst/>
        </p:spPr>
      </p:pic>
      <p:pic>
        <p:nvPicPr>
          <p:cNvPr id="12295" name="Picture 7"/>
          <p:cNvPicPr>
            <a:picLocks noChangeAspect="1" noChangeArrowheads="1"/>
          </p:cNvPicPr>
          <p:nvPr/>
        </p:nvPicPr>
        <p:blipFill>
          <a:blip r:embed="rId8">
            <a:lum bright="-20000" contrast="40000"/>
          </a:blip>
          <a:srcRect/>
          <a:stretch>
            <a:fillRect/>
          </a:stretch>
        </p:blipFill>
        <p:spPr bwMode="auto">
          <a:xfrm>
            <a:off x="3571868" y="5924571"/>
            <a:ext cx="2071702" cy="719139"/>
          </a:xfrm>
          <a:prstGeom prst="rect">
            <a:avLst/>
          </a:prstGeom>
          <a:noFill/>
          <a:ln w="9525">
            <a:noFill/>
            <a:miter lim="800000"/>
            <a:headEnd/>
            <a:tailEnd/>
          </a:ln>
          <a:effectLst/>
        </p:spPr>
      </p:pic>
      <p:pic>
        <p:nvPicPr>
          <p:cNvPr id="12296" name="Picture 8"/>
          <p:cNvPicPr>
            <a:picLocks noChangeAspect="1" noChangeArrowheads="1"/>
          </p:cNvPicPr>
          <p:nvPr/>
        </p:nvPicPr>
        <p:blipFill>
          <a:blip r:embed="rId9">
            <a:lum bright="-20000" contrast="40000"/>
          </a:blip>
          <a:srcRect/>
          <a:stretch>
            <a:fillRect/>
          </a:stretch>
        </p:blipFill>
        <p:spPr bwMode="auto">
          <a:xfrm>
            <a:off x="2843209" y="4572008"/>
            <a:ext cx="3443303" cy="8477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302359"/>
            <a:ext cx="8501122" cy="6247864"/>
          </a:xfrm>
          <a:prstGeom prst="rect">
            <a:avLst/>
          </a:prstGeom>
        </p:spPr>
        <p:txBody>
          <a:bodyPr wrap="square">
            <a:spAutoFit/>
          </a:bodyPr>
          <a:lstStyle/>
          <a:p>
            <a:pPr algn="just"/>
            <a:r>
              <a:rPr lang="fr-FR" sz="2000" dirty="0" smtClean="0"/>
              <a:t>	Le mouvement du système est alors régi par un système de 2</a:t>
            </a:r>
            <a:r>
              <a:rPr lang="fr-FR" sz="2000" i="1" dirty="0" smtClean="0">
                <a:latin typeface="Times New Roman" pitchFamily="18" charset="0"/>
                <a:cs typeface="Times New Roman" pitchFamily="18" charset="0"/>
              </a:rPr>
              <a:t>l</a:t>
            </a:r>
            <a:r>
              <a:rPr lang="fr-FR" sz="2000" dirty="0" smtClean="0"/>
              <a:t> 	équations du premier ordre:</a:t>
            </a:r>
          </a:p>
          <a:p>
            <a:pPr algn="just"/>
            <a:endParaRPr lang="fr-FR" sz="2000" dirty="0" smtClean="0"/>
          </a:p>
          <a:p>
            <a:pPr algn="just"/>
            <a:endParaRPr lang="fr-FR" sz="2000" dirty="0" smtClean="0"/>
          </a:p>
          <a:p>
            <a:pPr algn="just"/>
            <a:endParaRPr lang="fr-FR" sz="2000" dirty="0" smtClean="0"/>
          </a:p>
          <a:p>
            <a:pPr algn="just"/>
            <a:r>
              <a:rPr lang="fr-FR" sz="2000" dirty="0" smtClean="0"/>
              <a:t>	</a:t>
            </a:r>
          </a:p>
          <a:p>
            <a:pPr algn="just"/>
            <a:r>
              <a:rPr lang="fr-FR" sz="2000" dirty="0" smtClean="0"/>
              <a:t>	Pour un </a:t>
            </a:r>
            <a:r>
              <a:rPr lang="fr-FR" sz="2000" dirty="0" err="1" smtClean="0">
                <a:solidFill>
                  <a:srgbClr val="C00000"/>
                </a:solidFill>
              </a:rPr>
              <a:t>Hamiltonien</a:t>
            </a:r>
            <a:r>
              <a:rPr lang="fr-FR" sz="2000" dirty="0" smtClean="0">
                <a:solidFill>
                  <a:srgbClr val="C00000"/>
                </a:solidFill>
              </a:rPr>
              <a:t> indépendant du temps et quadratique pour les 	impulsions,</a:t>
            </a:r>
            <a:r>
              <a:rPr lang="fr-FR" sz="2000" dirty="0" smtClean="0"/>
              <a:t> le </a:t>
            </a:r>
            <a:r>
              <a:rPr lang="fr-FR" sz="2000" dirty="0" err="1"/>
              <a:t>H</a:t>
            </a:r>
            <a:r>
              <a:rPr lang="fr-FR" sz="2000" dirty="0" err="1" smtClean="0"/>
              <a:t>amiltonien</a:t>
            </a:r>
            <a:r>
              <a:rPr lang="fr-FR" sz="2000" dirty="0" smtClean="0"/>
              <a:t> représente l‘énergie totale du système: </a:t>
            </a:r>
          </a:p>
          <a:p>
            <a:pPr algn="just"/>
            <a:r>
              <a:rPr lang="fr-FR" sz="2000" b="1" i="1" dirty="0" smtClean="0"/>
              <a:t>                                                              </a:t>
            </a:r>
          </a:p>
          <a:p>
            <a:pPr algn="just"/>
            <a:endParaRPr lang="fr-FR" sz="2000" dirty="0" smtClean="0"/>
          </a:p>
          <a:p>
            <a:pPr algn="just"/>
            <a:r>
              <a:rPr lang="fr-FR" sz="2000" b="1" dirty="0" smtClean="0">
                <a:solidFill>
                  <a:srgbClr val="0070C0"/>
                </a:solidFill>
              </a:rPr>
              <a:t>(c) Espace des phases</a:t>
            </a:r>
          </a:p>
          <a:p>
            <a:pPr algn="just"/>
            <a:r>
              <a:rPr lang="fr-FR" sz="2000" dirty="0" smtClean="0"/>
              <a:t>	L'espace des phases est un espace de dimension 2</a:t>
            </a:r>
            <a:r>
              <a:rPr lang="fr-FR" sz="2000" i="1" dirty="0" smtClean="0">
                <a:latin typeface="Times New Roman" pitchFamily="18" charset="0"/>
                <a:cs typeface="Times New Roman" pitchFamily="18" charset="0"/>
              </a:rPr>
              <a:t> l</a:t>
            </a:r>
            <a:r>
              <a:rPr lang="fr-FR" sz="2000" dirty="0" smtClean="0"/>
              <a:t> dont les axes sont 	q1,..q</a:t>
            </a:r>
            <a:r>
              <a:rPr lang="fr-FR" sz="2000" i="1" dirty="0" smtClean="0">
                <a:latin typeface="Times New Roman" pitchFamily="18" charset="0"/>
                <a:cs typeface="Times New Roman" pitchFamily="18" charset="0"/>
              </a:rPr>
              <a:t>l</a:t>
            </a:r>
            <a:r>
              <a:rPr lang="fr-FR" sz="2000" dirty="0" smtClean="0"/>
              <a:t>,p1,..p</a:t>
            </a:r>
            <a:r>
              <a:rPr lang="fr-FR" sz="2000" i="1" dirty="0" smtClean="0">
                <a:latin typeface="Times New Roman" pitchFamily="18" charset="0"/>
                <a:cs typeface="Times New Roman" pitchFamily="18" charset="0"/>
              </a:rPr>
              <a:t>l</a:t>
            </a:r>
            <a:r>
              <a:rPr lang="fr-FR" sz="2000" dirty="0" smtClean="0"/>
              <a:t>. Le système étant régi par un système de </a:t>
            </a:r>
            <a:r>
              <a:rPr lang="fr-FR" sz="2000" i="1" dirty="0" smtClean="0">
                <a:latin typeface="Times New Roman" pitchFamily="18" charset="0"/>
                <a:cs typeface="Times New Roman" pitchFamily="18" charset="0"/>
              </a:rPr>
              <a:t>l </a:t>
            </a:r>
            <a:r>
              <a:rPr lang="fr-FR" sz="2000" dirty="0" smtClean="0"/>
              <a:t>équations 	différentielles du second ordre, sa trajectoire sera parfaitement 	déterminée et unique par la donnée de 2</a:t>
            </a:r>
            <a:r>
              <a:rPr lang="fr-FR" sz="2000" i="1" dirty="0" smtClean="0">
                <a:latin typeface="Times New Roman" pitchFamily="18" charset="0"/>
                <a:cs typeface="Times New Roman" pitchFamily="18" charset="0"/>
              </a:rPr>
              <a:t> l</a:t>
            </a:r>
            <a:r>
              <a:rPr lang="fr-FR" sz="2000" dirty="0" smtClean="0"/>
              <a:t> conditions initiales q1(t = 	0),..</a:t>
            </a:r>
            <a:r>
              <a:rPr lang="fr-FR" sz="2000" dirty="0" err="1" smtClean="0"/>
              <a:t>q</a:t>
            </a:r>
            <a:r>
              <a:rPr lang="fr-FR" sz="2000" i="1" dirty="0" err="1" smtClean="0">
                <a:latin typeface="Times New Roman" pitchFamily="18" charset="0"/>
                <a:cs typeface="Times New Roman" pitchFamily="18" charset="0"/>
              </a:rPr>
              <a:t>l</a:t>
            </a:r>
            <a:r>
              <a:rPr lang="fr-FR" sz="2000" i="1" dirty="0" smtClean="0">
                <a:latin typeface="Times New Roman" pitchFamily="18" charset="0"/>
                <a:cs typeface="Times New Roman" pitchFamily="18" charset="0"/>
              </a:rPr>
              <a:t>(</a:t>
            </a:r>
            <a:r>
              <a:rPr lang="fr-FR" sz="2000" dirty="0" smtClean="0"/>
              <a:t>t = 0),p1(t = 0),..</a:t>
            </a:r>
            <a:r>
              <a:rPr lang="fr-FR" sz="2000" dirty="0" err="1" smtClean="0"/>
              <a:t>p</a:t>
            </a:r>
            <a:r>
              <a:rPr lang="fr-FR" sz="2000" i="1" dirty="0" err="1" smtClean="0">
                <a:latin typeface="Times New Roman" pitchFamily="18" charset="0"/>
                <a:cs typeface="Times New Roman" pitchFamily="18" charset="0"/>
              </a:rPr>
              <a:t>l</a:t>
            </a:r>
            <a:r>
              <a:rPr lang="fr-FR" sz="2000" dirty="0" smtClean="0"/>
              <a:t>(t = 0). </a:t>
            </a:r>
          </a:p>
          <a:p>
            <a:pPr algn="just"/>
            <a:r>
              <a:rPr lang="fr-FR" sz="2000" dirty="0" smtClean="0"/>
              <a:t>	L‘état initial du système ainsi que tout les états ultérieurs sont 	représentés par un point de l'espace des phases. </a:t>
            </a:r>
          </a:p>
          <a:p>
            <a:pPr algn="just"/>
            <a:r>
              <a:rPr lang="fr-FR" sz="2000" b="1" i="1" dirty="0" smtClean="0"/>
              <a:t>	</a:t>
            </a:r>
            <a:r>
              <a:rPr lang="fr-FR" sz="2000" b="1" i="1" u="sng" dirty="0" smtClean="0"/>
              <a:t>Une courbe de l'espace des phases représente donc l‘état d'un </a:t>
            </a:r>
            <a:r>
              <a:rPr lang="fr-FR" sz="2000" b="1" i="1" dirty="0" smtClean="0"/>
              <a:t>	</a:t>
            </a:r>
            <a:r>
              <a:rPr lang="fr-FR" sz="2000" b="1" i="1" u="sng" dirty="0" smtClean="0"/>
              <a:t>système au cours de son mouvement.</a:t>
            </a:r>
          </a:p>
        </p:txBody>
      </p:sp>
      <p:pic>
        <p:nvPicPr>
          <p:cNvPr id="34818" name="Picture 2"/>
          <p:cNvPicPr>
            <a:picLocks noChangeAspect="1" noChangeArrowheads="1"/>
          </p:cNvPicPr>
          <p:nvPr/>
        </p:nvPicPr>
        <p:blipFill>
          <a:blip r:embed="rId2">
            <a:lum bright="-20000" contrast="40000"/>
          </a:blip>
          <a:srcRect/>
          <a:stretch>
            <a:fillRect/>
          </a:stretch>
        </p:blipFill>
        <p:spPr bwMode="auto">
          <a:xfrm>
            <a:off x="3643306" y="1000108"/>
            <a:ext cx="1571636" cy="1214446"/>
          </a:xfrm>
          <a:prstGeom prst="rect">
            <a:avLst/>
          </a:prstGeom>
          <a:noFill/>
          <a:ln w="9525">
            <a:noFill/>
            <a:miter lim="800000"/>
            <a:headEnd/>
            <a:tailEnd/>
          </a:ln>
          <a:effectLst/>
        </p:spPr>
      </p:pic>
      <p:pic>
        <p:nvPicPr>
          <p:cNvPr id="34819" name="Picture 3"/>
          <p:cNvPicPr>
            <a:picLocks noChangeAspect="1" noChangeArrowheads="1"/>
          </p:cNvPicPr>
          <p:nvPr/>
        </p:nvPicPr>
        <p:blipFill>
          <a:blip r:embed="rId3">
            <a:lum bright="-20000" contrast="40000"/>
          </a:blip>
          <a:srcRect/>
          <a:stretch>
            <a:fillRect/>
          </a:stretch>
        </p:blipFill>
        <p:spPr bwMode="auto">
          <a:xfrm>
            <a:off x="3929058" y="2928934"/>
            <a:ext cx="1247780" cy="373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285728"/>
            <a:ext cx="8572560" cy="6494085"/>
          </a:xfrm>
          <a:prstGeom prst="rect">
            <a:avLst/>
          </a:prstGeom>
        </p:spPr>
        <p:txBody>
          <a:bodyPr wrap="square">
            <a:spAutoFit/>
          </a:bodyPr>
          <a:lstStyle/>
          <a:p>
            <a:r>
              <a:rPr lang="fr-FR" sz="2000" b="1" dirty="0" smtClean="0">
                <a:solidFill>
                  <a:srgbClr val="0070C0"/>
                </a:solidFill>
              </a:rPr>
              <a:t>(d) Observable classique</a:t>
            </a:r>
          </a:p>
          <a:p>
            <a:pPr algn="just"/>
            <a:r>
              <a:rPr lang="fr-FR" sz="2000" dirty="0" smtClean="0"/>
              <a:t>	</a:t>
            </a:r>
            <a:r>
              <a:rPr lang="fr-FR" sz="2000" u="sng" dirty="0" smtClean="0"/>
              <a:t>Une observable</a:t>
            </a:r>
            <a:r>
              <a:rPr lang="fr-FR" sz="2000" dirty="0" smtClean="0"/>
              <a:t> en physique classique est </a:t>
            </a:r>
            <a:r>
              <a:rPr lang="fr-FR" sz="2000" u="sng" dirty="0" smtClean="0"/>
              <a:t>une fonction f des </a:t>
            </a:r>
            <a:r>
              <a:rPr lang="fr-FR" sz="2000" dirty="0" smtClean="0"/>
              <a:t>	</a:t>
            </a:r>
            <a:r>
              <a:rPr lang="fr-FR" sz="2000" u="sng" dirty="0" smtClean="0"/>
              <a:t>coordonnées généralisées des qi et pi et également du temps</a:t>
            </a:r>
            <a:r>
              <a:rPr lang="fr-FR" sz="2000" dirty="0" smtClean="0"/>
              <a:t>; c'est 	donc une fonction sur l'espace des phases. (exemples: énergie 	mécanique, énergie cinétique, moment cinétique..)</a:t>
            </a:r>
          </a:p>
          <a:p>
            <a:pPr algn="just"/>
            <a:endParaRPr lang="fr-FR" sz="2400" dirty="0" smtClean="0">
              <a:solidFill>
                <a:srgbClr val="FF0000"/>
              </a:solidFill>
            </a:endParaRPr>
          </a:p>
          <a:p>
            <a:pPr algn="ctr"/>
            <a:r>
              <a:rPr lang="fr-FR" sz="2800" b="1" dirty="0" smtClean="0">
                <a:solidFill>
                  <a:srgbClr val="C00000"/>
                </a:solidFill>
              </a:rPr>
              <a:t>II. Crochets de Poisson</a:t>
            </a:r>
          </a:p>
          <a:p>
            <a:pPr algn="just"/>
            <a:r>
              <a:rPr lang="fr-FR" sz="2000" dirty="0" smtClean="0"/>
              <a:t>Soient f et g deux observables classiques, le crochet introduit historiquement par Poisson est défini  par:</a:t>
            </a:r>
          </a:p>
          <a:p>
            <a:pPr algn="just"/>
            <a:endParaRPr lang="fr-FR" sz="2000" dirty="0" smtClean="0"/>
          </a:p>
          <a:p>
            <a:pPr algn="just"/>
            <a:endParaRPr lang="fr-FR" sz="2000" dirty="0" smtClean="0"/>
          </a:p>
          <a:p>
            <a:pPr algn="just"/>
            <a:r>
              <a:rPr lang="fr-FR" sz="2000" dirty="0" smtClean="0"/>
              <a:t>Appliqué aux 2</a:t>
            </a:r>
            <a:r>
              <a:rPr lang="fr-FR" sz="2000" i="1" dirty="0" smtClean="0">
                <a:latin typeface="Times New Roman" pitchFamily="18" charset="0"/>
                <a:cs typeface="Times New Roman" pitchFamily="18" charset="0"/>
              </a:rPr>
              <a:t>l</a:t>
            </a:r>
            <a:r>
              <a:rPr lang="fr-FR" sz="2000" dirty="0" smtClean="0"/>
              <a:t>  variables canoniques :</a:t>
            </a:r>
          </a:p>
          <a:p>
            <a:pPr algn="just"/>
            <a:endParaRPr lang="fr-FR" sz="2000" dirty="0" smtClean="0"/>
          </a:p>
          <a:p>
            <a:pPr algn="just"/>
            <a:endParaRPr lang="fr-FR" sz="2000" dirty="0" smtClean="0"/>
          </a:p>
          <a:p>
            <a:pPr algn="just"/>
            <a:endParaRPr lang="fr-FR" sz="2000" dirty="0" smtClean="0"/>
          </a:p>
          <a:p>
            <a:pPr algn="just"/>
            <a:endParaRPr lang="fr-FR" sz="2000" dirty="0" smtClean="0"/>
          </a:p>
          <a:p>
            <a:pPr algn="just"/>
            <a:r>
              <a:rPr lang="fr-FR" sz="2000" dirty="0" smtClean="0"/>
              <a:t>On peut montrer que:</a:t>
            </a:r>
          </a:p>
          <a:p>
            <a:pPr algn="just"/>
            <a:endParaRPr lang="fr-FR" sz="2000" dirty="0" smtClean="0"/>
          </a:p>
          <a:p>
            <a:pPr algn="just"/>
            <a:r>
              <a:rPr lang="fr-FR" sz="2400" dirty="0" smtClean="0">
                <a:solidFill>
                  <a:srgbClr val="FF0000"/>
                </a:solidFill>
              </a:rPr>
              <a:t>                       </a:t>
            </a:r>
          </a:p>
          <a:p>
            <a:pPr algn="just"/>
            <a:r>
              <a:rPr lang="fr-FR" sz="2000" dirty="0" smtClean="0"/>
              <a:t>                              (observables compatibles/ incompatibles)</a:t>
            </a:r>
          </a:p>
        </p:txBody>
      </p:sp>
      <p:pic>
        <p:nvPicPr>
          <p:cNvPr id="35844" name="Picture 4"/>
          <p:cNvPicPr>
            <a:picLocks noChangeAspect="1" noChangeArrowheads="1"/>
          </p:cNvPicPr>
          <p:nvPr/>
        </p:nvPicPr>
        <p:blipFill>
          <a:blip r:embed="rId2">
            <a:lum bright="-20000" contrast="40000"/>
          </a:blip>
          <a:srcRect/>
          <a:stretch>
            <a:fillRect/>
          </a:stretch>
        </p:blipFill>
        <p:spPr bwMode="auto">
          <a:xfrm>
            <a:off x="1142976" y="4214818"/>
            <a:ext cx="6357982" cy="1143008"/>
          </a:xfrm>
          <a:prstGeom prst="rect">
            <a:avLst/>
          </a:prstGeom>
          <a:noFill/>
          <a:ln w="9525">
            <a:noFill/>
            <a:miter lim="800000"/>
            <a:headEnd/>
            <a:tailEnd/>
          </a:ln>
          <a:effectLst/>
        </p:spPr>
      </p:pic>
      <p:pic>
        <p:nvPicPr>
          <p:cNvPr id="2" name="Image 1"/>
          <p:cNvPicPr>
            <a:picLocks noChangeAspect="1"/>
          </p:cNvPicPr>
          <p:nvPr/>
        </p:nvPicPr>
        <p:blipFill>
          <a:blip r:embed="rId3"/>
          <a:stretch>
            <a:fillRect/>
          </a:stretch>
        </p:blipFill>
        <p:spPr>
          <a:xfrm>
            <a:off x="2123728" y="5661248"/>
            <a:ext cx="4905375" cy="734900"/>
          </a:xfrm>
          <a:prstGeom prst="rect">
            <a:avLst/>
          </a:prstGeom>
        </p:spPr>
      </p:pic>
      <p:pic>
        <p:nvPicPr>
          <p:cNvPr id="3" name="Image 2"/>
          <p:cNvPicPr>
            <a:picLocks noChangeAspect="1"/>
          </p:cNvPicPr>
          <p:nvPr/>
        </p:nvPicPr>
        <p:blipFill>
          <a:blip r:embed="rId4"/>
          <a:stretch>
            <a:fillRect/>
          </a:stretch>
        </p:blipFill>
        <p:spPr>
          <a:xfrm>
            <a:off x="2771800" y="2973903"/>
            <a:ext cx="4886325" cy="85725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285728"/>
            <a:ext cx="8715436" cy="6247864"/>
          </a:xfrm>
          <a:prstGeom prst="rect">
            <a:avLst/>
          </a:prstGeom>
        </p:spPr>
        <p:txBody>
          <a:bodyPr wrap="square">
            <a:spAutoFit/>
          </a:bodyPr>
          <a:lstStyle/>
          <a:p>
            <a:r>
              <a:rPr lang="fr-FR" sz="2000" dirty="0" smtClean="0"/>
              <a:t>les équations d’Hamilton se mettent alors sous </a:t>
            </a:r>
            <a:r>
              <a:rPr lang="fr-FR" sz="2000" u="sng" dirty="0" smtClean="0"/>
              <a:t>la forme symétrique </a:t>
            </a:r>
            <a:r>
              <a:rPr lang="fr-FR" sz="2000" dirty="0" smtClean="0"/>
              <a:t>:</a:t>
            </a:r>
          </a:p>
          <a:p>
            <a:endParaRPr lang="fr-FR" sz="2000" dirty="0" smtClean="0"/>
          </a:p>
          <a:p>
            <a:endParaRPr lang="fr-FR" sz="2000" dirty="0" smtClean="0"/>
          </a:p>
          <a:p>
            <a:endParaRPr lang="fr-FR" sz="2000" dirty="0" smtClean="0"/>
          </a:p>
          <a:p>
            <a:endParaRPr lang="fr-FR" sz="2000" dirty="0" smtClean="0"/>
          </a:p>
          <a:p>
            <a:r>
              <a:rPr lang="fr-FR" sz="2000" dirty="0" smtClean="0"/>
              <a:t>Le crochet de poisson est antisymétrique :</a:t>
            </a:r>
          </a:p>
          <a:p>
            <a:endParaRPr lang="fr-FR" sz="2000" dirty="0" smtClean="0"/>
          </a:p>
          <a:p>
            <a:r>
              <a:rPr lang="fr-FR" sz="2000" dirty="0" smtClean="0"/>
              <a:t>On peut aussi vérifier que :</a:t>
            </a:r>
          </a:p>
          <a:p>
            <a:endParaRPr lang="fr-FR" sz="2000" dirty="0" smtClean="0"/>
          </a:p>
          <a:p>
            <a:endParaRPr lang="fr-FR" sz="2000" dirty="0" smtClean="0"/>
          </a:p>
          <a:p>
            <a:endParaRPr lang="fr-FR" sz="2000" dirty="0" smtClean="0"/>
          </a:p>
          <a:p>
            <a:endParaRPr lang="fr-FR" sz="2000" dirty="0" smtClean="0"/>
          </a:p>
          <a:p>
            <a:r>
              <a:rPr lang="fr-FR" sz="2000" dirty="0" smtClean="0"/>
              <a:t>On montre aussi  que pour trois observables quelconques f , g  et  h, on a l’égalité suivante :</a:t>
            </a:r>
          </a:p>
          <a:p>
            <a:endParaRPr lang="fr-FR" sz="2000" dirty="0" smtClean="0"/>
          </a:p>
          <a:p>
            <a:endParaRPr lang="fr-FR" sz="2000" dirty="0" smtClean="0"/>
          </a:p>
          <a:p>
            <a:endParaRPr lang="fr-FR" sz="2000" dirty="0" smtClean="0"/>
          </a:p>
          <a:p>
            <a:endParaRPr lang="fr-FR" sz="2000" dirty="0" smtClean="0"/>
          </a:p>
          <a:p>
            <a:r>
              <a:rPr lang="fr-FR" sz="2000" dirty="0" smtClean="0"/>
              <a:t>Cette relation constitue </a:t>
            </a:r>
            <a:r>
              <a:rPr lang="fr-FR" sz="2000" u="sng" dirty="0" smtClean="0">
                <a:solidFill>
                  <a:srgbClr val="FF0000"/>
                </a:solidFill>
              </a:rPr>
              <a:t>l’identité de Jacobi.</a:t>
            </a:r>
          </a:p>
          <a:p>
            <a:endParaRPr lang="fr-FR" sz="2000" dirty="0" smtClean="0"/>
          </a:p>
        </p:txBody>
      </p:sp>
      <p:pic>
        <p:nvPicPr>
          <p:cNvPr id="35842" name="Picture 2"/>
          <p:cNvPicPr>
            <a:picLocks noChangeAspect="1" noChangeArrowheads="1"/>
          </p:cNvPicPr>
          <p:nvPr/>
        </p:nvPicPr>
        <p:blipFill>
          <a:blip r:embed="rId2">
            <a:lum bright="-20000" contrast="40000"/>
          </a:blip>
          <a:srcRect/>
          <a:stretch>
            <a:fillRect/>
          </a:stretch>
        </p:blipFill>
        <p:spPr bwMode="auto">
          <a:xfrm>
            <a:off x="2571736" y="928670"/>
            <a:ext cx="3500462" cy="847729"/>
          </a:xfrm>
          <a:prstGeom prst="rect">
            <a:avLst/>
          </a:prstGeom>
          <a:noFill/>
          <a:ln w="9525">
            <a:noFill/>
            <a:miter lim="800000"/>
            <a:headEnd/>
            <a:tailEnd/>
          </a:ln>
          <a:effectLst/>
        </p:spPr>
      </p:pic>
      <p:pic>
        <p:nvPicPr>
          <p:cNvPr id="35843" name="Picture 3"/>
          <p:cNvPicPr>
            <a:picLocks noChangeAspect="1" noChangeArrowheads="1"/>
          </p:cNvPicPr>
          <p:nvPr/>
        </p:nvPicPr>
        <p:blipFill>
          <a:blip r:embed="rId3">
            <a:lum bright="-20000" contrast="40000"/>
          </a:blip>
          <a:srcRect/>
          <a:stretch>
            <a:fillRect/>
          </a:stretch>
        </p:blipFill>
        <p:spPr bwMode="auto">
          <a:xfrm>
            <a:off x="4786314" y="1785926"/>
            <a:ext cx="1704983" cy="642942"/>
          </a:xfrm>
          <a:prstGeom prst="rect">
            <a:avLst/>
          </a:prstGeom>
          <a:noFill/>
          <a:ln w="9525">
            <a:noFill/>
            <a:miter lim="800000"/>
            <a:headEnd/>
            <a:tailEnd/>
          </a:ln>
          <a:effectLst/>
        </p:spPr>
      </p:pic>
      <p:pic>
        <p:nvPicPr>
          <p:cNvPr id="35844" name="Picture 4"/>
          <p:cNvPicPr>
            <a:picLocks noChangeAspect="1" noChangeArrowheads="1"/>
          </p:cNvPicPr>
          <p:nvPr/>
        </p:nvPicPr>
        <p:blipFill>
          <a:blip r:embed="rId4">
            <a:lum bright="-20000" contrast="40000"/>
          </a:blip>
          <a:srcRect/>
          <a:stretch>
            <a:fillRect/>
          </a:stretch>
        </p:blipFill>
        <p:spPr bwMode="auto">
          <a:xfrm>
            <a:off x="3286116" y="2428868"/>
            <a:ext cx="4643470" cy="1195393"/>
          </a:xfrm>
          <a:prstGeom prst="rect">
            <a:avLst/>
          </a:prstGeom>
          <a:noFill/>
          <a:ln w="9525">
            <a:noFill/>
            <a:miter lim="800000"/>
            <a:headEnd/>
            <a:tailEnd/>
          </a:ln>
          <a:effectLst/>
        </p:spPr>
      </p:pic>
      <p:pic>
        <p:nvPicPr>
          <p:cNvPr id="2" name="Image 1"/>
          <p:cNvPicPr>
            <a:picLocks noChangeAspect="1"/>
          </p:cNvPicPr>
          <p:nvPr/>
        </p:nvPicPr>
        <p:blipFill>
          <a:blip r:embed="rId5"/>
          <a:stretch>
            <a:fillRect/>
          </a:stretch>
        </p:blipFill>
        <p:spPr>
          <a:xfrm>
            <a:off x="1845466" y="4725144"/>
            <a:ext cx="5606853" cy="576064"/>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285728"/>
            <a:ext cx="8286808" cy="6247864"/>
          </a:xfrm>
          <a:prstGeom prst="rect">
            <a:avLst/>
          </a:prstGeom>
        </p:spPr>
        <p:txBody>
          <a:bodyPr wrap="square">
            <a:spAutoFit/>
          </a:bodyPr>
          <a:lstStyle/>
          <a:p>
            <a:r>
              <a:rPr lang="fr-FR" sz="2000" b="1" dirty="0" smtClean="0">
                <a:solidFill>
                  <a:srgbClr val="0070C0"/>
                </a:solidFill>
              </a:rPr>
              <a:t>2-1 Evolution temporelle d'une observable classique</a:t>
            </a:r>
          </a:p>
          <a:p>
            <a:r>
              <a:rPr lang="fr-FR" sz="2000" dirty="0" smtClean="0"/>
              <a:t>Considérons une observable f:</a:t>
            </a:r>
          </a:p>
          <a:p>
            <a:endParaRPr lang="fr-FR" sz="2000" dirty="0" smtClean="0"/>
          </a:p>
          <a:p>
            <a:endParaRPr lang="fr-FR" sz="2000" dirty="0" smtClean="0"/>
          </a:p>
          <a:p>
            <a:endParaRPr lang="fr-FR" sz="2000" dirty="0" smtClean="0"/>
          </a:p>
          <a:p>
            <a:r>
              <a:rPr lang="fr-FR" sz="2000" dirty="0" smtClean="0"/>
              <a:t>En utilisant les équations d’Hamilton, on obtient:</a:t>
            </a:r>
          </a:p>
          <a:p>
            <a:endParaRPr lang="fr-FR" sz="2000" dirty="0" smtClean="0"/>
          </a:p>
          <a:p>
            <a:endParaRPr lang="fr-FR" sz="2000" dirty="0" smtClean="0"/>
          </a:p>
          <a:p>
            <a:r>
              <a:rPr lang="fr-FR" sz="2000" dirty="0" smtClean="0"/>
              <a:t>Soit</a:t>
            </a:r>
          </a:p>
          <a:p>
            <a:endParaRPr lang="fr-FR" sz="2000" dirty="0" smtClean="0"/>
          </a:p>
          <a:p>
            <a:endParaRPr lang="fr-FR" sz="2000" dirty="0" smtClean="0"/>
          </a:p>
          <a:p>
            <a:pPr algn="just"/>
            <a:r>
              <a:rPr lang="fr-FR" sz="2000" dirty="0" smtClean="0"/>
              <a:t>Si l'observable f ne dépend pas explicitement du temps, c'est dire       , l‘équation devient alors:</a:t>
            </a:r>
          </a:p>
          <a:p>
            <a:pPr algn="just"/>
            <a:endParaRPr lang="fr-FR" sz="2000" dirty="0" smtClean="0"/>
          </a:p>
          <a:p>
            <a:pPr algn="just"/>
            <a:endParaRPr lang="fr-FR" sz="2000" dirty="0" smtClean="0"/>
          </a:p>
          <a:p>
            <a:pPr algn="just"/>
            <a:r>
              <a:rPr lang="fr-FR" sz="2000" b="1" dirty="0" smtClean="0">
                <a:solidFill>
                  <a:srgbClr val="0070C0"/>
                </a:solidFill>
              </a:rPr>
              <a:t>2-2 Constante du mouvement</a:t>
            </a:r>
          </a:p>
          <a:p>
            <a:pPr algn="just"/>
            <a:r>
              <a:rPr lang="fr-FR" sz="2000" dirty="0" smtClean="0"/>
              <a:t>On dit qu'une observable f est </a:t>
            </a:r>
            <a:r>
              <a:rPr lang="fr-FR" sz="2000" b="1" dirty="0" smtClean="0"/>
              <a:t>une intégrale première du mouvement </a:t>
            </a:r>
            <a:r>
              <a:rPr lang="fr-FR" sz="2000" dirty="0" smtClean="0"/>
              <a:t>si elle est indépendante du temps, c'est dire si</a:t>
            </a:r>
          </a:p>
          <a:p>
            <a:pPr algn="just"/>
            <a:endParaRPr lang="fr-FR" sz="2000" dirty="0" smtClean="0"/>
          </a:p>
          <a:p>
            <a:pPr algn="just"/>
            <a:endParaRPr lang="fr-FR" sz="2000" dirty="0" smtClean="0">
              <a:solidFill>
                <a:srgbClr val="002060"/>
              </a:solidFill>
            </a:endParaRPr>
          </a:p>
        </p:txBody>
      </p:sp>
      <p:pic>
        <p:nvPicPr>
          <p:cNvPr id="36866" name="Picture 2"/>
          <p:cNvPicPr>
            <a:picLocks noChangeAspect="1" noChangeArrowheads="1"/>
          </p:cNvPicPr>
          <p:nvPr/>
        </p:nvPicPr>
        <p:blipFill>
          <a:blip r:embed="rId2">
            <a:lum bright="-20000" contrast="40000"/>
          </a:blip>
          <a:srcRect/>
          <a:stretch>
            <a:fillRect/>
          </a:stretch>
        </p:blipFill>
        <p:spPr bwMode="auto">
          <a:xfrm>
            <a:off x="2357422" y="928670"/>
            <a:ext cx="5214974" cy="1000132"/>
          </a:xfrm>
          <a:prstGeom prst="rect">
            <a:avLst/>
          </a:prstGeom>
          <a:noFill/>
          <a:ln w="9525">
            <a:noFill/>
            <a:miter lim="800000"/>
            <a:headEnd/>
            <a:tailEnd/>
          </a:ln>
          <a:effectLst/>
        </p:spPr>
      </p:pic>
      <p:pic>
        <p:nvPicPr>
          <p:cNvPr id="36867" name="Picture 3"/>
          <p:cNvPicPr>
            <a:picLocks noChangeAspect="1" noChangeArrowheads="1"/>
          </p:cNvPicPr>
          <p:nvPr/>
        </p:nvPicPr>
        <p:blipFill>
          <a:blip r:embed="rId3">
            <a:lum bright="-20000" contrast="40000"/>
          </a:blip>
          <a:srcRect/>
          <a:stretch>
            <a:fillRect/>
          </a:stretch>
        </p:blipFill>
        <p:spPr bwMode="auto">
          <a:xfrm>
            <a:off x="2500298" y="2214554"/>
            <a:ext cx="4500594" cy="857256"/>
          </a:xfrm>
          <a:prstGeom prst="rect">
            <a:avLst/>
          </a:prstGeom>
          <a:noFill/>
          <a:ln w="9525">
            <a:noFill/>
            <a:miter lim="800000"/>
            <a:headEnd/>
            <a:tailEnd/>
          </a:ln>
          <a:effectLst/>
        </p:spPr>
      </p:pic>
      <p:pic>
        <p:nvPicPr>
          <p:cNvPr id="36868" name="Picture 4"/>
          <p:cNvPicPr>
            <a:picLocks noChangeAspect="1" noChangeArrowheads="1"/>
          </p:cNvPicPr>
          <p:nvPr/>
        </p:nvPicPr>
        <p:blipFill>
          <a:blip r:embed="rId4">
            <a:lum bright="-20000" contrast="40000"/>
          </a:blip>
          <a:srcRect/>
          <a:stretch>
            <a:fillRect/>
          </a:stretch>
        </p:blipFill>
        <p:spPr bwMode="auto">
          <a:xfrm>
            <a:off x="3500430" y="3000372"/>
            <a:ext cx="2000264" cy="642942"/>
          </a:xfrm>
          <a:prstGeom prst="rect">
            <a:avLst/>
          </a:prstGeom>
          <a:noFill/>
          <a:ln w="9525">
            <a:noFill/>
            <a:miter lim="800000"/>
            <a:headEnd/>
            <a:tailEnd/>
          </a:ln>
          <a:effectLst/>
        </p:spPr>
      </p:pic>
      <p:pic>
        <p:nvPicPr>
          <p:cNvPr id="36869" name="Picture 5"/>
          <p:cNvPicPr>
            <a:picLocks noChangeAspect="1" noChangeArrowheads="1"/>
          </p:cNvPicPr>
          <p:nvPr/>
        </p:nvPicPr>
        <p:blipFill>
          <a:blip r:embed="rId5">
            <a:lum bright="-20000" contrast="40000"/>
          </a:blip>
          <a:srcRect/>
          <a:stretch>
            <a:fillRect/>
          </a:stretch>
        </p:blipFill>
        <p:spPr bwMode="auto">
          <a:xfrm>
            <a:off x="7775598" y="3628825"/>
            <a:ext cx="725492" cy="514555"/>
          </a:xfrm>
          <a:prstGeom prst="rect">
            <a:avLst/>
          </a:prstGeom>
          <a:noFill/>
          <a:ln w="9525">
            <a:noFill/>
            <a:miter lim="800000"/>
            <a:headEnd/>
            <a:tailEnd/>
          </a:ln>
          <a:effectLst/>
        </p:spPr>
      </p:pic>
      <p:pic>
        <p:nvPicPr>
          <p:cNvPr id="36870" name="Picture 6"/>
          <p:cNvPicPr>
            <a:picLocks noChangeAspect="1" noChangeArrowheads="1"/>
          </p:cNvPicPr>
          <p:nvPr/>
        </p:nvPicPr>
        <p:blipFill>
          <a:blip r:embed="rId6">
            <a:lum bright="-20000" contrast="40000"/>
          </a:blip>
          <a:srcRect/>
          <a:stretch>
            <a:fillRect/>
          </a:stretch>
        </p:blipFill>
        <p:spPr bwMode="auto">
          <a:xfrm>
            <a:off x="3786182" y="4214818"/>
            <a:ext cx="1928826" cy="785818"/>
          </a:xfrm>
          <a:prstGeom prst="rect">
            <a:avLst/>
          </a:prstGeom>
          <a:noFill/>
          <a:ln w="9525">
            <a:noFill/>
            <a:miter lim="800000"/>
            <a:headEnd/>
            <a:tailEnd/>
          </a:ln>
          <a:effectLst/>
        </p:spPr>
      </p:pic>
      <p:pic>
        <p:nvPicPr>
          <p:cNvPr id="2" name="Image 1"/>
          <p:cNvPicPr>
            <a:picLocks noChangeAspect="1"/>
          </p:cNvPicPr>
          <p:nvPr/>
        </p:nvPicPr>
        <p:blipFill>
          <a:blip r:embed="rId7"/>
          <a:stretch>
            <a:fillRect/>
          </a:stretch>
        </p:blipFill>
        <p:spPr>
          <a:xfrm>
            <a:off x="4179097" y="5877272"/>
            <a:ext cx="1321598" cy="65632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5728"/>
            <a:ext cx="9144000" cy="6894195"/>
          </a:xfrm>
          <a:prstGeom prst="rect">
            <a:avLst/>
          </a:prstGeom>
        </p:spPr>
        <p:txBody>
          <a:bodyPr wrap="square">
            <a:spAutoFit/>
          </a:bodyPr>
          <a:lstStyle/>
          <a:p>
            <a:pPr algn="just"/>
            <a:r>
              <a:rPr lang="fr-FR" sz="2000" dirty="0" smtClean="0"/>
              <a:t>Compte tenu de ce qui précède, si f est une </a:t>
            </a:r>
            <a:r>
              <a:rPr lang="fr-FR" sz="2000" b="1" dirty="0" smtClean="0"/>
              <a:t>intégrale première du mouvement </a:t>
            </a:r>
            <a:r>
              <a:rPr lang="fr-FR" sz="2000" dirty="0" smtClean="0"/>
              <a:t>alors  </a:t>
            </a:r>
          </a:p>
          <a:p>
            <a:pPr algn="just"/>
            <a:endParaRPr lang="fr-FR" sz="2000" u="sng" dirty="0" smtClean="0"/>
          </a:p>
          <a:p>
            <a:pPr algn="just"/>
            <a:endParaRPr lang="fr-FR" sz="1400" u="sng" dirty="0" smtClean="0"/>
          </a:p>
          <a:p>
            <a:pPr algn="just"/>
            <a:r>
              <a:rPr lang="fr-FR" sz="2000" u="sng" dirty="0" smtClean="0">
                <a:solidFill>
                  <a:schemeClr val="tx2">
                    <a:lumMod val="60000"/>
                    <a:lumOff val="40000"/>
                  </a:schemeClr>
                </a:solidFill>
              </a:rPr>
              <a:t>Cas de l’énergie totale du système</a:t>
            </a:r>
            <a:r>
              <a:rPr lang="fr-FR" sz="2000" dirty="0" smtClean="0">
                <a:solidFill>
                  <a:schemeClr val="tx2">
                    <a:lumMod val="60000"/>
                    <a:lumOff val="40000"/>
                  </a:schemeClr>
                </a:solidFill>
              </a:rPr>
              <a:t>:</a:t>
            </a:r>
          </a:p>
          <a:p>
            <a:pPr algn="just"/>
            <a:endParaRPr lang="fr-FR" sz="1050" dirty="0" smtClean="0"/>
          </a:p>
          <a:p>
            <a:pPr algn="just"/>
            <a:r>
              <a:rPr lang="fr-FR" sz="2000" dirty="0" smtClean="0">
                <a:solidFill>
                  <a:srgbClr val="FF0000"/>
                </a:solidFill>
              </a:rPr>
              <a:t>Si le </a:t>
            </a:r>
            <a:r>
              <a:rPr lang="fr-FR" sz="2000" dirty="0" err="1" smtClean="0">
                <a:solidFill>
                  <a:srgbClr val="FF0000"/>
                </a:solidFill>
              </a:rPr>
              <a:t>Hamiltonien</a:t>
            </a:r>
            <a:r>
              <a:rPr lang="fr-FR" sz="2000" dirty="0" smtClean="0">
                <a:solidFill>
                  <a:srgbClr val="FF0000"/>
                </a:solidFill>
              </a:rPr>
              <a:t> ne dépend pas explicitement du temps, alors c'est </a:t>
            </a:r>
            <a:r>
              <a:rPr lang="fr-FR" sz="2000" b="1" dirty="0" smtClean="0">
                <a:solidFill>
                  <a:srgbClr val="FF0000"/>
                </a:solidFill>
              </a:rPr>
              <a:t>une intégrale première du mouvement</a:t>
            </a:r>
            <a:r>
              <a:rPr lang="fr-FR" sz="2000" dirty="0" smtClean="0">
                <a:solidFill>
                  <a:srgbClr val="FF0000"/>
                </a:solidFill>
              </a:rPr>
              <a:t>, sa valeur reste constante durant le mouvement du système.</a:t>
            </a:r>
            <a:endParaRPr lang="fr-FR" sz="800" dirty="0" smtClean="0">
              <a:solidFill>
                <a:srgbClr val="FF0000"/>
              </a:solidFill>
            </a:endParaRPr>
          </a:p>
          <a:p>
            <a:pPr algn="just"/>
            <a:r>
              <a:rPr lang="fr-FR" sz="2000" dirty="0" smtClean="0"/>
              <a:t>De même:</a:t>
            </a:r>
          </a:p>
          <a:p>
            <a:pPr algn="just"/>
            <a:endParaRPr lang="fr-FR" sz="2000" u="sng" dirty="0" smtClean="0"/>
          </a:p>
          <a:p>
            <a:pPr algn="just"/>
            <a:r>
              <a:rPr lang="fr-FR" sz="2000" dirty="0" smtClean="0"/>
              <a:t>et</a:t>
            </a:r>
            <a:endParaRPr lang="fr-FR" sz="2000" u="sng" dirty="0" smtClean="0"/>
          </a:p>
          <a:p>
            <a:pPr algn="just"/>
            <a:endParaRPr lang="fr-FR" sz="2000" u="sng" dirty="0" smtClean="0"/>
          </a:p>
          <a:p>
            <a:pPr algn="just"/>
            <a:endParaRPr lang="fr-FR" sz="2000" u="sng" dirty="0" smtClean="0"/>
          </a:p>
          <a:p>
            <a:pPr algn="just"/>
            <a:r>
              <a:rPr lang="fr-FR" sz="2000" u="sng" dirty="0" smtClean="0">
                <a:solidFill>
                  <a:schemeClr val="tx2">
                    <a:lumMod val="60000"/>
                    <a:lumOff val="40000"/>
                  </a:schemeClr>
                </a:solidFill>
              </a:rPr>
              <a:t>Exemple:</a:t>
            </a:r>
          </a:p>
          <a:p>
            <a:pPr algn="just"/>
            <a:r>
              <a:rPr lang="fr-FR" sz="2000" dirty="0" smtClean="0"/>
              <a:t>Considérons le </a:t>
            </a:r>
            <a:r>
              <a:rPr lang="fr-FR" sz="2000" dirty="0" err="1" smtClean="0"/>
              <a:t>Hamiltonien</a:t>
            </a:r>
            <a:r>
              <a:rPr lang="fr-FR" sz="2000" dirty="0" smtClean="0"/>
              <a:t> suivant:</a:t>
            </a:r>
          </a:p>
          <a:p>
            <a:pPr algn="just"/>
            <a:endParaRPr lang="fr-FR" sz="2000" dirty="0" smtClean="0"/>
          </a:p>
          <a:p>
            <a:pPr algn="just"/>
            <a:endParaRPr lang="fr-FR" sz="800" dirty="0" smtClean="0"/>
          </a:p>
          <a:p>
            <a:pPr algn="just"/>
            <a:r>
              <a:rPr lang="fr-FR" sz="2000" dirty="0" smtClean="0"/>
              <a:t>Cet </a:t>
            </a:r>
            <a:r>
              <a:rPr lang="fr-FR" sz="2000" dirty="0" err="1" smtClean="0"/>
              <a:t>Hamiltonien</a:t>
            </a:r>
            <a:r>
              <a:rPr lang="fr-FR" sz="2000" dirty="0" smtClean="0"/>
              <a:t> peut modéliser </a:t>
            </a:r>
            <a:r>
              <a:rPr lang="fr-FR" sz="2000" u="sng" dirty="0" smtClean="0">
                <a:solidFill>
                  <a:srgbClr val="FF0000"/>
                </a:solidFill>
              </a:rPr>
              <a:t>une particule soumise à un potentiel élastique et pouvant se déplacer sur un plan.</a:t>
            </a:r>
          </a:p>
          <a:p>
            <a:pPr algn="just"/>
            <a:r>
              <a:rPr lang="fr-FR" sz="2000" dirty="0" smtClean="0"/>
              <a:t>Le </a:t>
            </a:r>
            <a:r>
              <a:rPr lang="fr-FR" sz="2000" dirty="0" err="1" smtClean="0"/>
              <a:t>Hamiltonien</a:t>
            </a:r>
            <a:r>
              <a:rPr lang="fr-FR" sz="2000" dirty="0" smtClean="0"/>
              <a:t> est invariant par rotation. Montrons d'abord que :</a:t>
            </a:r>
          </a:p>
          <a:p>
            <a:pPr algn="just"/>
            <a:endParaRPr lang="fr-FR" sz="2000" dirty="0" smtClean="0"/>
          </a:p>
          <a:p>
            <a:pPr algn="just"/>
            <a:endParaRPr lang="fr-FR" sz="2000" dirty="0" smtClean="0"/>
          </a:p>
          <a:p>
            <a:pPr algn="just"/>
            <a:endParaRPr lang="fr-FR" sz="2000" u="sng" dirty="0" smtClean="0"/>
          </a:p>
          <a:p>
            <a:pPr algn="just"/>
            <a:r>
              <a:rPr lang="fr-FR" sz="2000" u="sng" dirty="0" smtClean="0"/>
              <a:t> </a:t>
            </a:r>
          </a:p>
        </p:txBody>
      </p:sp>
      <p:pic>
        <p:nvPicPr>
          <p:cNvPr id="37890" name="Picture 2"/>
          <p:cNvPicPr>
            <a:picLocks noChangeAspect="1" noChangeArrowheads="1"/>
          </p:cNvPicPr>
          <p:nvPr/>
        </p:nvPicPr>
        <p:blipFill>
          <a:blip r:embed="rId3">
            <a:lum bright="-20000" contrast="40000"/>
          </a:blip>
          <a:srcRect/>
          <a:stretch>
            <a:fillRect/>
          </a:stretch>
        </p:blipFill>
        <p:spPr bwMode="auto">
          <a:xfrm>
            <a:off x="2786050" y="642918"/>
            <a:ext cx="1569926" cy="473072"/>
          </a:xfrm>
          <a:prstGeom prst="rect">
            <a:avLst/>
          </a:prstGeom>
          <a:noFill/>
          <a:ln w="9525">
            <a:noFill/>
            <a:miter lim="800000"/>
            <a:headEnd/>
            <a:tailEnd/>
          </a:ln>
          <a:effectLst/>
        </p:spPr>
      </p:pic>
      <p:pic>
        <p:nvPicPr>
          <p:cNvPr id="37892" name="Picture 4"/>
          <p:cNvPicPr>
            <a:picLocks noChangeAspect="1" noChangeArrowheads="1"/>
          </p:cNvPicPr>
          <p:nvPr/>
        </p:nvPicPr>
        <p:blipFill>
          <a:blip r:embed="rId4">
            <a:lum bright="-20000" contrast="40000"/>
          </a:blip>
          <a:srcRect/>
          <a:stretch>
            <a:fillRect/>
          </a:stretch>
        </p:blipFill>
        <p:spPr bwMode="auto">
          <a:xfrm>
            <a:off x="3857620" y="4214818"/>
            <a:ext cx="3929090" cy="642942"/>
          </a:xfrm>
          <a:prstGeom prst="rect">
            <a:avLst/>
          </a:prstGeom>
          <a:noFill/>
          <a:ln w="9525">
            <a:noFill/>
            <a:miter lim="800000"/>
            <a:headEnd/>
            <a:tailEnd/>
          </a:ln>
          <a:effectLst/>
        </p:spPr>
      </p:pic>
      <p:pic>
        <p:nvPicPr>
          <p:cNvPr id="37893" name="Picture 5"/>
          <p:cNvPicPr>
            <a:picLocks noChangeAspect="1" noChangeArrowheads="1"/>
          </p:cNvPicPr>
          <p:nvPr/>
        </p:nvPicPr>
        <p:blipFill>
          <a:blip r:embed="rId5">
            <a:lum bright="-20000" contrast="40000"/>
          </a:blip>
          <a:srcRect/>
          <a:stretch>
            <a:fillRect/>
          </a:stretch>
        </p:blipFill>
        <p:spPr bwMode="auto">
          <a:xfrm>
            <a:off x="1142976" y="6000768"/>
            <a:ext cx="2786082" cy="642942"/>
          </a:xfrm>
          <a:prstGeom prst="rect">
            <a:avLst/>
          </a:prstGeom>
          <a:noFill/>
          <a:ln w="9525">
            <a:noFill/>
            <a:miter lim="800000"/>
            <a:headEnd/>
            <a:tailEnd/>
          </a:ln>
          <a:effectLst/>
        </p:spPr>
      </p:pic>
      <p:pic>
        <p:nvPicPr>
          <p:cNvPr id="37894" name="Picture 6"/>
          <p:cNvPicPr>
            <a:picLocks noChangeAspect="1" noChangeArrowheads="1"/>
          </p:cNvPicPr>
          <p:nvPr/>
        </p:nvPicPr>
        <p:blipFill>
          <a:blip r:embed="rId6">
            <a:lum bright="-20000" contrast="40000"/>
          </a:blip>
          <a:srcRect/>
          <a:stretch>
            <a:fillRect/>
          </a:stretch>
        </p:blipFill>
        <p:spPr bwMode="auto">
          <a:xfrm>
            <a:off x="4921257" y="5738855"/>
            <a:ext cx="1508131" cy="1119145"/>
          </a:xfrm>
          <a:prstGeom prst="rect">
            <a:avLst/>
          </a:prstGeom>
          <a:noFill/>
          <a:ln w="9525">
            <a:noFill/>
            <a:miter lim="800000"/>
            <a:headEnd/>
            <a:tailEnd/>
          </a:ln>
          <a:effectLst/>
        </p:spPr>
      </p:pic>
      <p:graphicFrame>
        <p:nvGraphicFramePr>
          <p:cNvPr id="33794" name="Object 2"/>
          <p:cNvGraphicFramePr>
            <a:graphicFrameLocks noChangeAspect="1"/>
          </p:cNvGraphicFramePr>
          <p:nvPr/>
        </p:nvGraphicFramePr>
        <p:xfrm>
          <a:off x="1857356" y="2214554"/>
          <a:ext cx="4429156" cy="785817"/>
        </p:xfrm>
        <a:graphic>
          <a:graphicData uri="http://schemas.openxmlformats.org/presentationml/2006/ole">
            <mc:AlternateContent xmlns:mc="http://schemas.openxmlformats.org/markup-compatibility/2006">
              <mc:Choice xmlns:v="urn:schemas-microsoft-com:vml" Requires="v">
                <p:oleObj spid="_x0000_s33816" name="Equation" r:id="rId7" imgW="3060700" imgH="482600" progId="">
                  <p:embed/>
                </p:oleObj>
              </mc:Choice>
              <mc:Fallback>
                <p:oleObj name="Equation" r:id="rId7" imgW="3060700" imgH="482600" progId="">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57356" y="2214554"/>
                        <a:ext cx="4429156" cy="7858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5" name="Object 3"/>
          <p:cNvGraphicFramePr>
            <a:graphicFrameLocks noChangeAspect="1"/>
          </p:cNvGraphicFramePr>
          <p:nvPr/>
        </p:nvGraphicFramePr>
        <p:xfrm>
          <a:off x="1857356" y="3143248"/>
          <a:ext cx="4572032" cy="830262"/>
        </p:xfrm>
        <a:graphic>
          <a:graphicData uri="http://schemas.openxmlformats.org/presentationml/2006/ole">
            <mc:AlternateContent xmlns:mc="http://schemas.openxmlformats.org/markup-compatibility/2006">
              <mc:Choice xmlns:v="urn:schemas-microsoft-com:vml" Requires="v">
                <p:oleObj spid="_x0000_s33817" name="Equation" r:id="rId9" imgW="2946400" imgH="482600" progId="">
                  <p:embed/>
                </p:oleObj>
              </mc:Choice>
              <mc:Fallback>
                <p:oleObj name="Equation" r:id="rId9" imgW="2946400" imgH="482600" progId="">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57356" y="3143248"/>
                        <a:ext cx="4572032" cy="830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Image 1"/>
          <p:cNvPicPr>
            <a:picLocks noChangeAspect="1"/>
          </p:cNvPicPr>
          <p:nvPr/>
        </p:nvPicPr>
        <p:blipFill>
          <a:blip r:embed="rId11"/>
          <a:stretch>
            <a:fillRect/>
          </a:stretch>
        </p:blipFill>
        <p:spPr>
          <a:xfrm>
            <a:off x="4357710" y="930254"/>
            <a:ext cx="3429000" cy="65722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214290"/>
            <a:ext cx="8358246" cy="6555641"/>
          </a:xfrm>
          <a:prstGeom prst="rect">
            <a:avLst/>
          </a:prstGeom>
        </p:spPr>
        <p:txBody>
          <a:bodyPr wrap="square">
            <a:spAutoFit/>
          </a:bodyPr>
          <a:lstStyle/>
          <a:p>
            <a:r>
              <a:rPr lang="fr-FR" sz="2000" dirty="0" smtClean="0"/>
              <a:t>Donc:</a:t>
            </a:r>
          </a:p>
          <a:p>
            <a:endParaRPr lang="fr-FR" sz="2000" dirty="0" smtClean="0"/>
          </a:p>
          <a:p>
            <a:endParaRPr lang="fr-FR" sz="2000" dirty="0" smtClean="0"/>
          </a:p>
          <a:p>
            <a:endParaRPr lang="fr-FR" sz="2000" dirty="0" smtClean="0"/>
          </a:p>
          <a:p>
            <a:endParaRPr lang="fr-FR" sz="2000" dirty="0" smtClean="0"/>
          </a:p>
          <a:p>
            <a:r>
              <a:rPr lang="fr-FR" sz="2000" dirty="0" smtClean="0"/>
              <a:t>Le </a:t>
            </a:r>
            <a:r>
              <a:rPr lang="fr-FR" sz="2000" dirty="0" err="1" smtClean="0"/>
              <a:t>Hamiltonien</a:t>
            </a:r>
            <a:r>
              <a:rPr lang="fr-FR" sz="2000" dirty="0" smtClean="0"/>
              <a:t> est bien invariant par rotation.</a:t>
            </a:r>
          </a:p>
          <a:p>
            <a:r>
              <a:rPr lang="fr-FR" sz="2000" dirty="0" smtClean="0"/>
              <a:t>Considérons maintenant la fonction                           telle que </a:t>
            </a:r>
          </a:p>
          <a:p>
            <a:r>
              <a:rPr lang="fr-FR" sz="2000" dirty="0" smtClean="0"/>
              <a:t>			 </a:t>
            </a:r>
          </a:p>
          <a:p>
            <a:endParaRPr lang="fr-FR" sz="2000" dirty="0" smtClean="0"/>
          </a:p>
          <a:p>
            <a:pPr algn="just"/>
            <a:r>
              <a:rPr lang="fr-FR" sz="2000" dirty="0" smtClean="0"/>
              <a:t>Cette expression représente </a:t>
            </a:r>
            <a:r>
              <a:rPr lang="fr-FR" sz="2000" u="sng" dirty="0" smtClean="0"/>
              <a:t>le moment cinétique de la particule </a:t>
            </a:r>
            <a:r>
              <a:rPr lang="fr-FR" sz="2000" dirty="0" smtClean="0"/>
              <a:t>qui, dans le cas du mouvement plan, ne possède qu'une composante suivant la direction perpendiculaire au plan.</a:t>
            </a:r>
          </a:p>
          <a:p>
            <a:pPr algn="just"/>
            <a:r>
              <a:rPr lang="fr-FR" sz="2000" dirty="0" smtClean="0"/>
              <a:t>Nous allons montrer que le moment cinétique est une constante du mouvement et pour cela nous allons calculer </a:t>
            </a:r>
          </a:p>
          <a:p>
            <a:pPr algn="just"/>
            <a:endParaRPr lang="fr-FR" sz="2000" dirty="0" smtClean="0"/>
          </a:p>
          <a:p>
            <a:pPr algn="just"/>
            <a:endParaRPr lang="fr-FR" sz="2000" dirty="0" smtClean="0"/>
          </a:p>
          <a:p>
            <a:pPr algn="just"/>
            <a:endParaRPr lang="fr-FR" sz="2000" dirty="0" smtClean="0"/>
          </a:p>
          <a:p>
            <a:pPr algn="just"/>
            <a:endParaRPr lang="fr-FR" sz="2000" dirty="0" smtClean="0"/>
          </a:p>
          <a:p>
            <a:pPr algn="just"/>
            <a:endParaRPr lang="fr-FR" sz="2000" dirty="0" smtClean="0"/>
          </a:p>
          <a:p>
            <a:pPr algn="just"/>
            <a:r>
              <a:rPr lang="fr-FR" sz="2000" dirty="0" smtClean="0"/>
              <a:t>g ne dépend pas explicitement du temps, et donc g est donc </a:t>
            </a:r>
            <a:r>
              <a:rPr lang="fr-FR" sz="2000" u="sng" dirty="0" smtClean="0"/>
              <a:t>une intégrale première du mouvement</a:t>
            </a:r>
          </a:p>
        </p:txBody>
      </p:sp>
      <p:pic>
        <p:nvPicPr>
          <p:cNvPr id="38915" name="Picture 3"/>
          <p:cNvPicPr>
            <a:picLocks noChangeAspect="1" noChangeArrowheads="1"/>
          </p:cNvPicPr>
          <p:nvPr/>
        </p:nvPicPr>
        <p:blipFill>
          <a:blip r:embed="rId2">
            <a:lum bright="-20000" contrast="40000"/>
          </a:blip>
          <a:srcRect/>
          <a:stretch>
            <a:fillRect/>
          </a:stretch>
        </p:blipFill>
        <p:spPr bwMode="auto">
          <a:xfrm>
            <a:off x="4143372" y="2071678"/>
            <a:ext cx="1358906" cy="391849"/>
          </a:xfrm>
          <a:prstGeom prst="rect">
            <a:avLst/>
          </a:prstGeom>
          <a:noFill/>
          <a:ln w="9525">
            <a:noFill/>
            <a:miter lim="800000"/>
            <a:headEnd/>
            <a:tailEnd/>
          </a:ln>
          <a:effectLst/>
        </p:spPr>
      </p:pic>
      <p:pic>
        <p:nvPicPr>
          <p:cNvPr id="38916" name="Picture 4"/>
          <p:cNvPicPr>
            <a:picLocks noChangeAspect="1" noChangeArrowheads="1"/>
          </p:cNvPicPr>
          <p:nvPr/>
        </p:nvPicPr>
        <p:blipFill>
          <a:blip r:embed="rId3">
            <a:lum bright="-20000" contrast="40000"/>
          </a:blip>
          <a:srcRect/>
          <a:stretch>
            <a:fillRect/>
          </a:stretch>
        </p:blipFill>
        <p:spPr bwMode="auto">
          <a:xfrm>
            <a:off x="3214678" y="2500306"/>
            <a:ext cx="2643206" cy="357190"/>
          </a:xfrm>
          <a:prstGeom prst="rect">
            <a:avLst/>
          </a:prstGeom>
          <a:noFill/>
          <a:ln w="9525">
            <a:noFill/>
            <a:miter lim="800000"/>
            <a:headEnd/>
            <a:tailEnd/>
          </a:ln>
          <a:effectLst/>
        </p:spPr>
      </p:pic>
      <p:pic>
        <p:nvPicPr>
          <p:cNvPr id="38917" name="Picture 5"/>
          <p:cNvPicPr>
            <a:picLocks noChangeAspect="1" noChangeArrowheads="1"/>
          </p:cNvPicPr>
          <p:nvPr/>
        </p:nvPicPr>
        <p:blipFill>
          <a:blip r:embed="rId4">
            <a:lum bright="-20000" contrast="40000"/>
          </a:blip>
          <a:srcRect/>
          <a:stretch>
            <a:fillRect/>
          </a:stretch>
        </p:blipFill>
        <p:spPr bwMode="auto">
          <a:xfrm>
            <a:off x="5072066" y="4286255"/>
            <a:ext cx="928694" cy="309566"/>
          </a:xfrm>
          <a:prstGeom prst="rect">
            <a:avLst/>
          </a:prstGeom>
          <a:noFill/>
          <a:ln w="9525">
            <a:noFill/>
            <a:miter lim="800000"/>
            <a:headEnd/>
            <a:tailEnd/>
          </a:ln>
          <a:effectLst/>
        </p:spPr>
      </p:pic>
      <p:pic>
        <p:nvPicPr>
          <p:cNvPr id="38918" name="Picture 6"/>
          <p:cNvPicPr>
            <a:picLocks noChangeAspect="1" noChangeArrowheads="1"/>
          </p:cNvPicPr>
          <p:nvPr/>
        </p:nvPicPr>
        <p:blipFill>
          <a:blip r:embed="rId5">
            <a:lum bright="-20000" contrast="40000"/>
          </a:blip>
          <a:srcRect/>
          <a:stretch>
            <a:fillRect/>
          </a:stretch>
        </p:blipFill>
        <p:spPr bwMode="auto">
          <a:xfrm>
            <a:off x="2786050" y="4500570"/>
            <a:ext cx="4143404" cy="1000132"/>
          </a:xfrm>
          <a:prstGeom prst="rect">
            <a:avLst/>
          </a:prstGeom>
          <a:noFill/>
          <a:ln w="9525">
            <a:noFill/>
            <a:miter lim="800000"/>
            <a:headEnd/>
            <a:tailEnd/>
          </a:ln>
          <a:effectLst/>
        </p:spPr>
      </p:pic>
      <p:pic>
        <p:nvPicPr>
          <p:cNvPr id="38920" name="Picture 8"/>
          <p:cNvPicPr>
            <a:picLocks noChangeAspect="1" noChangeArrowheads="1"/>
          </p:cNvPicPr>
          <p:nvPr/>
        </p:nvPicPr>
        <p:blipFill>
          <a:blip r:embed="rId6">
            <a:lum bright="-20000" contrast="40000"/>
          </a:blip>
          <a:srcRect/>
          <a:stretch>
            <a:fillRect/>
          </a:stretch>
        </p:blipFill>
        <p:spPr bwMode="auto">
          <a:xfrm>
            <a:off x="3000364" y="5429264"/>
            <a:ext cx="3857652" cy="642942"/>
          </a:xfrm>
          <a:prstGeom prst="rect">
            <a:avLst/>
          </a:prstGeom>
          <a:noFill/>
          <a:ln w="9525">
            <a:noFill/>
            <a:miter lim="800000"/>
            <a:headEnd/>
            <a:tailEnd/>
          </a:ln>
          <a:effectLst/>
        </p:spPr>
      </p:pic>
      <p:pic>
        <p:nvPicPr>
          <p:cNvPr id="53249" name="Picture 1"/>
          <p:cNvPicPr>
            <a:picLocks noChangeAspect="1" noChangeArrowheads="1"/>
          </p:cNvPicPr>
          <p:nvPr/>
        </p:nvPicPr>
        <p:blipFill>
          <a:blip r:embed="rId7"/>
          <a:srcRect/>
          <a:stretch>
            <a:fillRect/>
          </a:stretch>
        </p:blipFill>
        <p:spPr bwMode="auto">
          <a:xfrm>
            <a:off x="1571604" y="142852"/>
            <a:ext cx="5448300" cy="704850"/>
          </a:xfrm>
          <a:prstGeom prst="rect">
            <a:avLst/>
          </a:prstGeom>
          <a:noFill/>
          <a:ln w="9525">
            <a:noFill/>
            <a:miter lim="800000"/>
            <a:headEnd/>
            <a:tailEnd/>
          </a:ln>
          <a:effectLst/>
        </p:spPr>
      </p:pic>
      <p:pic>
        <p:nvPicPr>
          <p:cNvPr id="53250" name="Picture 2"/>
          <p:cNvPicPr>
            <a:picLocks noChangeAspect="1" noChangeArrowheads="1"/>
          </p:cNvPicPr>
          <p:nvPr/>
        </p:nvPicPr>
        <p:blipFill>
          <a:blip r:embed="rId8"/>
          <a:srcRect/>
          <a:stretch>
            <a:fillRect/>
          </a:stretch>
        </p:blipFill>
        <p:spPr bwMode="auto">
          <a:xfrm>
            <a:off x="1928794" y="928670"/>
            <a:ext cx="1962150" cy="657225"/>
          </a:xfrm>
          <a:prstGeom prst="rect">
            <a:avLst/>
          </a:prstGeom>
          <a:noFill/>
          <a:ln w="9525">
            <a:noFill/>
            <a:miter lim="800000"/>
            <a:headEnd/>
            <a:tailEnd/>
          </a:ln>
          <a:effectLst/>
        </p:spPr>
      </p:pic>
      <p:pic>
        <p:nvPicPr>
          <p:cNvPr id="53251" name="Picture 3"/>
          <p:cNvPicPr>
            <a:picLocks noChangeAspect="1" noChangeArrowheads="1"/>
          </p:cNvPicPr>
          <p:nvPr/>
        </p:nvPicPr>
        <p:blipFill>
          <a:blip r:embed="rId9"/>
          <a:srcRect/>
          <a:stretch>
            <a:fillRect/>
          </a:stretch>
        </p:blipFill>
        <p:spPr bwMode="auto">
          <a:xfrm>
            <a:off x="3929058" y="1000108"/>
            <a:ext cx="257175" cy="485775"/>
          </a:xfrm>
          <a:prstGeom prst="rect">
            <a:avLst/>
          </a:prstGeom>
          <a:noFill/>
          <a:ln w="9525">
            <a:noFill/>
            <a:miter lim="800000"/>
            <a:headEnd/>
            <a:tailEnd/>
          </a:ln>
          <a:effectLst/>
        </p:spPr>
      </p:pic>
      <p:pic>
        <p:nvPicPr>
          <p:cNvPr id="53252" name="Picture 4"/>
          <p:cNvPicPr>
            <a:picLocks noChangeAspect="1" noChangeArrowheads="1"/>
          </p:cNvPicPr>
          <p:nvPr/>
        </p:nvPicPr>
        <p:blipFill>
          <a:blip r:embed="rId10"/>
          <a:srcRect/>
          <a:stretch>
            <a:fillRect/>
          </a:stretch>
        </p:blipFill>
        <p:spPr bwMode="auto">
          <a:xfrm>
            <a:off x="4357686" y="1000108"/>
            <a:ext cx="495300" cy="500066"/>
          </a:xfrm>
          <a:prstGeom prst="rect">
            <a:avLst/>
          </a:prstGeom>
          <a:noFill/>
          <a:ln w="9525">
            <a:noFill/>
            <a:miter lim="800000"/>
            <a:headEnd/>
            <a:tailEnd/>
          </a:ln>
          <a:effectLst/>
        </p:spPr>
      </p:pic>
      <p:pic>
        <p:nvPicPr>
          <p:cNvPr id="53253" name="Picture 5"/>
          <p:cNvPicPr>
            <a:picLocks noChangeAspect="1" noChangeArrowheads="1"/>
          </p:cNvPicPr>
          <p:nvPr/>
        </p:nvPicPr>
        <p:blipFill>
          <a:blip r:embed="rId11"/>
          <a:srcRect/>
          <a:stretch>
            <a:fillRect/>
          </a:stretch>
        </p:blipFill>
        <p:spPr bwMode="auto">
          <a:xfrm>
            <a:off x="4972057" y="971536"/>
            <a:ext cx="600075" cy="528638"/>
          </a:xfrm>
          <a:prstGeom prst="rect">
            <a:avLst/>
          </a:prstGeom>
          <a:noFill/>
          <a:ln w="9525">
            <a:noFill/>
            <a:miter lim="800000"/>
            <a:headEnd/>
            <a:tailEnd/>
          </a:ln>
          <a:effectLst/>
        </p:spPr>
      </p:pic>
      <p:pic>
        <p:nvPicPr>
          <p:cNvPr id="53255" name="Picture 7"/>
          <p:cNvPicPr>
            <a:picLocks noChangeAspect="1" noChangeArrowheads="1"/>
          </p:cNvPicPr>
          <p:nvPr/>
        </p:nvPicPr>
        <p:blipFill>
          <a:blip r:embed="rId12"/>
          <a:srcRect/>
          <a:stretch>
            <a:fillRect/>
          </a:stretch>
        </p:blipFill>
        <p:spPr bwMode="auto">
          <a:xfrm>
            <a:off x="4214810" y="1095361"/>
            <a:ext cx="133350" cy="333375"/>
          </a:xfrm>
          <a:prstGeom prst="rect">
            <a:avLst/>
          </a:prstGeom>
          <a:noFill/>
          <a:ln w="9525">
            <a:noFill/>
            <a:miter lim="800000"/>
            <a:headEnd/>
            <a:tailEnd/>
          </a:ln>
          <a:effectLst/>
        </p:spPr>
      </p:pic>
      <p:pic>
        <p:nvPicPr>
          <p:cNvPr id="53256" name="Picture 8"/>
          <p:cNvPicPr>
            <a:picLocks noChangeAspect="1" noChangeArrowheads="1"/>
          </p:cNvPicPr>
          <p:nvPr/>
        </p:nvPicPr>
        <p:blipFill>
          <a:blip r:embed="rId12"/>
          <a:srcRect/>
          <a:stretch>
            <a:fillRect/>
          </a:stretch>
        </p:blipFill>
        <p:spPr bwMode="auto">
          <a:xfrm>
            <a:off x="4857752" y="1071546"/>
            <a:ext cx="133350" cy="333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214290"/>
            <a:ext cx="8643998" cy="6494085"/>
          </a:xfrm>
          <a:prstGeom prst="rect">
            <a:avLst/>
          </a:prstGeom>
        </p:spPr>
        <p:txBody>
          <a:bodyPr wrap="square">
            <a:spAutoFit/>
          </a:bodyPr>
          <a:lstStyle/>
          <a:p>
            <a:endParaRPr lang="fr-FR" sz="2000" dirty="0" smtClean="0">
              <a:solidFill>
                <a:srgbClr val="002060"/>
              </a:solidFill>
            </a:endParaRPr>
          </a:p>
          <a:p>
            <a:endParaRPr lang="fr-FR" sz="2000" dirty="0" smtClean="0">
              <a:solidFill>
                <a:srgbClr val="002060"/>
              </a:solidFill>
            </a:endParaRPr>
          </a:p>
          <a:p>
            <a:endParaRPr lang="fr-FR" sz="2000" dirty="0" smtClean="0">
              <a:solidFill>
                <a:srgbClr val="002060"/>
              </a:solidFill>
            </a:endParaRPr>
          </a:p>
          <a:p>
            <a:endParaRPr lang="fr-FR" sz="2000" dirty="0" smtClean="0">
              <a:solidFill>
                <a:srgbClr val="002060"/>
              </a:solidFill>
            </a:endParaRPr>
          </a:p>
          <a:p>
            <a:endParaRPr lang="fr-FR" sz="2000" dirty="0" smtClean="0">
              <a:solidFill>
                <a:srgbClr val="002060"/>
              </a:solidFill>
            </a:endParaRPr>
          </a:p>
          <a:p>
            <a:endParaRPr lang="fr-FR" sz="2000" dirty="0" smtClean="0">
              <a:solidFill>
                <a:srgbClr val="002060"/>
              </a:solidFill>
            </a:endParaRPr>
          </a:p>
          <a:p>
            <a:endParaRPr lang="fr-FR" sz="2000" dirty="0" smtClean="0">
              <a:solidFill>
                <a:srgbClr val="002060"/>
              </a:solidFill>
            </a:endParaRPr>
          </a:p>
          <a:p>
            <a:endParaRPr lang="fr-FR" sz="2000" dirty="0" smtClean="0">
              <a:solidFill>
                <a:srgbClr val="002060"/>
              </a:solidFill>
            </a:endParaRPr>
          </a:p>
          <a:p>
            <a:endParaRPr lang="fr-FR" sz="2000" dirty="0" smtClean="0">
              <a:solidFill>
                <a:srgbClr val="002060"/>
              </a:solidFill>
            </a:endParaRPr>
          </a:p>
          <a:p>
            <a:endParaRPr lang="fr-FR" sz="2000" dirty="0" smtClean="0">
              <a:solidFill>
                <a:srgbClr val="002060"/>
              </a:solidFill>
            </a:endParaRPr>
          </a:p>
          <a:p>
            <a:endParaRPr lang="fr-FR" sz="2000" dirty="0" smtClean="0">
              <a:solidFill>
                <a:srgbClr val="002060"/>
              </a:solidFill>
            </a:endParaRPr>
          </a:p>
          <a:p>
            <a:r>
              <a:rPr lang="fr-FR" sz="2000" b="1" dirty="0" smtClean="0">
                <a:solidFill>
                  <a:srgbClr val="0070C0"/>
                </a:solidFill>
              </a:rPr>
              <a:t>2-4 Théorème de Poisson</a:t>
            </a:r>
          </a:p>
          <a:p>
            <a:r>
              <a:rPr lang="fr-FR" sz="2000" dirty="0" smtClean="0"/>
              <a:t>Si f et g sont deux "intégrales premières" du système, c'est à dire si                          , alors               l'est aussi.</a:t>
            </a:r>
          </a:p>
          <a:p>
            <a:endParaRPr lang="fr-FR" sz="800" u="sng" dirty="0" smtClean="0"/>
          </a:p>
          <a:p>
            <a:r>
              <a:rPr lang="fr-FR" sz="2000" u="sng" dirty="0" smtClean="0"/>
              <a:t>Démonstration</a:t>
            </a:r>
          </a:p>
          <a:p>
            <a:pPr algn="just"/>
            <a:r>
              <a:rPr lang="fr-FR" sz="2000" dirty="0" smtClean="0"/>
              <a:t>Tout d'abord considérons le cas où les observables ne dépendent pas explicitement du temps.</a:t>
            </a:r>
          </a:p>
          <a:p>
            <a:endParaRPr lang="fr-FR" sz="800" u="sng" dirty="0" smtClean="0"/>
          </a:p>
          <a:p>
            <a:r>
              <a:rPr lang="fr-FR" sz="2000" u="sng" dirty="0" smtClean="0"/>
              <a:t>L'identité de Jacobi </a:t>
            </a:r>
            <a:r>
              <a:rPr lang="fr-FR" sz="2000" dirty="0" smtClean="0"/>
              <a:t>s‘écrit alors:</a:t>
            </a:r>
          </a:p>
          <a:p>
            <a:endParaRPr lang="fr-FR" sz="2000" dirty="0" smtClean="0"/>
          </a:p>
          <a:p>
            <a:endParaRPr lang="fr-FR" sz="2000" dirty="0"/>
          </a:p>
        </p:txBody>
      </p:sp>
      <p:pic>
        <p:nvPicPr>
          <p:cNvPr id="33794" name="Picture 2"/>
          <p:cNvPicPr>
            <a:picLocks noChangeAspect="1" noChangeArrowheads="1"/>
          </p:cNvPicPr>
          <p:nvPr/>
        </p:nvPicPr>
        <p:blipFill>
          <a:blip r:embed="rId2">
            <a:lum bright="-20000" contrast="40000"/>
          </a:blip>
          <a:srcRect/>
          <a:stretch>
            <a:fillRect/>
          </a:stretch>
        </p:blipFill>
        <p:spPr bwMode="auto">
          <a:xfrm>
            <a:off x="7072330" y="3714752"/>
            <a:ext cx="1500198" cy="714380"/>
          </a:xfrm>
          <a:prstGeom prst="rect">
            <a:avLst/>
          </a:prstGeom>
          <a:noFill/>
          <a:ln w="9525">
            <a:noFill/>
            <a:miter lim="800000"/>
            <a:headEnd/>
            <a:tailEnd/>
          </a:ln>
          <a:effectLst/>
        </p:spPr>
      </p:pic>
      <p:pic>
        <p:nvPicPr>
          <p:cNvPr id="33795" name="Picture 3"/>
          <p:cNvPicPr>
            <a:picLocks noChangeAspect="1" noChangeArrowheads="1"/>
          </p:cNvPicPr>
          <p:nvPr/>
        </p:nvPicPr>
        <p:blipFill>
          <a:blip r:embed="rId3">
            <a:lum bright="-20000" contrast="40000"/>
          </a:blip>
          <a:srcRect/>
          <a:stretch>
            <a:fillRect/>
          </a:stretch>
        </p:blipFill>
        <p:spPr bwMode="auto">
          <a:xfrm>
            <a:off x="928662" y="4214818"/>
            <a:ext cx="714380" cy="428628"/>
          </a:xfrm>
          <a:prstGeom prst="rect">
            <a:avLst/>
          </a:prstGeom>
          <a:noFill/>
          <a:ln w="9525">
            <a:noFill/>
            <a:miter lim="800000"/>
            <a:headEnd/>
            <a:tailEnd/>
          </a:ln>
          <a:effectLst/>
        </p:spPr>
      </p:pic>
      <p:sp>
        <p:nvSpPr>
          <p:cNvPr id="9" name="Rectangle 8"/>
          <p:cNvSpPr/>
          <p:nvPr/>
        </p:nvSpPr>
        <p:spPr>
          <a:xfrm>
            <a:off x="285720" y="571480"/>
            <a:ext cx="8501122" cy="2862322"/>
          </a:xfrm>
          <a:prstGeom prst="rect">
            <a:avLst/>
          </a:prstGeom>
        </p:spPr>
        <p:txBody>
          <a:bodyPr wrap="square">
            <a:spAutoFit/>
          </a:bodyPr>
          <a:lstStyle/>
          <a:p>
            <a:r>
              <a:rPr lang="fr-FR" dirty="0" smtClean="0">
                <a:solidFill>
                  <a:srgbClr val="00B0F0"/>
                </a:solidFill>
              </a:rPr>
              <a:t>invariance par translation temporelle</a:t>
            </a:r>
          </a:p>
          <a:p>
            <a:r>
              <a:rPr lang="fr-FR" u="sng" dirty="0" smtClean="0">
                <a:solidFill>
                  <a:srgbClr val="00B0F0"/>
                </a:solidFill>
              </a:rPr>
              <a:t>H indépendant du temps    </a:t>
            </a:r>
          </a:p>
          <a:p>
            <a:endParaRPr lang="fr-FR" dirty="0" smtClean="0"/>
          </a:p>
          <a:p>
            <a:r>
              <a:rPr lang="fr-FR" dirty="0" smtClean="0">
                <a:solidFill>
                  <a:srgbClr val="00B0F0"/>
                </a:solidFill>
              </a:rPr>
              <a:t>invariance par translation spatiale </a:t>
            </a:r>
          </a:p>
          <a:p>
            <a:r>
              <a:rPr lang="fr-FR" u="sng" dirty="0" smtClean="0">
                <a:solidFill>
                  <a:srgbClr val="00B0F0"/>
                </a:solidFill>
              </a:rPr>
              <a:t>H indépendant des coordonnées</a:t>
            </a:r>
          </a:p>
          <a:p>
            <a:r>
              <a:rPr lang="fr-FR" u="sng" dirty="0" smtClean="0">
                <a:solidFill>
                  <a:srgbClr val="00B0F0"/>
                </a:solidFill>
              </a:rPr>
              <a:t>cartésiennes</a:t>
            </a:r>
          </a:p>
          <a:p>
            <a:endParaRPr lang="fr-FR" dirty="0" smtClean="0"/>
          </a:p>
          <a:p>
            <a:r>
              <a:rPr lang="fr-FR" dirty="0" smtClean="0">
                <a:solidFill>
                  <a:srgbClr val="00B0F0"/>
                </a:solidFill>
              </a:rPr>
              <a:t>invariance par rotation spatiale </a:t>
            </a:r>
          </a:p>
          <a:p>
            <a:r>
              <a:rPr lang="fr-FR" u="sng" dirty="0" smtClean="0">
                <a:solidFill>
                  <a:srgbClr val="00B0F0"/>
                </a:solidFill>
              </a:rPr>
              <a:t>H indépendant de l’angle de</a:t>
            </a:r>
          </a:p>
          <a:p>
            <a:r>
              <a:rPr lang="fr-FR" u="sng" dirty="0" smtClean="0">
                <a:solidFill>
                  <a:srgbClr val="00B0F0"/>
                </a:solidFill>
              </a:rPr>
              <a:t>Rotation</a:t>
            </a:r>
            <a:endParaRPr lang="fr-FR" u="sng" dirty="0">
              <a:solidFill>
                <a:srgbClr val="00B0F0"/>
              </a:solidFill>
            </a:endParaRPr>
          </a:p>
        </p:txBody>
      </p:sp>
      <p:sp>
        <p:nvSpPr>
          <p:cNvPr id="10" name="Rectangle 9"/>
          <p:cNvSpPr/>
          <p:nvPr/>
        </p:nvSpPr>
        <p:spPr>
          <a:xfrm>
            <a:off x="4643438" y="928670"/>
            <a:ext cx="2913811" cy="369332"/>
          </a:xfrm>
          <a:prstGeom prst="rect">
            <a:avLst/>
          </a:prstGeom>
        </p:spPr>
        <p:txBody>
          <a:bodyPr wrap="none">
            <a:spAutoFit/>
          </a:bodyPr>
          <a:lstStyle/>
          <a:p>
            <a:r>
              <a:rPr lang="fr-FR" dirty="0" smtClean="0"/>
              <a:t>   </a:t>
            </a:r>
            <a:r>
              <a:rPr lang="fr-FR" dirty="0" smtClean="0">
                <a:solidFill>
                  <a:srgbClr val="FF0000"/>
                </a:solidFill>
              </a:rPr>
              <a:t>la conservation de l’énergie</a:t>
            </a:r>
            <a:endParaRPr lang="fr-FR" dirty="0">
              <a:solidFill>
                <a:srgbClr val="FF0000"/>
              </a:solidFill>
            </a:endParaRPr>
          </a:p>
        </p:txBody>
      </p:sp>
      <p:sp>
        <p:nvSpPr>
          <p:cNvPr id="11" name="Accolade fermante 10"/>
          <p:cNvSpPr/>
          <p:nvPr/>
        </p:nvSpPr>
        <p:spPr>
          <a:xfrm>
            <a:off x="4000496" y="857232"/>
            <a:ext cx="428628" cy="5000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Rectangle 11"/>
          <p:cNvSpPr/>
          <p:nvPr/>
        </p:nvSpPr>
        <p:spPr>
          <a:xfrm>
            <a:off x="4786314" y="1785926"/>
            <a:ext cx="2985497" cy="369332"/>
          </a:xfrm>
          <a:prstGeom prst="rect">
            <a:avLst/>
          </a:prstGeom>
        </p:spPr>
        <p:txBody>
          <a:bodyPr wrap="none">
            <a:spAutoFit/>
          </a:bodyPr>
          <a:lstStyle/>
          <a:p>
            <a:r>
              <a:rPr lang="fr-FR" dirty="0" smtClean="0">
                <a:solidFill>
                  <a:srgbClr val="FF0000"/>
                </a:solidFill>
              </a:rPr>
              <a:t>la conservation de l’impulsion</a:t>
            </a:r>
            <a:endParaRPr lang="fr-FR" dirty="0">
              <a:solidFill>
                <a:srgbClr val="FF0000"/>
              </a:solidFill>
            </a:endParaRPr>
          </a:p>
        </p:txBody>
      </p:sp>
      <p:sp>
        <p:nvSpPr>
          <p:cNvPr id="13" name="Accolade fermante 12"/>
          <p:cNvSpPr/>
          <p:nvPr/>
        </p:nvSpPr>
        <p:spPr>
          <a:xfrm>
            <a:off x="4071934" y="1714488"/>
            <a:ext cx="428628" cy="5000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Rectangle 13"/>
          <p:cNvSpPr/>
          <p:nvPr/>
        </p:nvSpPr>
        <p:spPr>
          <a:xfrm>
            <a:off x="4786314" y="2845354"/>
            <a:ext cx="3691395" cy="369332"/>
          </a:xfrm>
          <a:prstGeom prst="rect">
            <a:avLst/>
          </a:prstGeom>
        </p:spPr>
        <p:txBody>
          <a:bodyPr wrap="none">
            <a:spAutoFit/>
          </a:bodyPr>
          <a:lstStyle/>
          <a:p>
            <a:r>
              <a:rPr lang="fr-FR" dirty="0" smtClean="0">
                <a:solidFill>
                  <a:srgbClr val="FF0000"/>
                </a:solidFill>
              </a:rPr>
              <a:t>la conservation du moment cinétique</a:t>
            </a:r>
            <a:endParaRPr lang="fr-FR" dirty="0">
              <a:solidFill>
                <a:srgbClr val="FF0000"/>
              </a:solidFill>
            </a:endParaRPr>
          </a:p>
        </p:txBody>
      </p:sp>
      <p:sp>
        <p:nvSpPr>
          <p:cNvPr id="15" name="Accolade fermante 14"/>
          <p:cNvSpPr/>
          <p:nvPr/>
        </p:nvSpPr>
        <p:spPr>
          <a:xfrm>
            <a:off x="4071934" y="2786058"/>
            <a:ext cx="428628" cy="5000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16" name="Picture 3"/>
          <p:cNvPicPr>
            <a:picLocks noChangeAspect="1" noChangeArrowheads="1"/>
          </p:cNvPicPr>
          <p:nvPr/>
        </p:nvPicPr>
        <p:blipFill>
          <a:blip r:embed="rId4">
            <a:lum bright="-20000" contrast="40000"/>
          </a:blip>
          <a:srcRect/>
          <a:stretch>
            <a:fillRect/>
          </a:stretch>
        </p:blipFill>
        <p:spPr bwMode="auto">
          <a:xfrm>
            <a:off x="2714612" y="6215082"/>
            <a:ext cx="3571900" cy="428628"/>
          </a:xfrm>
          <a:prstGeom prst="rect">
            <a:avLst/>
          </a:prstGeom>
          <a:noFill/>
          <a:ln w="9525">
            <a:noFill/>
            <a:miter lim="800000"/>
            <a:headEnd/>
            <a:tailEnd/>
          </a:ln>
          <a:effectLst/>
        </p:spPr>
      </p:pic>
      <p:sp>
        <p:nvSpPr>
          <p:cNvPr id="17" name="Rectangle 16"/>
          <p:cNvSpPr/>
          <p:nvPr/>
        </p:nvSpPr>
        <p:spPr>
          <a:xfrm>
            <a:off x="4586820" y="142852"/>
            <a:ext cx="3469091" cy="369332"/>
          </a:xfrm>
          <a:prstGeom prst="rect">
            <a:avLst/>
          </a:prstGeom>
        </p:spPr>
        <p:txBody>
          <a:bodyPr wrap="none">
            <a:spAutoFit/>
          </a:bodyPr>
          <a:lstStyle/>
          <a:p>
            <a:r>
              <a:rPr lang="fr-FR" b="1" u="sng" dirty="0" smtClean="0"/>
              <a:t>Intégrale première du mouvement</a:t>
            </a:r>
            <a:endParaRPr lang="fr-FR"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214290"/>
            <a:ext cx="8715436" cy="6555641"/>
          </a:xfrm>
          <a:prstGeom prst="rect">
            <a:avLst/>
          </a:prstGeom>
        </p:spPr>
        <p:txBody>
          <a:bodyPr wrap="square">
            <a:spAutoFit/>
          </a:bodyPr>
          <a:lstStyle/>
          <a:p>
            <a:r>
              <a:rPr lang="fr-FR" sz="2000" dirty="0" smtClean="0"/>
              <a:t>Or</a:t>
            </a:r>
          </a:p>
          <a:p>
            <a:endParaRPr lang="fr-FR" dirty="0" smtClean="0"/>
          </a:p>
          <a:p>
            <a:r>
              <a:rPr lang="fr-FR" sz="2000" dirty="0" smtClean="0"/>
              <a:t>de même</a:t>
            </a:r>
            <a:r>
              <a:rPr lang="fr-FR" dirty="0" smtClean="0"/>
              <a:t>:</a:t>
            </a:r>
          </a:p>
          <a:p>
            <a:endParaRPr lang="fr-FR" dirty="0" smtClean="0"/>
          </a:p>
          <a:p>
            <a:r>
              <a:rPr lang="fr-FR" dirty="0" smtClean="0"/>
              <a:t>Or </a:t>
            </a:r>
          </a:p>
          <a:p>
            <a:endParaRPr lang="fr-FR" dirty="0" smtClean="0"/>
          </a:p>
          <a:p>
            <a:r>
              <a:rPr lang="fr-FR" sz="2000" dirty="0" smtClean="0"/>
              <a:t>Si les observables dépendent explicitement du temps, dans </a:t>
            </a:r>
            <a:r>
              <a:rPr lang="fr-FR" sz="2000" dirty="0"/>
              <a:t>ce cas, on peut écrire:</a:t>
            </a:r>
          </a:p>
          <a:p>
            <a:endParaRPr lang="fr-FR" sz="2000" dirty="0" smtClean="0"/>
          </a:p>
          <a:p>
            <a:endParaRPr lang="fr-FR" sz="2000" dirty="0" smtClean="0"/>
          </a:p>
          <a:p>
            <a:endParaRPr lang="fr-FR" sz="2000" dirty="0" smtClean="0"/>
          </a:p>
          <a:p>
            <a:r>
              <a:rPr lang="fr-FR" sz="2000" dirty="0" smtClean="0"/>
              <a:t>or</a:t>
            </a:r>
          </a:p>
          <a:p>
            <a:endParaRPr lang="fr-FR" dirty="0" smtClean="0"/>
          </a:p>
          <a:p>
            <a:endParaRPr lang="fr-FR" dirty="0" smtClean="0"/>
          </a:p>
          <a:p>
            <a:endParaRPr lang="fr-FR" dirty="0" smtClean="0"/>
          </a:p>
          <a:p>
            <a:endParaRPr lang="fr-FR" dirty="0" smtClean="0"/>
          </a:p>
          <a:p>
            <a:endParaRPr lang="fr-FR" dirty="0" smtClean="0"/>
          </a:p>
          <a:p>
            <a:endParaRPr lang="fr-FR" sz="2000" dirty="0" smtClean="0"/>
          </a:p>
          <a:p>
            <a:endParaRPr lang="fr-FR" sz="2000" dirty="0" smtClean="0"/>
          </a:p>
          <a:p>
            <a:r>
              <a:rPr lang="fr-FR" sz="2000" dirty="0" smtClean="0"/>
              <a:t>Ce qui donne bien 0 compte tenu de </a:t>
            </a:r>
            <a:r>
              <a:rPr lang="fr-FR" sz="2000" u="sng" dirty="0" smtClean="0"/>
              <a:t>l’identité de Jacobi</a:t>
            </a:r>
            <a:r>
              <a:rPr lang="fr-FR" sz="2000" dirty="0" smtClean="0"/>
              <a:t>.</a:t>
            </a:r>
          </a:p>
          <a:p>
            <a:endParaRPr lang="fr-FR" dirty="0" smtClean="0"/>
          </a:p>
          <a:p>
            <a:pPr algn="just"/>
            <a:r>
              <a:rPr lang="fr-FR" sz="2000" u="sng" dirty="0" smtClean="0">
                <a:solidFill>
                  <a:srgbClr val="C00000"/>
                </a:solidFill>
              </a:rPr>
              <a:t>Le théorème de poisson </a:t>
            </a:r>
            <a:r>
              <a:rPr lang="fr-FR" sz="2000" dirty="0" smtClean="0">
                <a:solidFill>
                  <a:srgbClr val="C00000"/>
                </a:solidFill>
              </a:rPr>
              <a:t>permet de déterminer </a:t>
            </a:r>
            <a:r>
              <a:rPr lang="fr-FR" sz="2000" b="1" dirty="0" smtClean="0">
                <a:solidFill>
                  <a:srgbClr val="C00000"/>
                </a:solidFill>
              </a:rPr>
              <a:t>les différentes intégrales premières  du système</a:t>
            </a:r>
            <a:r>
              <a:rPr lang="fr-FR" sz="2000" dirty="0" smtClean="0">
                <a:solidFill>
                  <a:srgbClr val="C00000"/>
                </a:solidFill>
              </a:rPr>
              <a:t>.</a:t>
            </a:r>
          </a:p>
        </p:txBody>
      </p:sp>
      <p:pic>
        <p:nvPicPr>
          <p:cNvPr id="34820" name="Picture 4"/>
          <p:cNvPicPr>
            <a:picLocks noChangeAspect="1" noChangeArrowheads="1"/>
          </p:cNvPicPr>
          <p:nvPr/>
        </p:nvPicPr>
        <p:blipFill>
          <a:blip r:embed="rId2">
            <a:lum bright="-20000" contrast="40000"/>
          </a:blip>
          <a:srcRect/>
          <a:stretch>
            <a:fillRect/>
          </a:stretch>
        </p:blipFill>
        <p:spPr bwMode="auto">
          <a:xfrm>
            <a:off x="2571736" y="142852"/>
            <a:ext cx="2428892" cy="428628"/>
          </a:xfrm>
          <a:prstGeom prst="rect">
            <a:avLst/>
          </a:prstGeom>
          <a:noFill/>
          <a:ln w="9525">
            <a:noFill/>
            <a:miter lim="800000"/>
            <a:headEnd/>
            <a:tailEnd/>
          </a:ln>
          <a:effectLst/>
        </p:spPr>
      </p:pic>
      <p:pic>
        <p:nvPicPr>
          <p:cNvPr id="34821" name="Picture 5"/>
          <p:cNvPicPr>
            <a:picLocks noChangeAspect="1" noChangeArrowheads="1"/>
          </p:cNvPicPr>
          <p:nvPr/>
        </p:nvPicPr>
        <p:blipFill>
          <a:blip r:embed="rId3">
            <a:lum bright="-20000" contrast="40000"/>
          </a:blip>
          <a:srcRect/>
          <a:stretch>
            <a:fillRect/>
          </a:stretch>
        </p:blipFill>
        <p:spPr bwMode="auto">
          <a:xfrm>
            <a:off x="2500298" y="714356"/>
            <a:ext cx="3143272" cy="460378"/>
          </a:xfrm>
          <a:prstGeom prst="rect">
            <a:avLst/>
          </a:prstGeom>
          <a:noFill/>
          <a:ln w="9525">
            <a:noFill/>
            <a:miter lim="800000"/>
            <a:headEnd/>
            <a:tailEnd/>
          </a:ln>
          <a:effectLst/>
        </p:spPr>
      </p:pic>
      <p:pic>
        <p:nvPicPr>
          <p:cNvPr id="34824" name="Picture 8"/>
          <p:cNvPicPr>
            <a:picLocks noChangeAspect="1" noChangeArrowheads="1"/>
          </p:cNvPicPr>
          <p:nvPr/>
        </p:nvPicPr>
        <p:blipFill>
          <a:blip r:embed="rId4">
            <a:lum bright="-20000" contrast="40000"/>
          </a:blip>
          <a:srcRect/>
          <a:stretch>
            <a:fillRect/>
          </a:stretch>
        </p:blipFill>
        <p:spPr bwMode="auto">
          <a:xfrm>
            <a:off x="1214414" y="2420888"/>
            <a:ext cx="7143800" cy="571504"/>
          </a:xfrm>
          <a:prstGeom prst="rect">
            <a:avLst/>
          </a:prstGeom>
          <a:noFill/>
          <a:ln w="9525">
            <a:noFill/>
            <a:miter lim="800000"/>
            <a:headEnd/>
            <a:tailEnd/>
          </a:ln>
          <a:effectLst/>
        </p:spPr>
      </p:pic>
      <p:pic>
        <p:nvPicPr>
          <p:cNvPr id="34825" name="Picture 9"/>
          <p:cNvPicPr>
            <a:picLocks noChangeAspect="1" noChangeArrowheads="1"/>
          </p:cNvPicPr>
          <p:nvPr/>
        </p:nvPicPr>
        <p:blipFill>
          <a:blip r:embed="rId5">
            <a:lum bright="-20000" contrast="40000"/>
          </a:blip>
          <a:srcRect/>
          <a:stretch>
            <a:fillRect/>
          </a:stretch>
        </p:blipFill>
        <p:spPr bwMode="auto">
          <a:xfrm>
            <a:off x="2500298" y="3214686"/>
            <a:ext cx="3857652" cy="409577"/>
          </a:xfrm>
          <a:prstGeom prst="rect">
            <a:avLst/>
          </a:prstGeom>
          <a:noFill/>
          <a:ln w="9525">
            <a:noFill/>
            <a:miter lim="800000"/>
            <a:headEnd/>
            <a:tailEnd/>
          </a:ln>
          <a:effectLst/>
        </p:spPr>
      </p:pic>
      <p:pic>
        <p:nvPicPr>
          <p:cNvPr id="34826" name="Picture 10"/>
          <p:cNvPicPr>
            <a:picLocks noChangeAspect="1" noChangeArrowheads="1"/>
          </p:cNvPicPr>
          <p:nvPr/>
        </p:nvPicPr>
        <p:blipFill>
          <a:blip r:embed="rId6">
            <a:lum bright="-20000" contrast="40000"/>
          </a:blip>
          <a:srcRect/>
          <a:stretch>
            <a:fillRect/>
          </a:stretch>
        </p:blipFill>
        <p:spPr bwMode="auto">
          <a:xfrm>
            <a:off x="1928794" y="3714752"/>
            <a:ext cx="2500330" cy="571504"/>
          </a:xfrm>
          <a:prstGeom prst="rect">
            <a:avLst/>
          </a:prstGeom>
          <a:noFill/>
          <a:ln w="9525">
            <a:noFill/>
            <a:miter lim="800000"/>
            <a:headEnd/>
            <a:tailEnd/>
          </a:ln>
          <a:effectLst/>
        </p:spPr>
      </p:pic>
      <p:pic>
        <p:nvPicPr>
          <p:cNvPr id="34827" name="Picture 11"/>
          <p:cNvPicPr>
            <a:picLocks noChangeAspect="1" noChangeArrowheads="1"/>
          </p:cNvPicPr>
          <p:nvPr/>
        </p:nvPicPr>
        <p:blipFill>
          <a:blip r:embed="rId7">
            <a:lum bright="-20000" contrast="40000"/>
          </a:blip>
          <a:srcRect/>
          <a:stretch>
            <a:fillRect/>
          </a:stretch>
        </p:blipFill>
        <p:spPr bwMode="auto">
          <a:xfrm>
            <a:off x="4429124" y="3714752"/>
            <a:ext cx="2286016" cy="523878"/>
          </a:xfrm>
          <a:prstGeom prst="rect">
            <a:avLst/>
          </a:prstGeom>
          <a:noFill/>
          <a:ln w="9525">
            <a:noFill/>
            <a:miter lim="800000"/>
            <a:headEnd/>
            <a:tailEnd/>
          </a:ln>
          <a:effectLst/>
        </p:spPr>
      </p:pic>
      <p:pic>
        <p:nvPicPr>
          <p:cNvPr id="34828" name="Picture 12"/>
          <p:cNvPicPr>
            <a:picLocks noChangeAspect="1" noChangeArrowheads="1"/>
          </p:cNvPicPr>
          <p:nvPr/>
        </p:nvPicPr>
        <p:blipFill>
          <a:blip r:embed="rId8">
            <a:lum bright="-20000" contrast="40000"/>
          </a:blip>
          <a:srcRect/>
          <a:stretch>
            <a:fillRect/>
          </a:stretch>
        </p:blipFill>
        <p:spPr bwMode="auto">
          <a:xfrm>
            <a:off x="2928926" y="4286256"/>
            <a:ext cx="3929090" cy="428628"/>
          </a:xfrm>
          <a:prstGeom prst="rect">
            <a:avLst/>
          </a:prstGeom>
          <a:noFill/>
          <a:ln w="9525">
            <a:noFill/>
            <a:miter lim="800000"/>
            <a:headEnd/>
            <a:tailEnd/>
          </a:ln>
          <a:effectLst/>
        </p:spPr>
      </p:pic>
      <p:pic>
        <p:nvPicPr>
          <p:cNvPr id="34829" name="Picture 13"/>
          <p:cNvPicPr>
            <a:picLocks noChangeAspect="1" noChangeArrowheads="1"/>
          </p:cNvPicPr>
          <p:nvPr/>
        </p:nvPicPr>
        <p:blipFill>
          <a:blip r:embed="rId9">
            <a:lum bright="-20000" contrast="40000"/>
          </a:blip>
          <a:srcRect/>
          <a:stretch>
            <a:fillRect/>
          </a:stretch>
        </p:blipFill>
        <p:spPr bwMode="auto">
          <a:xfrm>
            <a:off x="2928925" y="4786322"/>
            <a:ext cx="3167085" cy="500066"/>
          </a:xfrm>
          <a:prstGeom prst="rect">
            <a:avLst/>
          </a:prstGeom>
          <a:noFill/>
          <a:ln w="9525">
            <a:noFill/>
            <a:miter lim="800000"/>
            <a:headEnd/>
            <a:tailEnd/>
          </a:ln>
          <a:effectLst/>
        </p:spPr>
      </p:pic>
      <p:pic>
        <p:nvPicPr>
          <p:cNvPr id="34830" name="Picture 14"/>
          <p:cNvPicPr>
            <a:picLocks noChangeAspect="1" noChangeArrowheads="1"/>
          </p:cNvPicPr>
          <p:nvPr/>
        </p:nvPicPr>
        <p:blipFill>
          <a:blip r:embed="rId10">
            <a:lum bright="-20000" contrast="40000"/>
          </a:blip>
          <a:srcRect/>
          <a:stretch>
            <a:fillRect/>
          </a:stretch>
        </p:blipFill>
        <p:spPr bwMode="auto">
          <a:xfrm>
            <a:off x="6000760" y="4786322"/>
            <a:ext cx="1357322" cy="428628"/>
          </a:xfrm>
          <a:prstGeom prst="rect">
            <a:avLst/>
          </a:prstGeom>
          <a:noFill/>
          <a:ln w="9525">
            <a:noFill/>
            <a:miter lim="800000"/>
            <a:headEnd/>
            <a:tailEnd/>
          </a:ln>
          <a:effectLst/>
        </p:spPr>
      </p:pic>
      <p:pic>
        <p:nvPicPr>
          <p:cNvPr id="2" name="Image 1"/>
          <p:cNvPicPr>
            <a:picLocks noChangeAspect="1"/>
          </p:cNvPicPr>
          <p:nvPr/>
        </p:nvPicPr>
        <p:blipFill>
          <a:blip r:embed="rId11"/>
          <a:stretch>
            <a:fillRect/>
          </a:stretch>
        </p:blipFill>
        <p:spPr>
          <a:xfrm>
            <a:off x="1762124" y="1317610"/>
            <a:ext cx="5334000" cy="5334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8" y="214290"/>
            <a:ext cx="9001156" cy="6032421"/>
          </a:xfrm>
          <a:prstGeom prst="rect">
            <a:avLst/>
          </a:prstGeom>
        </p:spPr>
        <p:txBody>
          <a:bodyPr wrap="square">
            <a:spAutoFit/>
          </a:bodyPr>
          <a:lstStyle/>
          <a:p>
            <a:pPr algn="ctr"/>
            <a:r>
              <a:rPr lang="fr-FR" sz="2800" b="1" dirty="0" smtClean="0">
                <a:solidFill>
                  <a:srgbClr val="C00000"/>
                </a:solidFill>
              </a:rPr>
              <a:t>III- Transformation canonique</a:t>
            </a:r>
          </a:p>
          <a:p>
            <a:pPr algn="just"/>
            <a:r>
              <a:rPr lang="fr-FR" sz="2000" dirty="0" smtClean="0"/>
              <a:t>Considérons un système à </a:t>
            </a:r>
            <a:r>
              <a:rPr lang="fr-FR" sz="2000" i="1" dirty="0" smtClean="0">
                <a:latin typeface="Times New Roman" pitchFamily="18" charset="0"/>
                <a:cs typeface="Times New Roman" pitchFamily="18" charset="0"/>
              </a:rPr>
              <a:t>l</a:t>
            </a:r>
            <a:r>
              <a:rPr lang="fr-FR" sz="2000" dirty="0" smtClean="0"/>
              <a:t> degrés de liberté q</a:t>
            </a:r>
            <a:r>
              <a:rPr lang="fr-FR" sz="1600" dirty="0" smtClean="0"/>
              <a:t>1</a:t>
            </a:r>
            <a:r>
              <a:rPr lang="fr-FR" sz="2000" dirty="0" smtClean="0"/>
              <a:t>,...</a:t>
            </a:r>
            <a:r>
              <a:rPr lang="fr-FR" sz="2000" dirty="0" err="1" smtClean="0"/>
              <a:t>q</a:t>
            </a:r>
            <a:r>
              <a:rPr lang="fr-FR" sz="1600" i="1" dirty="0" err="1" smtClean="0">
                <a:latin typeface="Times New Roman" pitchFamily="18" charset="0"/>
                <a:cs typeface="Times New Roman" pitchFamily="18" charset="0"/>
              </a:rPr>
              <a:t>l</a:t>
            </a:r>
            <a:r>
              <a:rPr lang="fr-FR" sz="2000" dirty="0" smtClean="0"/>
              <a:t> et ses </a:t>
            </a:r>
            <a:r>
              <a:rPr lang="fr-FR" sz="2000" i="1" dirty="0" smtClean="0">
                <a:latin typeface="Times New Roman" pitchFamily="18" charset="0"/>
                <a:cs typeface="Times New Roman" pitchFamily="18" charset="0"/>
              </a:rPr>
              <a:t>l</a:t>
            </a:r>
            <a:r>
              <a:rPr lang="fr-FR" sz="2000" dirty="0" smtClean="0"/>
              <a:t> moments conjugués p</a:t>
            </a:r>
            <a:r>
              <a:rPr lang="fr-FR" sz="1600" dirty="0" smtClean="0"/>
              <a:t>1</a:t>
            </a:r>
            <a:r>
              <a:rPr lang="fr-FR" sz="2000" dirty="0" smtClean="0"/>
              <a:t>,..p</a:t>
            </a:r>
            <a:r>
              <a:rPr lang="fr-FR" sz="1600" i="1" dirty="0" smtClean="0">
                <a:latin typeface="Times New Roman" pitchFamily="18" charset="0"/>
                <a:cs typeface="Times New Roman" pitchFamily="18" charset="0"/>
              </a:rPr>
              <a:t>l</a:t>
            </a:r>
            <a:r>
              <a:rPr lang="fr-FR" sz="2000" dirty="0" smtClean="0"/>
              <a:t>. Supposons que le </a:t>
            </a:r>
            <a:r>
              <a:rPr lang="fr-FR" sz="2000" dirty="0" err="1" smtClean="0"/>
              <a:t>Hamiltonien</a:t>
            </a:r>
            <a:r>
              <a:rPr lang="fr-FR" sz="2000" dirty="0" smtClean="0"/>
              <a:t> de ce système ne dépend que des </a:t>
            </a:r>
            <a:r>
              <a:rPr lang="fr-FR" sz="2000" dirty="0" smtClean="0"/>
              <a:t>impulsions</a:t>
            </a:r>
            <a:r>
              <a:rPr lang="fr-FR" sz="2000" dirty="0" smtClean="0"/>
              <a:t>: </a:t>
            </a:r>
          </a:p>
          <a:p>
            <a:pPr algn="just"/>
            <a:r>
              <a:rPr lang="fr-FR" sz="2000" i="1" dirty="0" smtClean="0"/>
              <a:t> </a:t>
            </a:r>
          </a:p>
          <a:p>
            <a:endParaRPr lang="fr-FR" sz="200" dirty="0" smtClean="0"/>
          </a:p>
          <a:p>
            <a:r>
              <a:rPr lang="fr-FR" sz="2000" dirty="0" smtClean="0"/>
              <a:t>On dit que </a:t>
            </a:r>
            <a:r>
              <a:rPr lang="fr-FR" sz="2000" u="sng" dirty="0" smtClean="0">
                <a:solidFill>
                  <a:srgbClr val="C00000"/>
                </a:solidFill>
              </a:rPr>
              <a:t>le système est cyclique par rapport aux positions.</a:t>
            </a:r>
          </a:p>
          <a:p>
            <a:endParaRPr lang="fr-FR" sz="2000" dirty="0" smtClean="0"/>
          </a:p>
          <a:p>
            <a:pPr algn="just"/>
            <a:r>
              <a:rPr lang="fr-FR" sz="2000" dirty="0" smtClean="0"/>
              <a:t>Les équations de Hamilton montrent alors que les </a:t>
            </a:r>
            <a:r>
              <a:rPr lang="fr-FR" sz="2000" dirty="0" smtClean="0"/>
              <a:t>impulsions </a:t>
            </a:r>
            <a:r>
              <a:rPr lang="fr-FR" sz="2000" dirty="0" smtClean="0"/>
              <a:t>sont </a:t>
            </a:r>
            <a:r>
              <a:rPr lang="fr-FR" sz="2000" dirty="0" smtClean="0"/>
              <a:t>toutes </a:t>
            </a:r>
            <a:r>
              <a:rPr lang="fr-FR" sz="2000" dirty="0" smtClean="0"/>
              <a:t>des constantes du mouvement:</a:t>
            </a:r>
          </a:p>
          <a:p>
            <a:endParaRPr lang="fr-FR" sz="2000" dirty="0" smtClean="0"/>
          </a:p>
          <a:p>
            <a:pPr algn="just"/>
            <a:r>
              <a:rPr lang="fr-FR" sz="2000" dirty="0" smtClean="0"/>
              <a:t>D’autre part                           : est donc une fonction des       qui sont toutes des </a:t>
            </a:r>
          </a:p>
          <a:p>
            <a:pPr algn="just"/>
            <a:endParaRPr lang="fr-FR" sz="1600" dirty="0" smtClean="0"/>
          </a:p>
          <a:p>
            <a:pPr algn="just"/>
            <a:r>
              <a:rPr lang="fr-FR" sz="2000" dirty="0" smtClean="0"/>
              <a:t>constantes d'où:                                ,  les coordonnées généralisées sont donc des </a:t>
            </a:r>
          </a:p>
          <a:p>
            <a:pPr algn="just"/>
            <a:endParaRPr lang="fr-FR" sz="2000" dirty="0" smtClean="0"/>
          </a:p>
          <a:p>
            <a:pPr algn="just"/>
            <a:r>
              <a:rPr lang="fr-FR" sz="2000" dirty="0" smtClean="0"/>
              <a:t>fonctions affines du temps:</a:t>
            </a:r>
          </a:p>
          <a:p>
            <a:pPr algn="just"/>
            <a:endParaRPr lang="fr-FR" sz="2000" dirty="0" smtClean="0"/>
          </a:p>
          <a:p>
            <a:pPr algn="just"/>
            <a:r>
              <a:rPr lang="fr-FR" sz="2000" i="1" u="sng" dirty="0" smtClean="0"/>
              <a:t>Remarque:</a:t>
            </a:r>
            <a:r>
              <a:rPr lang="fr-FR" sz="2000" i="1" dirty="0" smtClean="0"/>
              <a:t>   Le nombre de coordonnées généralisées cycliques dépend évidemment  </a:t>
            </a:r>
            <a:r>
              <a:rPr lang="fr-FR" sz="2000" i="1" u="sng" dirty="0" smtClean="0"/>
              <a:t>du choix du système de coordonnées ( l’espace des phases).</a:t>
            </a:r>
          </a:p>
          <a:p>
            <a:pPr algn="just"/>
            <a:r>
              <a:rPr lang="fr-FR" sz="2000" i="1" u="sng" dirty="0" smtClean="0">
                <a:solidFill>
                  <a:srgbClr val="0070C0"/>
                </a:solidFill>
              </a:rPr>
              <a:t>(pour chaque coordonnée cyclique, l’impulsion correspondante est une constante du mouvement)</a:t>
            </a:r>
            <a:endParaRPr lang="fr-FR" sz="2000" dirty="0" smtClean="0">
              <a:solidFill>
                <a:srgbClr val="0070C0"/>
              </a:solidFill>
            </a:endParaRPr>
          </a:p>
        </p:txBody>
      </p:sp>
      <p:pic>
        <p:nvPicPr>
          <p:cNvPr id="35842" name="Picture 2"/>
          <p:cNvPicPr>
            <a:picLocks noChangeAspect="1" noChangeArrowheads="1"/>
          </p:cNvPicPr>
          <p:nvPr/>
        </p:nvPicPr>
        <p:blipFill>
          <a:blip r:embed="rId2">
            <a:lum bright="-20000" contrast="40000"/>
          </a:blip>
          <a:srcRect/>
          <a:stretch>
            <a:fillRect/>
          </a:stretch>
        </p:blipFill>
        <p:spPr bwMode="auto">
          <a:xfrm>
            <a:off x="2857488" y="2571744"/>
            <a:ext cx="3286148" cy="571504"/>
          </a:xfrm>
          <a:prstGeom prst="rect">
            <a:avLst/>
          </a:prstGeom>
          <a:noFill/>
          <a:ln w="9525">
            <a:noFill/>
            <a:miter lim="800000"/>
            <a:headEnd/>
            <a:tailEnd/>
          </a:ln>
          <a:effectLst/>
        </p:spPr>
      </p:pic>
      <p:pic>
        <p:nvPicPr>
          <p:cNvPr id="35843" name="Picture 3"/>
          <p:cNvPicPr>
            <a:picLocks noChangeAspect="1" noChangeArrowheads="1"/>
          </p:cNvPicPr>
          <p:nvPr/>
        </p:nvPicPr>
        <p:blipFill>
          <a:blip r:embed="rId3">
            <a:lum bright="-20000" contrast="40000"/>
          </a:blip>
          <a:srcRect/>
          <a:stretch>
            <a:fillRect/>
          </a:stretch>
        </p:blipFill>
        <p:spPr bwMode="auto">
          <a:xfrm>
            <a:off x="3428992" y="1285860"/>
            <a:ext cx="1476382" cy="390527"/>
          </a:xfrm>
          <a:prstGeom prst="rect">
            <a:avLst/>
          </a:prstGeom>
          <a:noFill/>
          <a:ln w="9525">
            <a:noFill/>
            <a:miter lim="800000"/>
            <a:headEnd/>
            <a:tailEnd/>
          </a:ln>
          <a:effectLst/>
        </p:spPr>
      </p:pic>
      <p:pic>
        <p:nvPicPr>
          <p:cNvPr id="35844" name="Picture 4"/>
          <p:cNvPicPr>
            <a:picLocks noChangeAspect="1" noChangeArrowheads="1"/>
          </p:cNvPicPr>
          <p:nvPr/>
        </p:nvPicPr>
        <p:blipFill>
          <a:blip r:embed="rId4">
            <a:lum bright="-20000" contrast="40000"/>
          </a:blip>
          <a:srcRect/>
          <a:stretch>
            <a:fillRect/>
          </a:stretch>
        </p:blipFill>
        <p:spPr bwMode="auto">
          <a:xfrm>
            <a:off x="1571604" y="3143248"/>
            <a:ext cx="1357322" cy="428628"/>
          </a:xfrm>
          <a:prstGeom prst="rect">
            <a:avLst/>
          </a:prstGeom>
          <a:noFill/>
          <a:ln w="9525">
            <a:noFill/>
            <a:miter lim="800000"/>
            <a:headEnd/>
            <a:tailEnd/>
          </a:ln>
          <a:effectLst/>
        </p:spPr>
      </p:pic>
      <p:pic>
        <p:nvPicPr>
          <p:cNvPr id="35845" name="Picture 5"/>
          <p:cNvPicPr>
            <a:picLocks noChangeAspect="1" noChangeArrowheads="1"/>
          </p:cNvPicPr>
          <p:nvPr/>
        </p:nvPicPr>
        <p:blipFill>
          <a:blip r:embed="rId5">
            <a:lum bright="-20000" contrast="40000"/>
          </a:blip>
          <a:srcRect/>
          <a:stretch>
            <a:fillRect/>
          </a:stretch>
        </p:blipFill>
        <p:spPr bwMode="auto">
          <a:xfrm>
            <a:off x="5786446" y="3125786"/>
            <a:ext cx="251312" cy="303214"/>
          </a:xfrm>
          <a:prstGeom prst="rect">
            <a:avLst/>
          </a:prstGeom>
          <a:noFill/>
          <a:ln w="9525">
            <a:noFill/>
            <a:miter lim="800000"/>
            <a:headEnd/>
            <a:tailEnd/>
          </a:ln>
          <a:effectLst/>
        </p:spPr>
      </p:pic>
      <p:pic>
        <p:nvPicPr>
          <p:cNvPr id="35846" name="Picture 6"/>
          <p:cNvPicPr>
            <a:picLocks noChangeAspect="1" noChangeArrowheads="1"/>
          </p:cNvPicPr>
          <p:nvPr/>
        </p:nvPicPr>
        <p:blipFill>
          <a:blip r:embed="rId6">
            <a:lum bright="-20000" contrast="40000"/>
          </a:blip>
          <a:srcRect/>
          <a:stretch>
            <a:fillRect/>
          </a:stretch>
        </p:blipFill>
        <p:spPr bwMode="auto">
          <a:xfrm>
            <a:off x="2214546" y="3676653"/>
            <a:ext cx="584203" cy="463093"/>
          </a:xfrm>
          <a:prstGeom prst="rect">
            <a:avLst/>
          </a:prstGeom>
          <a:noFill/>
          <a:ln w="9525">
            <a:noFill/>
            <a:miter lim="800000"/>
            <a:headEnd/>
            <a:tailEnd/>
          </a:ln>
          <a:effectLst/>
        </p:spPr>
      </p:pic>
      <p:pic>
        <p:nvPicPr>
          <p:cNvPr id="35847" name="Picture 7"/>
          <p:cNvPicPr>
            <a:picLocks noChangeAspect="1" noChangeArrowheads="1"/>
          </p:cNvPicPr>
          <p:nvPr/>
        </p:nvPicPr>
        <p:blipFill>
          <a:blip r:embed="rId7">
            <a:lum bright="-20000" contrast="40000"/>
          </a:blip>
          <a:srcRect/>
          <a:stretch>
            <a:fillRect/>
          </a:stretch>
        </p:blipFill>
        <p:spPr bwMode="auto">
          <a:xfrm>
            <a:off x="2614601" y="3655468"/>
            <a:ext cx="814391" cy="487912"/>
          </a:xfrm>
          <a:prstGeom prst="rect">
            <a:avLst/>
          </a:prstGeom>
          <a:noFill/>
          <a:ln w="9525">
            <a:noFill/>
            <a:miter lim="800000"/>
            <a:headEnd/>
            <a:tailEnd/>
          </a:ln>
          <a:effectLst/>
        </p:spPr>
      </p:pic>
      <p:pic>
        <p:nvPicPr>
          <p:cNvPr id="35848" name="Picture 8"/>
          <p:cNvPicPr>
            <a:picLocks noChangeAspect="1" noChangeArrowheads="1"/>
          </p:cNvPicPr>
          <p:nvPr/>
        </p:nvPicPr>
        <p:blipFill>
          <a:blip r:embed="rId8">
            <a:lum bright="-20000" contrast="40000"/>
          </a:blip>
          <a:srcRect/>
          <a:stretch>
            <a:fillRect/>
          </a:stretch>
        </p:blipFill>
        <p:spPr bwMode="auto">
          <a:xfrm>
            <a:off x="3286116" y="4214818"/>
            <a:ext cx="1500198" cy="4286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142852"/>
            <a:ext cx="8858280" cy="6463308"/>
          </a:xfrm>
          <a:prstGeom prst="rect">
            <a:avLst/>
          </a:prstGeom>
        </p:spPr>
        <p:txBody>
          <a:bodyPr wrap="square">
            <a:spAutoFit/>
          </a:bodyPr>
          <a:lstStyle/>
          <a:p>
            <a:pPr algn="just"/>
            <a:r>
              <a:rPr lang="fr-FR" sz="2000" dirty="0" smtClean="0"/>
              <a:t>Prenons  le cas simple d'un mouvement à force centrale dont un exemple est celui d'un point matériel de masse m soumis à l'attraction d'un point fixe de masse M.</a:t>
            </a:r>
          </a:p>
          <a:p>
            <a:pPr algn="just"/>
            <a:r>
              <a:rPr lang="fr-FR" sz="2000" dirty="0" smtClean="0"/>
              <a:t>On montre que le mouvement est plan, on peut donc décrire la position du point par ses coordonnées cartésiennes               ou par ses coordonnées polaires           .</a:t>
            </a:r>
          </a:p>
          <a:p>
            <a:endParaRPr lang="fr-FR" sz="800" dirty="0" smtClean="0"/>
          </a:p>
          <a:p>
            <a:r>
              <a:rPr lang="fr-FR" sz="2000" dirty="0" smtClean="0"/>
              <a:t>Dans le premier cas ,                                        </a:t>
            </a:r>
          </a:p>
          <a:p>
            <a:endParaRPr lang="fr-FR" sz="1200" dirty="0" smtClean="0"/>
          </a:p>
          <a:p>
            <a:endParaRPr lang="fr-FR" sz="800" dirty="0" smtClean="0"/>
          </a:p>
          <a:p>
            <a:r>
              <a:rPr lang="fr-FR" sz="2000" dirty="0" smtClean="0"/>
              <a:t>alors qu'en coordonnées polaires:  </a:t>
            </a:r>
          </a:p>
          <a:p>
            <a:endParaRPr lang="fr-FR" sz="900" dirty="0" smtClean="0"/>
          </a:p>
          <a:p>
            <a:pPr algn="just"/>
            <a:r>
              <a:rPr lang="fr-FR" sz="2000" dirty="0" smtClean="0"/>
              <a:t>En utilisant les coordonnées polaires on fait apparaitre une variable cyclique qui est ici       (le mt cinétique qui est l’impulsion généralisée correspondante est bien une constante du mouvement).</a:t>
            </a:r>
          </a:p>
          <a:p>
            <a:pPr algn="just"/>
            <a:endParaRPr lang="fr-FR" sz="800" dirty="0" smtClean="0"/>
          </a:p>
          <a:p>
            <a:r>
              <a:rPr lang="fr-FR" sz="2000" u="sng" dirty="0" smtClean="0"/>
              <a:t>Nous allons donc nous poser la question suivante:</a:t>
            </a:r>
          </a:p>
          <a:p>
            <a:pPr algn="just"/>
            <a:r>
              <a:rPr lang="fr-FR" sz="2000" u="sng" dirty="0" smtClean="0"/>
              <a:t>Pour un système donné, est-il possible de trouver un système de coordonnées généralisées qui soient toutes cycliques ?</a:t>
            </a:r>
          </a:p>
          <a:p>
            <a:pPr algn="just"/>
            <a:endParaRPr lang="fr-FR" sz="1200" u="sng" dirty="0" smtClean="0"/>
          </a:p>
          <a:p>
            <a:r>
              <a:rPr lang="fr-FR" sz="2000" b="1" dirty="0" smtClean="0">
                <a:solidFill>
                  <a:srgbClr val="0070C0"/>
                </a:solidFill>
              </a:rPr>
              <a:t>3-1: Intérêts de la formulation </a:t>
            </a:r>
            <a:r>
              <a:rPr lang="fr-FR" sz="2000" b="1" dirty="0" err="1" smtClean="0">
                <a:solidFill>
                  <a:srgbClr val="0070C0"/>
                </a:solidFill>
              </a:rPr>
              <a:t>Hamiltonienne</a:t>
            </a:r>
            <a:endParaRPr lang="fr-FR" sz="2000" b="1" dirty="0" smtClean="0">
              <a:solidFill>
                <a:srgbClr val="0070C0"/>
              </a:solidFill>
            </a:endParaRPr>
          </a:p>
          <a:p>
            <a:pPr algn="just"/>
            <a:r>
              <a:rPr lang="fr-FR" sz="2000" dirty="0" smtClean="0"/>
              <a:t>Le formalisme </a:t>
            </a:r>
            <a:r>
              <a:rPr lang="fr-FR" sz="2000" dirty="0" err="1" smtClean="0"/>
              <a:t>Hamiltonien</a:t>
            </a:r>
            <a:r>
              <a:rPr lang="fr-FR" sz="2000" dirty="0" smtClean="0"/>
              <a:t> consiste à traiter sur un même plan les positions et les impulsions généralisées associées. La transformation d'une équation de Lagrange du second ordre, portant sur la position seule, en deux équations de Hamilton du premier ordre reliant position et impulsion ouvre la voie à des changements de variables (nous dirons des transformations canoniques) très puissants.</a:t>
            </a:r>
            <a:endParaRPr lang="fr-FR" sz="2000" b="1" dirty="0" smtClean="0">
              <a:solidFill>
                <a:srgbClr val="0070C0"/>
              </a:solidFill>
            </a:endParaRPr>
          </a:p>
        </p:txBody>
      </p:sp>
      <p:pic>
        <p:nvPicPr>
          <p:cNvPr id="36866" name="Picture 2"/>
          <p:cNvPicPr>
            <a:picLocks noChangeAspect="1" noChangeArrowheads="1"/>
          </p:cNvPicPr>
          <p:nvPr/>
        </p:nvPicPr>
        <p:blipFill>
          <a:blip r:embed="rId3">
            <a:lum bright="-20000" contrast="40000"/>
          </a:blip>
          <a:srcRect/>
          <a:stretch>
            <a:fillRect/>
          </a:stretch>
        </p:blipFill>
        <p:spPr bwMode="auto">
          <a:xfrm>
            <a:off x="8072462" y="1142984"/>
            <a:ext cx="507451" cy="315914"/>
          </a:xfrm>
          <a:prstGeom prst="rect">
            <a:avLst/>
          </a:prstGeom>
          <a:noFill/>
          <a:ln w="9525">
            <a:noFill/>
            <a:miter lim="800000"/>
            <a:headEnd/>
            <a:tailEnd/>
          </a:ln>
          <a:effectLst/>
        </p:spPr>
      </p:pic>
      <p:pic>
        <p:nvPicPr>
          <p:cNvPr id="36867" name="Picture 3"/>
          <p:cNvPicPr>
            <a:picLocks noChangeAspect="1" noChangeArrowheads="1"/>
          </p:cNvPicPr>
          <p:nvPr/>
        </p:nvPicPr>
        <p:blipFill>
          <a:blip r:embed="rId4">
            <a:lum bright="-20000" contrast="40000"/>
          </a:blip>
          <a:srcRect/>
          <a:stretch>
            <a:fillRect/>
          </a:stretch>
        </p:blipFill>
        <p:spPr bwMode="auto">
          <a:xfrm>
            <a:off x="3929058" y="1142984"/>
            <a:ext cx="524864" cy="315914"/>
          </a:xfrm>
          <a:prstGeom prst="rect">
            <a:avLst/>
          </a:prstGeom>
          <a:noFill/>
          <a:ln w="9525">
            <a:noFill/>
            <a:miter lim="800000"/>
            <a:headEnd/>
            <a:tailEnd/>
          </a:ln>
          <a:effectLst/>
        </p:spPr>
      </p:pic>
      <p:pic>
        <p:nvPicPr>
          <p:cNvPr id="36868" name="Picture 4"/>
          <p:cNvPicPr>
            <a:picLocks noChangeAspect="1" noChangeArrowheads="1"/>
          </p:cNvPicPr>
          <p:nvPr/>
        </p:nvPicPr>
        <p:blipFill>
          <a:blip r:embed="rId5">
            <a:lum bright="-20000" contrast="40000"/>
          </a:blip>
          <a:srcRect/>
          <a:stretch>
            <a:fillRect/>
          </a:stretch>
        </p:blipFill>
        <p:spPr bwMode="auto">
          <a:xfrm>
            <a:off x="4172757" y="1500174"/>
            <a:ext cx="2971011" cy="571504"/>
          </a:xfrm>
          <a:prstGeom prst="rect">
            <a:avLst/>
          </a:prstGeom>
          <a:noFill/>
          <a:ln w="9525">
            <a:noFill/>
            <a:miter lim="800000"/>
            <a:headEnd/>
            <a:tailEnd/>
          </a:ln>
          <a:effectLst/>
        </p:spPr>
      </p:pic>
      <p:pic>
        <p:nvPicPr>
          <p:cNvPr id="36869" name="Picture 5"/>
          <p:cNvPicPr>
            <a:picLocks noChangeAspect="1" noChangeArrowheads="1"/>
          </p:cNvPicPr>
          <p:nvPr/>
        </p:nvPicPr>
        <p:blipFill>
          <a:blip r:embed="rId6">
            <a:lum bright="-20000" contrast="40000"/>
          </a:blip>
          <a:srcRect/>
          <a:stretch>
            <a:fillRect/>
          </a:stretch>
        </p:blipFill>
        <p:spPr bwMode="auto">
          <a:xfrm>
            <a:off x="4572000" y="2071678"/>
            <a:ext cx="2786082" cy="404814"/>
          </a:xfrm>
          <a:prstGeom prst="rect">
            <a:avLst/>
          </a:prstGeom>
          <a:noFill/>
          <a:ln w="9525">
            <a:noFill/>
            <a:miter lim="800000"/>
            <a:headEnd/>
            <a:tailEnd/>
          </a:ln>
          <a:effectLst/>
        </p:spPr>
      </p:pic>
      <p:pic>
        <p:nvPicPr>
          <p:cNvPr id="36870" name="Picture 6"/>
          <p:cNvPicPr>
            <a:picLocks noChangeAspect="1" noChangeArrowheads="1"/>
          </p:cNvPicPr>
          <p:nvPr/>
        </p:nvPicPr>
        <p:blipFill>
          <a:blip r:embed="rId7">
            <a:lum bright="-20000" contrast="40000"/>
          </a:blip>
          <a:srcRect/>
          <a:stretch>
            <a:fillRect/>
          </a:stretch>
        </p:blipFill>
        <p:spPr bwMode="auto">
          <a:xfrm>
            <a:off x="4143372" y="2143116"/>
            <a:ext cx="472022" cy="300040"/>
          </a:xfrm>
          <a:prstGeom prst="rect">
            <a:avLst/>
          </a:prstGeom>
          <a:noFill/>
          <a:ln w="9525">
            <a:noFill/>
            <a:miter lim="800000"/>
            <a:headEnd/>
            <a:tailEnd/>
          </a:ln>
          <a:effectLst/>
        </p:spPr>
      </p:pic>
      <p:pic>
        <p:nvPicPr>
          <p:cNvPr id="36872" name="Picture 8"/>
          <p:cNvPicPr>
            <a:picLocks noChangeAspect="1" noChangeArrowheads="1"/>
          </p:cNvPicPr>
          <p:nvPr/>
        </p:nvPicPr>
        <p:blipFill>
          <a:blip r:embed="rId8"/>
          <a:srcRect/>
          <a:stretch>
            <a:fillRect/>
          </a:stretch>
        </p:blipFill>
        <p:spPr bwMode="auto">
          <a:xfrm>
            <a:off x="628623" y="2928934"/>
            <a:ext cx="228601" cy="2794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341635"/>
            <a:ext cx="8572560" cy="5909310"/>
          </a:xfrm>
          <a:prstGeom prst="rect">
            <a:avLst/>
          </a:prstGeom>
        </p:spPr>
        <p:txBody>
          <a:bodyPr wrap="square">
            <a:spAutoFit/>
          </a:bodyPr>
          <a:lstStyle/>
          <a:p>
            <a:r>
              <a:rPr lang="fr-FR" sz="2000" dirty="0" smtClean="0"/>
              <a:t>Comme  T ne dépend pas de      et que selon nos hypothèses V ne dépend pas de</a:t>
            </a:r>
          </a:p>
          <a:p>
            <a:r>
              <a:rPr lang="fr-FR" sz="2000" dirty="0" smtClean="0"/>
              <a:t>     , on a donc</a:t>
            </a:r>
            <a:r>
              <a:rPr lang="fr-FR" dirty="0" smtClean="0"/>
              <a:t>:</a:t>
            </a:r>
          </a:p>
          <a:p>
            <a:endParaRPr lang="fr-FR" dirty="0" smtClean="0"/>
          </a:p>
          <a:p>
            <a:pPr algn="just"/>
            <a:r>
              <a:rPr lang="fr-FR" sz="2000" dirty="0" smtClean="0"/>
              <a:t>On peut donc introduire la quantité</a:t>
            </a:r>
          </a:p>
          <a:p>
            <a:pPr algn="just"/>
            <a:r>
              <a:rPr lang="fr-FR" sz="2000" dirty="0" smtClean="0"/>
              <a:t>qui vérifiera l’équation suivante:</a:t>
            </a:r>
          </a:p>
          <a:p>
            <a:pPr algn="just"/>
            <a:endParaRPr lang="fr-FR" sz="2000" dirty="0" smtClean="0"/>
          </a:p>
          <a:p>
            <a:pPr algn="just"/>
            <a:endParaRPr lang="fr-FR" sz="2000" dirty="0" smtClean="0"/>
          </a:p>
          <a:p>
            <a:pPr algn="just"/>
            <a:endParaRPr lang="fr-FR" sz="2000" dirty="0" smtClean="0"/>
          </a:p>
          <a:p>
            <a:pPr algn="just"/>
            <a:r>
              <a:rPr lang="fr-FR" sz="2000" b="1" dirty="0" smtClean="0"/>
              <a:t>Cette équation est l’équation de Lagrange</a:t>
            </a:r>
            <a:r>
              <a:rPr lang="fr-FR" sz="2000" dirty="0" smtClean="0"/>
              <a:t>, elle est vectorielle et correspond à trois équations scalaires.</a:t>
            </a:r>
          </a:p>
          <a:p>
            <a:pPr algn="just"/>
            <a:endParaRPr lang="fr-FR" sz="2000" dirty="0" smtClean="0"/>
          </a:p>
          <a:p>
            <a:r>
              <a:rPr lang="fr-FR" sz="2400" b="1" dirty="0" smtClean="0">
                <a:solidFill>
                  <a:srgbClr val="FF0000"/>
                </a:solidFill>
              </a:rPr>
              <a:t>I-2) Degré de liberté d’un système de N particules</a:t>
            </a:r>
          </a:p>
          <a:p>
            <a:r>
              <a:rPr lang="fr-FR" sz="2000" b="1" u="sng" dirty="0" smtClean="0"/>
              <a:t>Définition </a:t>
            </a:r>
            <a:r>
              <a:rPr lang="fr-FR" sz="2000" dirty="0" smtClean="0"/>
              <a:t>: c’est le nombre de variables indépendantes nécessaires pour décrire parfaitement un système</a:t>
            </a:r>
          </a:p>
          <a:p>
            <a:endParaRPr lang="fr-FR" sz="1600" dirty="0" smtClean="0"/>
          </a:p>
          <a:p>
            <a:pPr algn="just"/>
            <a:r>
              <a:rPr lang="fr-FR" sz="2000" dirty="0" smtClean="0"/>
              <a:t>Considérons N particules libres A</a:t>
            </a:r>
            <a:r>
              <a:rPr lang="fr-FR" sz="1600" dirty="0" smtClean="0"/>
              <a:t>1</a:t>
            </a:r>
            <a:r>
              <a:rPr lang="fr-FR" sz="2000" dirty="0" smtClean="0"/>
              <a:t> , A</a:t>
            </a:r>
            <a:r>
              <a:rPr lang="fr-FR" sz="1600" dirty="0" smtClean="0"/>
              <a:t>2</a:t>
            </a:r>
            <a:r>
              <a:rPr lang="fr-FR" sz="2000" dirty="0" smtClean="0"/>
              <a:t> ...A</a:t>
            </a:r>
            <a:r>
              <a:rPr lang="fr-FR" sz="1600" dirty="0" smtClean="0"/>
              <a:t>N </a:t>
            </a:r>
            <a:r>
              <a:rPr lang="fr-FR" sz="2000" dirty="0" smtClean="0"/>
              <a:t>dans l’espace : chaque particule possède trois degrés de liberté soit au total 3N  : (x</a:t>
            </a:r>
            <a:r>
              <a:rPr lang="fr-FR" sz="1600" dirty="0" smtClean="0"/>
              <a:t>1</a:t>
            </a:r>
            <a:r>
              <a:rPr lang="fr-FR" sz="2000" dirty="0" smtClean="0"/>
              <a:t> , y</a:t>
            </a:r>
            <a:r>
              <a:rPr lang="fr-FR" sz="1600" dirty="0" smtClean="0"/>
              <a:t>1</a:t>
            </a:r>
            <a:r>
              <a:rPr lang="fr-FR" sz="2000" dirty="0" smtClean="0"/>
              <a:t> , z</a:t>
            </a:r>
            <a:r>
              <a:rPr lang="fr-FR" sz="1600" dirty="0" smtClean="0"/>
              <a:t>1</a:t>
            </a:r>
            <a:r>
              <a:rPr lang="fr-FR" sz="2000" dirty="0" smtClean="0"/>
              <a:t>), (x</a:t>
            </a:r>
            <a:r>
              <a:rPr lang="fr-FR" dirty="0" smtClean="0"/>
              <a:t>2</a:t>
            </a:r>
            <a:r>
              <a:rPr lang="fr-FR" sz="2000" dirty="0" smtClean="0"/>
              <a:t> , y</a:t>
            </a:r>
            <a:r>
              <a:rPr lang="fr-FR" dirty="0" smtClean="0"/>
              <a:t>2</a:t>
            </a:r>
            <a:r>
              <a:rPr lang="fr-FR" sz="2000" dirty="0" smtClean="0"/>
              <a:t> , z</a:t>
            </a:r>
            <a:r>
              <a:rPr lang="fr-FR" dirty="0" smtClean="0"/>
              <a:t>2</a:t>
            </a:r>
            <a:r>
              <a:rPr lang="fr-FR" sz="2000" dirty="0" smtClean="0"/>
              <a:t>),... (</a:t>
            </a:r>
            <a:r>
              <a:rPr lang="fr-FR" sz="2000" dirty="0" err="1" smtClean="0"/>
              <a:t>x</a:t>
            </a:r>
            <a:r>
              <a:rPr lang="fr-FR" sz="1400" dirty="0" err="1" smtClean="0"/>
              <a:t>N</a:t>
            </a:r>
            <a:r>
              <a:rPr lang="fr-FR" sz="2000" dirty="0" smtClean="0"/>
              <a:t> , </a:t>
            </a:r>
            <a:r>
              <a:rPr lang="fr-FR" sz="2000" dirty="0" err="1" smtClean="0"/>
              <a:t>y</a:t>
            </a:r>
            <a:r>
              <a:rPr lang="fr-FR" sz="1400" dirty="0" err="1" smtClean="0"/>
              <a:t>N</a:t>
            </a:r>
            <a:r>
              <a:rPr lang="fr-FR" sz="2000" dirty="0" smtClean="0"/>
              <a:t> , </a:t>
            </a:r>
            <a:r>
              <a:rPr lang="fr-FR" sz="2000" dirty="0" err="1" smtClean="0"/>
              <a:t>z</a:t>
            </a:r>
            <a:r>
              <a:rPr lang="fr-FR" sz="1400" dirty="0" err="1" smtClean="0"/>
              <a:t>N</a:t>
            </a:r>
            <a:r>
              <a:rPr lang="fr-FR" sz="2000" dirty="0" smtClean="0"/>
              <a:t>).</a:t>
            </a:r>
          </a:p>
          <a:p>
            <a:r>
              <a:rPr lang="fr-FR" sz="2000" dirty="0" smtClean="0"/>
              <a:t>Si on note q</a:t>
            </a:r>
            <a:r>
              <a:rPr lang="fr-FR" sz="1600" dirty="0" smtClean="0"/>
              <a:t>i</a:t>
            </a:r>
            <a:r>
              <a:rPr lang="fr-FR" sz="2000" dirty="0" smtClean="0"/>
              <a:t> un degré de liberté, alors q</a:t>
            </a:r>
            <a:r>
              <a:rPr lang="fr-FR" sz="1600" dirty="0" smtClean="0"/>
              <a:t>1</a:t>
            </a:r>
            <a:r>
              <a:rPr lang="fr-FR" sz="2000" dirty="0" smtClean="0"/>
              <a:t> = x</a:t>
            </a:r>
            <a:r>
              <a:rPr lang="fr-FR" sz="1600" dirty="0" smtClean="0"/>
              <a:t>1</a:t>
            </a:r>
            <a:r>
              <a:rPr lang="fr-FR" sz="2000" dirty="0" smtClean="0"/>
              <a:t> , q</a:t>
            </a:r>
            <a:r>
              <a:rPr lang="fr-FR" sz="1600" dirty="0" smtClean="0"/>
              <a:t>2</a:t>
            </a:r>
            <a:r>
              <a:rPr lang="fr-FR" sz="2000" dirty="0" smtClean="0"/>
              <a:t> = y</a:t>
            </a:r>
            <a:r>
              <a:rPr lang="fr-FR" sz="1600" dirty="0" smtClean="0"/>
              <a:t>1</a:t>
            </a:r>
            <a:r>
              <a:rPr lang="fr-FR" sz="2000" dirty="0" smtClean="0"/>
              <a:t> , q</a:t>
            </a:r>
            <a:r>
              <a:rPr lang="fr-FR" sz="1600" dirty="0" smtClean="0"/>
              <a:t>3</a:t>
            </a:r>
            <a:r>
              <a:rPr lang="fr-FR" sz="2000" dirty="0" smtClean="0"/>
              <a:t> = z</a:t>
            </a:r>
            <a:r>
              <a:rPr lang="fr-FR" sz="1600" dirty="0" smtClean="0"/>
              <a:t>1</a:t>
            </a:r>
            <a:r>
              <a:rPr lang="fr-FR" sz="2000" dirty="0" smtClean="0"/>
              <a:t> , q</a:t>
            </a:r>
            <a:r>
              <a:rPr lang="fr-FR" sz="1600" dirty="0" smtClean="0"/>
              <a:t>4</a:t>
            </a:r>
            <a:r>
              <a:rPr lang="fr-FR" sz="2000" dirty="0" smtClean="0"/>
              <a:t> = x</a:t>
            </a:r>
            <a:r>
              <a:rPr lang="fr-FR" sz="1600" dirty="0" smtClean="0"/>
              <a:t>2</a:t>
            </a:r>
            <a:r>
              <a:rPr lang="fr-FR" sz="2000" dirty="0" smtClean="0"/>
              <a:t> ...q</a:t>
            </a:r>
            <a:r>
              <a:rPr lang="fr-FR" sz="1600" dirty="0" smtClean="0"/>
              <a:t>3N</a:t>
            </a:r>
            <a:r>
              <a:rPr lang="fr-FR" sz="2000" dirty="0" smtClean="0"/>
              <a:t> = </a:t>
            </a:r>
            <a:r>
              <a:rPr lang="fr-FR" sz="2000" dirty="0" err="1" smtClean="0"/>
              <a:t>z</a:t>
            </a:r>
            <a:r>
              <a:rPr lang="fr-FR" sz="1600" dirty="0" err="1" smtClean="0"/>
              <a:t>N</a:t>
            </a:r>
            <a:endParaRPr lang="fr-FR" sz="2000" dirty="0" smtClean="0"/>
          </a:p>
        </p:txBody>
      </p:sp>
      <p:pic>
        <p:nvPicPr>
          <p:cNvPr id="5" name="Picture 2"/>
          <p:cNvPicPr>
            <a:picLocks noChangeAspect="1" noChangeArrowheads="1"/>
          </p:cNvPicPr>
          <p:nvPr/>
        </p:nvPicPr>
        <p:blipFill>
          <a:blip r:embed="rId2">
            <a:lum bright="-20000" contrast="40000"/>
          </a:blip>
          <a:srcRect/>
          <a:stretch>
            <a:fillRect/>
          </a:stretch>
        </p:blipFill>
        <p:spPr bwMode="auto">
          <a:xfrm>
            <a:off x="4286248" y="1142984"/>
            <a:ext cx="1285884" cy="500066"/>
          </a:xfrm>
          <a:prstGeom prst="rect">
            <a:avLst/>
          </a:prstGeom>
          <a:noFill/>
          <a:ln w="9525">
            <a:noFill/>
            <a:miter lim="800000"/>
            <a:headEnd/>
            <a:tailEnd/>
          </a:ln>
          <a:effectLst/>
        </p:spPr>
      </p:pic>
      <p:pic>
        <p:nvPicPr>
          <p:cNvPr id="6" name="Picture 3"/>
          <p:cNvPicPr>
            <a:picLocks noChangeAspect="1" noChangeArrowheads="1"/>
          </p:cNvPicPr>
          <p:nvPr/>
        </p:nvPicPr>
        <p:blipFill>
          <a:blip r:embed="rId3">
            <a:lum bright="-20000" contrast="40000"/>
          </a:blip>
          <a:srcRect/>
          <a:stretch>
            <a:fillRect/>
          </a:stretch>
        </p:blipFill>
        <p:spPr bwMode="auto">
          <a:xfrm>
            <a:off x="3357554" y="1857364"/>
            <a:ext cx="2357454" cy="785818"/>
          </a:xfrm>
          <a:prstGeom prst="rect">
            <a:avLst/>
          </a:prstGeom>
          <a:noFill/>
          <a:ln w="9525">
            <a:noFill/>
            <a:miter lim="800000"/>
            <a:headEnd/>
            <a:tailEnd/>
          </a:ln>
          <a:effectLst/>
        </p:spPr>
      </p:pic>
      <p:pic>
        <p:nvPicPr>
          <p:cNvPr id="11265" name="Picture 1"/>
          <p:cNvPicPr>
            <a:picLocks noChangeAspect="1" noChangeArrowheads="1"/>
          </p:cNvPicPr>
          <p:nvPr/>
        </p:nvPicPr>
        <p:blipFill>
          <a:blip r:embed="rId4">
            <a:lum bright="-20000" contrast="40000"/>
          </a:blip>
          <a:srcRect/>
          <a:stretch>
            <a:fillRect/>
          </a:stretch>
        </p:blipFill>
        <p:spPr bwMode="auto">
          <a:xfrm>
            <a:off x="3286116" y="428604"/>
            <a:ext cx="309564" cy="319969"/>
          </a:xfrm>
          <a:prstGeom prst="rect">
            <a:avLst/>
          </a:prstGeom>
          <a:noFill/>
          <a:ln w="9525">
            <a:noFill/>
            <a:miter lim="800000"/>
            <a:headEnd/>
            <a:tailEnd/>
          </a:ln>
          <a:effectLst/>
        </p:spPr>
      </p:pic>
      <p:pic>
        <p:nvPicPr>
          <p:cNvPr id="11266" name="Picture 2"/>
          <p:cNvPicPr>
            <a:picLocks noChangeAspect="1" noChangeArrowheads="1"/>
          </p:cNvPicPr>
          <p:nvPr/>
        </p:nvPicPr>
        <p:blipFill>
          <a:blip r:embed="rId5">
            <a:lum bright="-20000" contrast="40000"/>
          </a:blip>
          <a:srcRect/>
          <a:stretch>
            <a:fillRect/>
          </a:stretch>
        </p:blipFill>
        <p:spPr bwMode="auto">
          <a:xfrm>
            <a:off x="357158" y="714356"/>
            <a:ext cx="303214" cy="314141"/>
          </a:xfrm>
          <a:prstGeom prst="rect">
            <a:avLst/>
          </a:prstGeom>
          <a:noFill/>
          <a:ln w="9525">
            <a:noFill/>
            <a:miter lim="800000"/>
            <a:headEnd/>
            <a:tailEnd/>
          </a:ln>
          <a:effectLst/>
        </p:spPr>
      </p:pic>
      <p:pic>
        <p:nvPicPr>
          <p:cNvPr id="11267" name="Picture 3"/>
          <p:cNvPicPr>
            <a:picLocks noChangeAspect="1" noChangeArrowheads="1"/>
          </p:cNvPicPr>
          <p:nvPr/>
        </p:nvPicPr>
        <p:blipFill>
          <a:blip r:embed="rId6">
            <a:lum bright="-20000" contrast="40000"/>
          </a:blip>
          <a:srcRect/>
          <a:stretch>
            <a:fillRect/>
          </a:stretch>
        </p:blipFill>
        <p:spPr bwMode="auto">
          <a:xfrm>
            <a:off x="3303582" y="642918"/>
            <a:ext cx="1482732" cy="6270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346432"/>
            <a:ext cx="8858280" cy="5940088"/>
          </a:xfrm>
          <a:prstGeom prst="rect">
            <a:avLst/>
          </a:prstGeom>
        </p:spPr>
        <p:txBody>
          <a:bodyPr wrap="square">
            <a:spAutoFit/>
          </a:bodyPr>
          <a:lstStyle/>
          <a:p>
            <a:pPr algn="just"/>
            <a:endParaRPr lang="fr-FR" sz="2000" u="sng" dirty="0" smtClean="0"/>
          </a:p>
          <a:p>
            <a:pPr algn="just"/>
            <a:endParaRPr lang="fr-FR" sz="2000" u="sng" dirty="0" smtClean="0"/>
          </a:p>
          <a:p>
            <a:pPr algn="just"/>
            <a:endParaRPr lang="fr-FR" sz="2000" u="sng" dirty="0" smtClean="0"/>
          </a:p>
          <a:p>
            <a:pPr algn="just"/>
            <a:endParaRPr lang="fr-FR" sz="2000" u="sng" dirty="0" smtClean="0"/>
          </a:p>
          <a:p>
            <a:pPr algn="just"/>
            <a:endParaRPr lang="fr-FR" sz="2000" u="sng" dirty="0" smtClean="0"/>
          </a:p>
          <a:p>
            <a:pPr algn="just"/>
            <a:endParaRPr lang="fr-FR" sz="2000" u="sng" dirty="0" smtClean="0"/>
          </a:p>
          <a:p>
            <a:pPr algn="just"/>
            <a:endParaRPr lang="fr-FR" sz="2000" u="sng" dirty="0" smtClean="0"/>
          </a:p>
          <a:p>
            <a:pPr algn="just"/>
            <a:endParaRPr lang="fr-FR" sz="2000" u="sng" dirty="0" smtClean="0"/>
          </a:p>
          <a:p>
            <a:pPr algn="just"/>
            <a:endParaRPr lang="fr-FR" sz="2000" u="sng" dirty="0" smtClean="0"/>
          </a:p>
          <a:p>
            <a:pPr algn="just"/>
            <a:endParaRPr lang="fr-FR" sz="2000" u="sng" dirty="0" smtClean="0"/>
          </a:p>
          <a:p>
            <a:pPr algn="just"/>
            <a:endParaRPr lang="fr-FR" sz="2000" u="sng" dirty="0" smtClean="0"/>
          </a:p>
          <a:p>
            <a:pPr algn="just"/>
            <a:endParaRPr lang="fr-FR" sz="2000" u="sng" dirty="0" smtClean="0"/>
          </a:p>
          <a:p>
            <a:pPr algn="just"/>
            <a:endParaRPr lang="fr-FR" sz="2000" u="sng" dirty="0" smtClean="0"/>
          </a:p>
          <a:p>
            <a:pPr algn="just"/>
            <a:endParaRPr lang="fr-FR" sz="2000" u="sng" dirty="0" smtClean="0"/>
          </a:p>
          <a:p>
            <a:pPr algn="just"/>
            <a:endParaRPr lang="fr-FR" sz="2000" u="sng" dirty="0" smtClean="0"/>
          </a:p>
          <a:p>
            <a:r>
              <a:rPr lang="fr-FR" sz="2000" b="1" dirty="0" smtClean="0">
                <a:solidFill>
                  <a:srgbClr val="0070C0"/>
                </a:solidFill>
              </a:rPr>
              <a:t>3-2: Fonction génératrice</a:t>
            </a:r>
          </a:p>
          <a:p>
            <a:pPr algn="just"/>
            <a:r>
              <a:rPr lang="fr-FR" sz="2000" dirty="0" smtClean="0"/>
              <a:t>Les transformations les plus générales sont des changements des   2</a:t>
            </a:r>
            <a:r>
              <a:rPr lang="fr-FR" sz="2000" i="1" dirty="0" smtClean="0">
                <a:latin typeface="Times New Roman" pitchFamily="18" charset="0"/>
                <a:cs typeface="Times New Roman" pitchFamily="18" charset="0"/>
              </a:rPr>
              <a:t> l </a:t>
            </a:r>
            <a:r>
              <a:rPr lang="fr-FR" sz="2000" dirty="0" smtClean="0"/>
              <a:t>variables inversibles              en 2</a:t>
            </a:r>
            <a:r>
              <a:rPr lang="fr-FR" sz="2000" i="1" dirty="0" smtClean="0">
                <a:latin typeface="Times New Roman" pitchFamily="18" charset="0"/>
                <a:cs typeface="Times New Roman" pitchFamily="18" charset="0"/>
              </a:rPr>
              <a:t> l</a:t>
            </a:r>
            <a:r>
              <a:rPr lang="fr-FR" sz="2000" dirty="0" smtClean="0"/>
              <a:t> variables             et dépendant éventuellement du temps t:</a:t>
            </a:r>
            <a:endParaRPr lang="fr-FR" sz="2000" u="sng" dirty="0" smtClean="0"/>
          </a:p>
          <a:p>
            <a:pPr algn="just"/>
            <a:r>
              <a:rPr lang="fr-FR" sz="2000" u="sng" dirty="0" smtClean="0"/>
              <a:t>  </a:t>
            </a:r>
          </a:p>
        </p:txBody>
      </p:sp>
      <p:pic>
        <p:nvPicPr>
          <p:cNvPr id="36873" name="Picture 9"/>
          <p:cNvPicPr>
            <a:picLocks noChangeAspect="1" noChangeArrowheads="1"/>
          </p:cNvPicPr>
          <p:nvPr/>
        </p:nvPicPr>
        <p:blipFill>
          <a:blip r:embed="rId3">
            <a:lum bright="-20000" contrast="40000"/>
          </a:blip>
          <a:srcRect/>
          <a:stretch>
            <a:fillRect/>
          </a:stretch>
        </p:blipFill>
        <p:spPr bwMode="auto">
          <a:xfrm>
            <a:off x="1500166" y="5564203"/>
            <a:ext cx="643180" cy="293689"/>
          </a:xfrm>
          <a:prstGeom prst="rect">
            <a:avLst/>
          </a:prstGeom>
          <a:noFill/>
          <a:ln w="9525">
            <a:noFill/>
            <a:miter lim="800000"/>
            <a:headEnd/>
            <a:tailEnd/>
          </a:ln>
          <a:effectLst/>
        </p:spPr>
      </p:pic>
      <p:pic>
        <p:nvPicPr>
          <p:cNvPr id="36874" name="Picture 10"/>
          <p:cNvPicPr>
            <a:picLocks noChangeAspect="1" noChangeArrowheads="1"/>
          </p:cNvPicPr>
          <p:nvPr/>
        </p:nvPicPr>
        <p:blipFill>
          <a:blip r:embed="rId4">
            <a:lum bright="-20000" contrast="40000"/>
          </a:blip>
          <a:srcRect/>
          <a:stretch>
            <a:fillRect/>
          </a:stretch>
        </p:blipFill>
        <p:spPr bwMode="auto">
          <a:xfrm>
            <a:off x="3857620" y="5565644"/>
            <a:ext cx="571504" cy="363686"/>
          </a:xfrm>
          <a:prstGeom prst="rect">
            <a:avLst/>
          </a:prstGeom>
          <a:noFill/>
          <a:ln w="9525">
            <a:noFill/>
            <a:miter lim="800000"/>
            <a:headEnd/>
            <a:tailEnd/>
          </a:ln>
          <a:effectLst/>
        </p:spPr>
      </p:pic>
      <p:pic>
        <p:nvPicPr>
          <p:cNvPr id="36875" name="Picture 11"/>
          <p:cNvPicPr>
            <a:picLocks noChangeAspect="1" noChangeArrowheads="1"/>
          </p:cNvPicPr>
          <p:nvPr/>
        </p:nvPicPr>
        <p:blipFill>
          <a:blip r:embed="rId5">
            <a:lum bright="-20000" contrast="40000"/>
          </a:blip>
          <a:srcRect/>
          <a:stretch>
            <a:fillRect/>
          </a:stretch>
        </p:blipFill>
        <p:spPr bwMode="auto">
          <a:xfrm>
            <a:off x="3000364" y="6000768"/>
            <a:ext cx="3048013" cy="714380"/>
          </a:xfrm>
          <a:prstGeom prst="rect">
            <a:avLst/>
          </a:prstGeom>
          <a:noFill/>
          <a:ln w="9525">
            <a:noFill/>
            <a:miter lim="800000"/>
            <a:headEnd/>
            <a:tailEnd/>
          </a:ln>
          <a:effectLst/>
        </p:spPr>
      </p:pic>
      <p:sp>
        <p:nvSpPr>
          <p:cNvPr id="12" name="Rectangle 11"/>
          <p:cNvSpPr/>
          <p:nvPr/>
        </p:nvSpPr>
        <p:spPr>
          <a:xfrm>
            <a:off x="142844" y="-24"/>
            <a:ext cx="8786874" cy="5047536"/>
          </a:xfrm>
          <a:prstGeom prst="rect">
            <a:avLst/>
          </a:prstGeom>
        </p:spPr>
        <p:txBody>
          <a:bodyPr wrap="square">
            <a:spAutoFit/>
          </a:bodyPr>
          <a:lstStyle/>
          <a:p>
            <a:pPr algn="just"/>
            <a:r>
              <a:rPr lang="fr-FR" sz="2000" dirty="0" smtClean="0"/>
              <a:t>Plutôt que de changer simplement de coordonnées généralisées, </a:t>
            </a:r>
            <a:r>
              <a:rPr lang="fr-FR" sz="2000" b="1" dirty="0" smtClean="0"/>
              <a:t>on peut en effet mélanger positions et impulsions dans un changement de variables. Il est même possible ainsi d‘échanger le rôle des impulsions et des positions.</a:t>
            </a:r>
          </a:p>
          <a:p>
            <a:pPr algn="just"/>
            <a:endParaRPr lang="fr-FR" sz="1400" dirty="0" smtClean="0"/>
          </a:p>
          <a:p>
            <a:pPr algn="just"/>
            <a:r>
              <a:rPr lang="fr-FR" sz="2000" dirty="0" smtClean="0"/>
              <a:t>Enfin, et surtout, c'est la formulation </a:t>
            </a:r>
            <a:r>
              <a:rPr lang="fr-FR" sz="2000" dirty="0" err="1" smtClean="0"/>
              <a:t>Hamiltonienne</a:t>
            </a:r>
            <a:r>
              <a:rPr lang="fr-FR" sz="2000" dirty="0" smtClean="0"/>
              <a:t> de la mécanique classique qui se prête à la quantification. Un certain nombre des notions que nous introduirons dans ce chapitre parfaitement classique ont une contrepartie dans le formalisme quantique. </a:t>
            </a:r>
            <a:r>
              <a:rPr lang="fr-FR" sz="2000" b="1" dirty="0" smtClean="0">
                <a:solidFill>
                  <a:srgbClr val="FF0000"/>
                </a:solidFill>
              </a:rPr>
              <a:t>La fonction de Hamilton est remplacée par l'opérateur </a:t>
            </a:r>
            <a:r>
              <a:rPr lang="fr-FR" sz="2000" b="1" dirty="0" err="1" smtClean="0">
                <a:solidFill>
                  <a:srgbClr val="FF0000"/>
                </a:solidFill>
              </a:rPr>
              <a:t>Hamiltonien</a:t>
            </a:r>
            <a:r>
              <a:rPr lang="fr-FR" sz="2000" b="1" dirty="0" smtClean="0">
                <a:solidFill>
                  <a:srgbClr val="FF0000"/>
                </a:solidFill>
              </a:rPr>
              <a:t>, les crochets de Poisson correspondent aux commutateurs</a:t>
            </a:r>
            <a:r>
              <a:rPr lang="fr-FR" sz="2000" b="1" dirty="0" smtClean="0"/>
              <a:t>.</a:t>
            </a:r>
            <a:r>
              <a:rPr lang="fr-FR" sz="2000" dirty="0" smtClean="0"/>
              <a:t> </a:t>
            </a:r>
          </a:p>
          <a:p>
            <a:pPr algn="just"/>
            <a:endParaRPr lang="fr-FR" sz="800" dirty="0" smtClean="0"/>
          </a:p>
          <a:p>
            <a:pPr algn="just"/>
            <a:r>
              <a:rPr lang="fr-FR" sz="2000" dirty="0" smtClean="0"/>
              <a:t>Nous utilisons dans la suite ici </a:t>
            </a:r>
            <a:r>
              <a:rPr lang="fr-FR" sz="2000" b="1" dirty="0" smtClean="0"/>
              <a:t>la complète symétrie entre les positions et impulsions qui va en nous permettre d'envisager des changements de variables mêlant ces deux types de quantités. Nous verrons qu'on peut ainsi rendre complètement triviale la dynamique d'un problème, en prenant pour les nouvelles </a:t>
            </a:r>
            <a:r>
              <a:rPr lang="fr-FR" sz="2000" b="1" dirty="0" smtClean="0"/>
              <a:t>variables avec leurs conditions </a:t>
            </a:r>
            <a:r>
              <a:rPr lang="fr-FR" sz="2000" b="1" dirty="0" smtClean="0"/>
              <a:t>initiales.</a:t>
            </a:r>
          </a:p>
          <a:p>
            <a:pPr algn="just"/>
            <a:endParaRPr lang="fr-FR" sz="2000" dirty="0" smtClean="0"/>
          </a:p>
          <a:p>
            <a:pPr algn="just"/>
            <a:endParaRPr lang="fr-FR" sz="20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285728"/>
            <a:ext cx="8858280" cy="6555641"/>
          </a:xfrm>
          <a:prstGeom prst="rect">
            <a:avLst/>
          </a:prstGeom>
        </p:spPr>
        <p:txBody>
          <a:bodyPr wrap="square">
            <a:spAutoFit/>
          </a:bodyPr>
          <a:lstStyle/>
          <a:p>
            <a:pPr algn="just"/>
            <a:r>
              <a:rPr lang="fr-FR" sz="2000" dirty="0" smtClean="0"/>
              <a:t>Ces nouvelles coordonnées </a:t>
            </a:r>
            <a:r>
              <a:rPr lang="fr-FR" sz="2000" b="1" dirty="0" smtClean="0"/>
              <a:t>seront acceptables si elles permettent de décrire le mouvement du système</a:t>
            </a:r>
            <a:r>
              <a:rPr lang="fr-FR" sz="2000" dirty="0" smtClean="0"/>
              <a:t>. Il faut donc qu'il existe un nouvel </a:t>
            </a:r>
            <a:r>
              <a:rPr lang="fr-FR" sz="2000" dirty="0" err="1" smtClean="0"/>
              <a:t>Hamiltonien</a:t>
            </a:r>
            <a:r>
              <a:rPr lang="fr-FR" sz="2000" dirty="0" smtClean="0"/>
              <a:t>                      	tel que les équations de Hamilton selon les nouvelles coordonnées sont également satisfaites :</a:t>
            </a:r>
          </a:p>
          <a:p>
            <a:endParaRPr lang="fr-FR" sz="2000" dirty="0" smtClean="0"/>
          </a:p>
          <a:p>
            <a:endParaRPr lang="fr-FR" sz="2000" dirty="0" smtClean="0"/>
          </a:p>
          <a:p>
            <a:endParaRPr lang="fr-FR" sz="2000" dirty="0" smtClean="0"/>
          </a:p>
          <a:p>
            <a:pPr algn="just"/>
            <a:r>
              <a:rPr lang="fr-FR" sz="2000" dirty="0" smtClean="0"/>
              <a:t>Avec les anciennes coordonnées, le mouvement est déterminé en cherchant l'extremum de l'action c'est à dire l'extremum de :</a:t>
            </a:r>
          </a:p>
          <a:p>
            <a:pPr algn="just"/>
            <a:endParaRPr lang="fr-FR" sz="2000" dirty="0" smtClean="0"/>
          </a:p>
          <a:p>
            <a:pPr algn="just"/>
            <a:endParaRPr lang="fr-FR" sz="2000" dirty="0" smtClean="0"/>
          </a:p>
          <a:p>
            <a:pPr algn="just"/>
            <a:endParaRPr lang="fr-FR" sz="2000" dirty="0" smtClean="0"/>
          </a:p>
          <a:p>
            <a:pPr algn="just"/>
            <a:r>
              <a:rPr lang="fr-FR" sz="2000" dirty="0" smtClean="0"/>
              <a:t>Avec les nouvelles coordonnées, le même mouvement est déterminé en cherchant l'extremum de l'action:</a:t>
            </a:r>
          </a:p>
          <a:p>
            <a:pPr algn="just"/>
            <a:endParaRPr lang="fr-FR" sz="2000" dirty="0" smtClean="0"/>
          </a:p>
          <a:p>
            <a:pPr algn="just"/>
            <a:endParaRPr lang="fr-FR" sz="2000" dirty="0" smtClean="0"/>
          </a:p>
          <a:p>
            <a:pPr algn="just"/>
            <a:r>
              <a:rPr lang="fr-FR" sz="2000" dirty="0" smtClean="0"/>
              <a:t>Une variation infinitésimale de la trajectoire est donc telle que :</a:t>
            </a:r>
          </a:p>
          <a:p>
            <a:pPr algn="just"/>
            <a:endParaRPr lang="fr-FR" sz="2000" dirty="0" smtClean="0"/>
          </a:p>
          <a:p>
            <a:pPr algn="just"/>
            <a:r>
              <a:rPr lang="fr-FR" sz="2000" dirty="0" smtClean="0"/>
              <a:t>                                                                      et </a:t>
            </a:r>
          </a:p>
          <a:p>
            <a:pPr algn="just"/>
            <a:endParaRPr lang="fr-FR" sz="2000" dirty="0" smtClean="0"/>
          </a:p>
          <a:p>
            <a:pPr algn="just"/>
            <a:endParaRPr lang="fr-FR" sz="2000" dirty="0" smtClean="0"/>
          </a:p>
        </p:txBody>
      </p:sp>
      <p:pic>
        <p:nvPicPr>
          <p:cNvPr id="37890" name="Picture 2"/>
          <p:cNvPicPr>
            <a:picLocks noChangeAspect="1" noChangeArrowheads="1"/>
          </p:cNvPicPr>
          <p:nvPr/>
        </p:nvPicPr>
        <p:blipFill>
          <a:blip r:embed="rId2">
            <a:lum bright="-20000" contrast="40000"/>
          </a:blip>
          <a:srcRect/>
          <a:stretch>
            <a:fillRect/>
          </a:stretch>
        </p:blipFill>
        <p:spPr bwMode="auto">
          <a:xfrm>
            <a:off x="285720" y="928670"/>
            <a:ext cx="827091" cy="390527"/>
          </a:xfrm>
          <a:prstGeom prst="rect">
            <a:avLst/>
          </a:prstGeom>
          <a:noFill/>
          <a:ln w="9525">
            <a:noFill/>
            <a:miter lim="800000"/>
            <a:headEnd/>
            <a:tailEnd/>
          </a:ln>
          <a:effectLst/>
        </p:spPr>
      </p:pic>
      <p:pic>
        <p:nvPicPr>
          <p:cNvPr id="37891" name="Picture 3"/>
          <p:cNvPicPr>
            <a:picLocks noChangeAspect="1" noChangeArrowheads="1"/>
          </p:cNvPicPr>
          <p:nvPr/>
        </p:nvPicPr>
        <p:blipFill>
          <a:blip r:embed="rId3">
            <a:lum bright="-20000" contrast="40000"/>
          </a:blip>
          <a:srcRect/>
          <a:stretch>
            <a:fillRect/>
          </a:stretch>
        </p:blipFill>
        <p:spPr bwMode="auto">
          <a:xfrm>
            <a:off x="2786050" y="1357298"/>
            <a:ext cx="2571768" cy="1000132"/>
          </a:xfrm>
          <a:prstGeom prst="rect">
            <a:avLst/>
          </a:prstGeom>
          <a:noFill/>
          <a:ln w="9525">
            <a:noFill/>
            <a:miter lim="800000"/>
            <a:headEnd/>
            <a:tailEnd/>
          </a:ln>
          <a:effectLst/>
        </p:spPr>
      </p:pic>
      <p:pic>
        <p:nvPicPr>
          <p:cNvPr id="37892" name="Picture 4"/>
          <p:cNvPicPr>
            <a:picLocks noChangeAspect="1" noChangeArrowheads="1"/>
          </p:cNvPicPr>
          <p:nvPr/>
        </p:nvPicPr>
        <p:blipFill>
          <a:blip r:embed="rId4">
            <a:lum bright="-20000" contrast="40000"/>
          </a:blip>
          <a:srcRect/>
          <a:stretch>
            <a:fillRect/>
          </a:stretch>
        </p:blipFill>
        <p:spPr bwMode="auto">
          <a:xfrm>
            <a:off x="2786050" y="3209924"/>
            <a:ext cx="3714775" cy="647703"/>
          </a:xfrm>
          <a:prstGeom prst="rect">
            <a:avLst/>
          </a:prstGeom>
          <a:noFill/>
          <a:ln w="9525">
            <a:noFill/>
            <a:miter lim="800000"/>
            <a:headEnd/>
            <a:tailEnd/>
          </a:ln>
          <a:effectLst/>
        </p:spPr>
      </p:pic>
      <p:pic>
        <p:nvPicPr>
          <p:cNvPr id="37893" name="Picture 5"/>
          <p:cNvPicPr>
            <a:picLocks noChangeAspect="1" noChangeArrowheads="1"/>
          </p:cNvPicPr>
          <p:nvPr/>
        </p:nvPicPr>
        <p:blipFill>
          <a:blip r:embed="rId5">
            <a:lum bright="-20000" contrast="40000"/>
          </a:blip>
          <a:srcRect/>
          <a:stretch>
            <a:fillRect/>
          </a:stretch>
        </p:blipFill>
        <p:spPr bwMode="auto">
          <a:xfrm>
            <a:off x="2857488" y="4500570"/>
            <a:ext cx="3571900" cy="714380"/>
          </a:xfrm>
          <a:prstGeom prst="rect">
            <a:avLst/>
          </a:prstGeom>
          <a:noFill/>
          <a:ln w="9525">
            <a:noFill/>
            <a:miter lim="800000"/>
            <a:headEnd/>
            <a:tailEnd/>
          </a:ln>
          <a:effectLst/>
        </p:spPr>
      </p:pic>
      <p:pic>
        <p:nvPicPr>
          <p:cNvPr id="37894" name="Picture 6"/>
          <p:cNvPicPr>
            <a:picLocks noChangeAspect="1" noChangeArrowheads="1"/>
          </p:cNvPicPr>
          <p:nvPr/>
        </p:nvPicPr>
        <p:blipFill>
          <a:blip r:embed="rId6">
            <a:lum bright="-20000" contrast="40000"/>
          </a:blip>
          <a:srcRect/>
          <a:stretch>
            <a:fillRect/>
          </a:stretch>
        </p:blipFill>
        <p:spPr bwMode="auto">
          <a:xfrm>
            <a:off x="785786" y="5715016"/>
            <a:ext cx="3143272" cy="642942"/>
          </a:xfrm>
          <a:prstGeom prst="rect">
            <a:avLst/>
          </a:prstGeom>
          <a:noFill/>
          <a:ln w="9525">
            <a:noFill/>
            <a:miter lim="800000"/>
            <a:headEnd/>
            <a:tailEnd/>
          </a:ln>
          <a:effectLst/>
        </p:spPr>
      </p:pic>
      <p:pic>
        <p:nvPicPr>
          <p:cNvPr id="37895" name="Picture 7"/>
          <p:cNvPicPr>
            <a:picLocks noChangeAspect="1" noChangeArrowheads="1"/>
          </p:cNvPicPr>
          <p:nvPr/>
        </p:nvPicPr>
        <p:blipFill>
          <a:blip r:embed="rId7">
            <a:lum bright="-20000" contrast="40000"/>
          </a:blip>
          <a:srcRect/>
          <a:stretch>
            <a:fillRect/>
          </a:stretch>
        </p:blipFill>
        <p:spPr bwMode="auto">
          <a:xfrm>
            <a:off x="4714876" y="5572140"/>
            <a:ext cx="2714644" cy="7858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8" y="214290"/>
            <a:ext cx="9001156" cy="6309420"/>
          </a:xfrm>
          <a:prstGeom prst="rect">
            <a:avLst/>
          </a:prstGeom>
        </p:spPr>
        <p:txBody>
          <a:bodyPr wrap="square">
            <a:spAutoFit/>
          </a:bodyPr>
          <a:lstStyle/>
          <a:p>
            <a:r>
              <a:rPr lang="fr-FR" sz="2000" dirty="0" smtClean="0"/>
              <a:t>Cette condition entraine que                 ne peuvent différer que </a:t>
            </a:r>
            <a:r>
              <a:rPr lang="fr-FR" sz="2000" b="1" dirty="0" smtClean="0"/>
              <a:t>d'une dérivée totale par rapport au temps.</a:t>
            </a:r>
          </a:p>
          <a:p>
            <a:endParaRPr lang="fr-FR" sz="800" dirty="0" smtClean="0"/>
          </a:p>
          <a:p>
            <a:r>
              <a:rPr lang="fr-FR" sz="2000" dirty="0" smtClean="0"/>
              <a:t>Supposons que :</a:t>
            </a:r>
          </a:p>
          <a:p>
            <a:endParaRPr lang="fr-FR" sz="2000" dirty="0" smtClean="0"/>
          </a:p>
          <a:p>
            <a:endParaRPr lang="fr-FR" sz="2000" dirty="0" smtClean="0"/>
          </a:p>
          <a:p>
            <a:endParaRPr lang="fr-FR" sz="2000" dirty="0" smtClean="0"/>
          </a:p>
          <a:p>
            <a:endParaRPr lang="fr-FR" sz="800" dirty="0" smtClean="0"/>
          </a:p>
          <a:p>
            <a:pPr algn="just"/>
            <a:r>
              <a:rPr lang="fr-FR" sz="2000" dirty="0" smtClean="0"/>
              <a:t>On a donc                                                      c'est à dire que                           diffèrent d'une</a:t>
            </a:r>
          </a:p>
          <a:p>
            <a:r>
              <a:rPr lang="fr-FR" sz="2000" dirty="0" smtClean="0"/>
              <a:t>constante, on a donc bien</a:t>
            </a:r>
          </a:p>
          <a:p>
            <a:endParaRPr lang="fr-FR" sz="800" dirty="0" smtClean="0"/>
          </a:p>
          <a:p>
            <a:pPr algn="just"/>
            <a:r>
              <a:rPr lang="fr-FR" sz="2000" dirty="0" smtClean="0"/>
              <a:t>Si la transformation                                       vérifie ces conditions, on dit qu'elle est canonique</a:t>
            </a:r>
          </a:p>
          <a:p>
            <a:pPr algn="just"/>
            <a:r>
              <a:rPr lang="fr-FR" sz="2000" dirty="0" smtClean="0"/>
              <a:t>La fonction        permet de définir complètement la transformation canonique, elle est appelée </a:t>
            </a:r>
            <a:r>
              <a:rPr lang="fr-FR" sz="2000" b="1" dirty="0" smtClean="0"/>
              <a:t>fonction génératrice</a:t>
            </a:r>
            <a:r>
              <a:rPr lang="fr-FR" sz="2000" dirty="0" smtClean="0"/>
              <a:t>.   </a:t>
            </a:r>
          </a:p>
          <a:p>
            <a:endParaRPr lang="fr-FR" sz="2000" dirty="0" smtClean="0"/>
          </a:p>
          <a:p>
            <a:r>
              <a:rPr lang="fr-FR" sz="2000" b="1" dirty="0" smtClean="0">
                <a:solidFill>
                  <a:srgbClr val="0070C0"/>
                </a:solidFill>
              </a:rPr>
              <a:t>3-3 Propriétés de la fonction génératrice</a:t>
            </a:r>
          </a:p>
          <a:p>
            <a:pPr algn="just"/>
            <a:r>
              <a:rPr lang="fr-FR" sz="2000" dirty="0" smtClean="0"/>
              <a:t>A priori, la fonction génératrice peut dépendre des anciennes coordonnées, des nouvelles coordonnées et du temps, soit de 4</a:t>
            </a:r>
            <a:r>
              <a:rPr lang="fr-FR" sz="2000" i="1" dirty="0" smtClean="0">
                <a:latin typeface="Times New Roman" pitchFamily="18" charset="0"/>
                <a:cs typeface="Times New Roman" pitchFamily="18" charset="0"/>
              </a:rPr>
              <a:t> l</a:t>
            </a:r>
            <a:r>
              <a:rPr lang="fr-FR" sz="2000" dirty="0" smtClean="0"/>
              <a:t> + 1 variables. Cependant il existe déjà les relations de transformations                                                      c'est à dire 2</a:t>
            </a:r>
            <a:r>
              <a:rPr lang="fr-FR" sz="2000" i="1" dirty="0" smtClean="0">
                <a:latin typeface="Times New Roman" pitchFamily="18" charset="0"/>
                <a:cs typeface="Times New Roman" pitchFamily="18" charset="0"/>
              </a:rPr>
              <a:t> l</a:t>
            </a:r>
            <a:r>
              <a:rPr lang="fr-FR" sz="2000" dirty="0" smtClean="0"/>
              <a:t> relations, par conséquent  on  pourra  toujours  écrire  la  fonction  génératrice  en fonction de 2</a:t>
            </a:r>
            <a:r>
              <a:rPr lang="fr-FR" sz="2000" i="1" dirty="0" smtClean="0">
                <a:latin typeface="Times New Roman" pitchFamily="18" charset="0"/>
                <a:cs typeface="Times New Roman" pitchFamily="18" charset="0"/>
              </a:rPr>
              <a:t> l </a:t>
            </a:r>
            <a:r>
              <a:rPr lang="fr-FR" sz="2000" dirty="0" smtClean="0"/>
              <a:t>+1 variables</a:t>
            </a:r>
          </a:p>
        </p:txBody>
      </p:sp>
      <p:pic>
        <p:nvPicPr>
          <p:cNvPr id="38914" name="Picture 2"/>
          <p:cNvPicPr>
            <a:picLocks noChangeAspect="1" noChangeArrowheads="1"/>
          </p:cNvPicPr>
          <p:nvPr/>
        </p:nvPicPr>
        <p:blipFill>
          <a:blip r:embed="rId2">
            <a:lum bright="-20000" contrast="40000"/>
          </a:blip>
          <a:srcRect/>
          <a:stretch>
            <a:fillRect/>
          </a:stretch>
        </p:blipFill>
        <p:spPr bwMode="auto">
          <a:xfrm>
            <a:off x="3357554" y="214290"/>
            <a:ext cx="647704" cy="356708"/>
          </a:xfrm>
          <a:prstGeom prst="rect">
            <a:avLst/>
          </a:prstGeom>
          <a:noFill/>
          <a:ln w="9525">
            <a:noFill/>
            <a:miter lim="800000"/>
            <a:headEnd/>
            <a:tailEnd/>
          </a:ln>
          <a:effectLst/>
        </p:spPr>
      </p:pic>
      <p:pic>
        <p:nvPicPr>
          <p:cNvPr id="38915" name="Picture 3"/>
          <p:cNvPicPr>
            <a:picLocks noChangeAspect="1" noChangeArrowheads="1"/>
          </p:cNvPicPr>
          <p:nvPr/>
        </p:nvPicPr>
        <p:blipFill>
          <a:blip r:embed="rId3">
            <a:lum bright="-20000" contrast="40000"/>
          </a:blip>
          <a:srcRect/>
          <a:stretch>
            <a:fillRect/>
          </a:stretch>
        </p:blipFill>
        <p:spPr bwMode="auto">
          <a:xfrm>
            <a:off x="2000232" y="940378"/>
            <a:ext cx="1409707" cy="416920"/>
          </a:xfrm>
          <a:prstGeom prst="rect">
            <a:avLst/>
          </a:prstGeom>
          <a:noFill/>
          <a:ln w="9525">
            <a:noFill/>
            <a:miter lim="800000"/>
            <a:headEnd/>
            <a:tailEnd/>
          </a:ln>
          <a:effectLst/>
        </p:spPr>
      </p:pic>
      <p:pic>
        <p:nvPicPr>
          <p:cNvPr id="38916" name="Picture 4"/>
          <p:cNvPicPr>
            <a:picLocks noChangeAspect="1" noChangeArrowheads="1"/>
          </p:cNvPicPr>
          <p:nvPr/>
        </p:nvPicPr>
        <p:blipFill>
          <a:blip r:embed="rId4">
            <a:lum bright="-20000" contrast="40000"/>
          </a:blip>
          <a:srcRect/>
          <a:stretch>
            <a:fillRect/>
          </a:stretch>
        </p:blipFill>
        <p:spPr bwMode="auto">
          <a:xfrm>
            <a:off x="357158" y="1428736"/>
            <a:ext cx="2928958" cy="688978"/>
          </a:xfrm>
          <a:prstGeom prst="rect">
            <a:avLst/>
          </a:prstGeom>
          <a:noFill/>
          <a:ln w="9525">
            <a:noFill/>
            <a:miter lim="800000"/>
            <a:headEnd/>
            <a:tailEnd/>
          </a:ln>
          <a:effectLst/>
        </p:spPr>
      </p:pic>
      <p:pic>
        <p:nvPicPr>
          <p:cNvPr id="38917" name="Picture 5"/>
          <p:cNvPicPr>
            <a:picLocks noChangeAspect="1" noChangeArrowheads="1"/>
          </p:cNvPicPr>
          <p:nvPr/>
        </p:nvPicPr>
        <p:blipFill>
          <a:blip r:embed="rId5">
            <a:lum bright="-20000" contrast="40000"/>
          </a:blip>
          <a:srcRect/>
          <a:stretch>
            <a:fillRect/>
          </a:stretch>
        </p:blipFill>
        <p:spPr bwMode="auto">
          <a:xfrm>
            <a:off x="3428992" y="1357298"/>
            <a:ext cx="4643470" cy="681041"/>
          </a:xfrm>
          <a:prstGeom prst="rect">
            <a:avLst/>
          </a:prstGeom>
          <a:noFill/>
          <a:ln w="9525">
            <a:noFill/>
            <a:miter lim="800000"/>
            <a:headEnd/>
            <a:tailEnd/>
          </a:ln>
          <a:effectLst/>
        </p:spPr>
      </p:pic>
      <p:pic>
        <p:nvPicPr>
          <p:cNvPr id="38918" name="Picture 6"/>
          <p:cNvPicPr>
            <a:picLocks noChangeAspect="1" noChangeArrowheads="1"/>
          </p:cNvPicPr>
          <p:nvPr/>
        </p:nvPicPr>
        <p:blipFill>
          <a:blip r:embed="rId6">
            <a:lum bright="-20000" contrast="40000"/>
          </a:blip>
          <a:srcRect/>
          <a:stretch>
            <a:fillRect/>
          </a:stretch>
        </p:blipFill>
        <p:spPr bwMode="auto">
          <a:xfrm>
            <a:off x="1443024" y="2357430"/>
            <a:ext cx="2771786" cy="285752"/>
          </a:xfrm>
          <a:prstGeom prst="rect">
            <a:avLst/>
          </a:prstGeom>
          <a:noFill/>
          <a:ln w="9525">
            <a:noFill/>
            <a:miter lim="800000"/>
            <a:headEnd/>
            <a:tailEnd/>
          </a:ln>
          <a:effectLst/>
        </p:spPr>
      </p:pic>
      <p:pic>
        <p:nvPicPr>
          <p:cNvPr id="38919" name="Picture 7"/>
          <p:cNvPicPr>
            <a:picLocks noChangeAspect="1" noChangeArrowheads="1"/>
          </p:cNvPicPr>
          <p:nvPr/>
        </p:nvPicPr>
        <p:blipFill>
          <a:blip r:embed="rId7">
            <a:lum bright="-20000" contrast="40000"/>
          </a:blip>
          <a:srcRect/>
          <a:stretch>
            <a:fillRect/>
          </a:stretch>
        </p:blipFill>
        <p:spPr bwMode="auto">
          <a:xfrm>
            <a:off x="6250001" y="2327267"/>
            <a:ext cx="679453" cy="315915"/>
          </a:xfrm>
          <a:prstGeom prst="rect">
            <a:avLst/>
          </a:prstGeom>
          <a:noFill/>
          <a:ln w="9525">
            <a:noFill/>
            <a:miter lim="800000"/>
            <a:headEnd/>
            <a:tailEnd/>
          </a:ln>
          <a:effectLst/>
        </p:spPr>
      </p:pic>
      <p:pic>
        <p:nvPicPr>
          <p:cNvPr id="38920" name="Picture 8"/>
          <p:cNvPicPr>
            <a:picLocks noChangeAspect="1" noChangeArrowheads="1"/>
          </p:cNvPicPr>
          <p:nvPr/>
        </p:nvPicPr>
        <p:blipFill>
          <a:blip r:embed="rId8"/>
          <a:srcRect/>
          <a:stretch>
            <a:fillRect/>
          </a:stretch>
        </p:blipFill>
        <p:spPr bwMode="auto">
          <a:xfrm>
            <a:off x="2928926" y="2643182"/>
            <a:ext cx="882654" cy="293689"/>
          </a:xfrm>
          <a:prstGeom prst="rect">
            <a:avLst/>
          </a:prstGeom>
          <a:noFill/>
          <a:ln w="9525">
            <a:noFill/>
            <a:miter lim="800000"/>
            <a:headEnd/>
            <a:tailEnd/>
          </a:ln>
          <a:effectLst/>
        </p:spPr>
      </p:pic>
      <p:pic>
        <p:nvPicPr>
          <p:cNvPr id="38921" name="Picture 9"/>
          <p:cNvPicPr>
            <a:picLocks noChangeAspect="1" noChangeArrowheads="1"/>
          </p:cNvPicPr>
          <p:nvPr/>
        </p:nvPicPr>
        <p:blipFill>
          <a:blip r:embed="rId9">
            <a:lum bright="-20000" contrast="40000"/>
          </a:blip>
          <a:srcRect/>
          <a:stretch>
            <a:fillRect/>
          </a:stretch>
        </p:blipFill>
        <p:spPr bwMode="auto">
          <a:xfrm>
            <a:off x="2500298" y="3000372"/>
            <a:ext cx="2000264" cy="466727"/>
          </a:xfrm>
          <a:prstGeom prst="rect">
            <a:avLst/>
          </a:prstGeom>
          <a:noFill/>
          <a:ln w="9525">
            <a:noFill/>
            <a:miter lim="800000"/>
            <a:headEnd/>
            <a:tailEnd/>
          </a:ln>
          <a:effectLst/>
        </p:spPr>
      </p:pic>
      <p:pic>
        <p:nvPicPr>
          <p:cNvPr id="38922" name="Picture 10"/>
          <p:cNvPicPr>
            <a:picLocks noChangeAspect="1" noChangeArrowheads="1"/>
          </p:cNvPicPr>
          <p:nvPr/>
        </p:nvPicPr>
        <p:blipFill>
          <a:blip r:embed="rId10">
            <a:lum bright="-20000" contrast="40000"/>
          </a:blip>
          <a:srcRect/>
          <a:stretch>
            <a:fillRect/>
          </a:stretch>
        </p:blipFill>
        <p:spPr bwMode="auto">
          <a:xfrm>
            <a:off x="1428728" y="3643314"/>
            <a:ext cx="285752" cy="373426"/>
          </a:xfrm>
          <a:prstGeom prst="rect">
            <a:avLst/>
          </a:prstGeom>
          <a:noFill/>
          <a:ln w="9525">
            <a:noFill/>
            <a:miter lim="800000"/>
            <a:headEnd/>
            <a:tailEnd/>
          </a:ln>
          <a:effectLst/>
        </p:spPr>
      </p:pic>
      <p:pic>
        <p:nvPicPr>
          <p:cNvPr id="38923" name="Picture 11"/>
          <p:cNvPicPr>
            <a:picLocks noChangeAspect="1" noChangeArrowheads="1"/>
          </p:cNvPicPr>
          <p:nvPr/>
        </p:nvPicPr>
        <p:blipFill>
          <a:blip r:embed="rId11">
            <a:lum bright="-20000" contrast="40000"/>
          </a:blip>
          <a:srcRect/>
          <a:stretch>
            <a:fillRect/>
          </a:stretch>
        </p:blipFill>
        <p:spPr bwMode="auto">
          <a:xfrm>
            <a:off x="3643306" y="5480031"/>
            <a:ext cx="2786082" cy="3778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214290"/>
            <a:ext cx="8929718" cy="6063198"/>
          </a:xfrm>
          <a:prstGeom prst="rect">
            <a:avLst/>
          </a:prstGeom>
        </p:spPr>
        <p:txBody>
          <a:bodyPr wrap="square">
            <a:spAutoFit/>
          </a:bodyPr>
          <a:lstStyle/>
          <a:p>
            <a:r>
              <a:rPr lang="fr-FR" sz="2000" dirty="0" smtClean="0"/>
              <a:t>on aura donc  le choix des variables à utiliser, choix qui dépendra du contexte du problème étudié. </a:t>
            </a:r>
          </a:p>
          <a:p>
            <a:endParaRPr lang="fr-FR" sz="2000" dirty="0" smtClean="0"/>
          </a:p>
          <a:p>
            <a:endParaRPr lang="fr-FR" sz="2000" dirty="0" smtClean="0"/>
          </a:p>
          <a:p>
            <a:endParaRPr lang="fr-FR" sz="800" dirty="0" smtClean="0"/>
          </a:p>
          <a:p>
            <a:r>
              <a:rPr lang="fr-FR" sz="2000" u="sng" dirty="0" smtClean="0"/>
              <a:t>Analysons le cas de l'utilisation de</a:t>
            </a:r>
            <a:r>
              <a:rPr lang="fr-FR" sz="2000" dirty="0" smtClean="0"/>
              <a:t>       </a:t>
            </a:r>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r>
              <a:rPr lang="fr-FR" sz="2000" dirty="0" smtClean="0"/>
              <a:t>d’où:</a:t>
            </a:r>
          </a:p>
          <a:p>
            <a:endParaRPr lang="fr-FR" sz="2000" dirty="0" smtClean="0"/>
          </a:p>
          <a:p>
            <a:endParaRPr lang="fr-FR" sz="2000" dirty="0" smtClean="0"/>
          </a:p>
          <a:p>
            <a:endParaRPr lang="fr-FR" sz="2000" dirty="0" smtClean="0"/>
          </a:p>
          <a:p>
            <a:r>
              <a:rPr lang="fr-FR" sz="2000" dirty="0" smtClean="0"/>
              <a:t>C’est-à-dire: </a:t>
            </a:r>
          </a:p>
          <a:p>
            <a:endParaRPr lang="fr-FR" sz="2000" dirty="0" smtClean="0"/>
          </a:p>
          <a:p>
            <a:endParaRPr lang="fr-FR" sz="2000" dirty="0" smtClean="0"/>
          </a:p>
          <a:p>
            <a:endParaRPr lang="fr-FR" sz="2000" dirty="0" smtClean="0"/>
          </a:p>
        </p:txBody>
      </p:sp>
      <p:pic>
        <p:nvPicPr>
          <p:cNvPr id="39939" name="Picture 3"/>
          <p:cNvPicPr>
            <a:picLocks noChangeAspect="1" noChangeArrowheads="1"/>
          </p:cNvPicPr>
          <p:nvPr/>
        </p:nvPicPr>
        <p:blipFill>
          <a:blip r:embed="rId2">
            <a:lum bright="-20000" contrast="40000"/>
          </a:blip>
          <a:srcRect/>
          <a:stretch>
            <a:fillRect/>
          </a:stretch>
        </p:blipFill>
        <p:spPr bwMode="auto">
          <a:xfrm>
            <a:off x="3857620" y="1571612"/>
            <a:ext cx="293690" cy="372987"/>
          </a:xfrm>
          <a:prstGeom prst="rect">
            <a:avLst/>
          </a:prstGeom>
          <a:noFill/>
          <a:ln w="9525">
            <a:noFill/>
            <a:miter lim="800000"/>
            <a:headEnd/>
            <a:tailEnd/>
          </a:ln>
          <a:effectLst/>
        </p:spPr>
      </p:pic>
      <p:pic>
        <p:nvPicPr>
          <p:cNvPr id="39940" name="Picture 4"/>
          <p:cNvPicPr>
            <a:picLocks noChangeAspect="1" noChangeArrowheads="1"/>
          </p:cNvPicPr>
          <p:nvPr/>
        </p:nvPicPr>
        <p:blipFill>
          <a:blip r:embed="rId3">
            <a:lum bright="-20000" contrast="40000"/>
          </a:blip>
          <a:srcRect/>
          <a:stretch>
            <a:fillRect/>
          </a:stretch>
        </p:blipFill>
        <p:spPr bwMode="auto">
          <a:xfrm>
            <a:off x="1714480" y="2000240"/>
            <a:ext cx="4286280" cy="785818"/>
          </a:xfrm>
          <a:prstGeom prst="rect">
            <a:avLst/>
          </a:prstGeom>
          <a:noFill/>
          <a:ln w="9525">
            <a:noFill/>
            <a:miter lim="800000"/>
            <a:headEnd/>
            <a:tailEnd/>
          </a:ln>
          <a:effectLst/>
        </p:spPr>
      </p:pic>
      <p:pic>
        <p:nvPicPr>
          <p:cNvPr id="39941" name="Picture 5"/>
          <p:cNvPicPr>
            <a:picLocks noChangeAspect="1" noChangeArrowheads="1"/>
          </p:cNvPicPr>
          <p:nvPr/>
        </p:nvPicPr>
        <p:blipFill>
          <a:blip r:embed="rId4">
            <a:lum bright="-20000" contrast="40000"/>
          </a:blip>
          <a:srcRect/>
          <a:stretch>
            <a:fillRect/>
          </a:stretch>
        </p:blipFill>
        <p:spPr bwMode="auto">
          <a:xfrm>
            <a:off x="1785918" y="2857496"/>
            <a:ext cx="4786346" cy="857256"/>
          </a:xfrm>
          <a:prstGeom prst="rect">
            <a:avLst/>
          </a:prstGeom>
          <a:noFill/>
          <a:ln w="9525">
            <a:noFill/>
            <a:miter lim="800000"/>
            <a:headEnd/>
            <a:tailEnd/>
          </a:ln>
          <a:effectLst/>
        </p:spPr>
      </p:pic>
      <p:pic>
        <p:nvPicPr>
          <p:cNvPr id="39942" name="Picture 6"/>
          <p:cNvPicPr>
            <a:picLocks noChangeAspect="1" noChangeArrowheads="1"/>
          </p:cNvPicPr>
          <p:nvPr/>
        </p:nvPicPr>
        <p:blipFill>
          <a:blip r:embed="rId5">
            <a:lum bright="-20000" contrast="40000"/>
          </a:blip>
          <a:srcRect/>
          <a:stretch>
            <a:fillRect/>
          </a:stretch>
        </p:blipFill>
        <p:spPr bwMode="auto">
          <a:xfrm>
            <a:off x="1714480" y="4000504"/>
            <a:ext cx="6786610" cy="928694"/>
          </a:xfrm>
          <a:prstGeom prst="rect">
            <a:avLst/>
          </a:prstGeom>
          <a:noFill/>
          <a:ln w="9525">
            <a:noFill/>
            <a:miter lim="800000"/>
            <a:headEnd/>
            <a:tailEnd/>
          </a:ln>
          <a:effectLst/>
        </p:spPr>
      </p:pic>
      <p:pic>
        <p:nvPicPr>
          <p:cNvPr id="9" name="Picture 8"/>
          <p:cNvPicPr>
            <a:picLocks noChangeAspect="1" noChangeArrowheads="1"/>
          </p:cNvPicPr>
          <p:nvPr/>
        </p:nvPicPr>
        <p:blipFill>
          <a:blip r:embed="rId6">
            <a:lum bright="-20000" contrast="40000"/>
          </a:blip>
          <a:srcRect/>
          <a:stretch>
            <a:fillRect/>
          </a:stretch>
        </p:blipFill>
        <p:spPr bwMode="auto">
          <a:xfrm>
            <a:off x="5500694" y="1000108"/>
            <a:ext cx="1000132" cy="428628"/>
          </a:xfrm>
          <a:prstGeom prst="rect">
            <a:avLst/>
          </a:prstGeom>
          <a:noFill/>
          <a:ln w="9525">
            <a:noFill/>
            <a:miter lim="800000"/>
            <a:headEnd/>
            <a:tailEnd/>
          </a:ln>
          <a:effectLst/>
        </p:spPr>
      </p:pic>
      <p:pic>
        <p:nvPicPr>
          <p:cNvPr id="34818" name="Picture 2"/>
          <p:cNvPicPr>
            <a:picLocks noChangeAspect="1" noChangeArrowheads="1"/>
          </p:cNvPicPr>
          <p:nvPr/>
        </p:nvPicPr>
        <p:blipFill>
          <a:blip r:embed="rId7">
            <a:lum bright="-20000" contrast="40000"/>
          </a:blip>
          <a:srcRect/>
          <a:stretch>
            <a:fillRect/>
          </a:stretch>
        </p:blipFill>
        <p:spPr bwMode="auto">
          <a:xfrm>
            <a:off x="2000232" y="1071546"/>
            <a:ext cx="3357586" cy="399254"/>
          </a:xfrm>
          <a:prstGeom prst="rect">
            <a:avLst/>
          </a:prstGeom>
          <a:noFill/>
          <a:ln w="9525">
            <a:noFill/>
            <a:miter lim="800000"/>
            <a:headEnd/>
            <a:tailEnd/>
          </a:ln>
          <a:effectLst/>
        </p:spPr>
      </p:pic>
      <p:pic>
        <p:nvPicPr>
          <p:cNvPr id="43009" name="Picture 1"/>
          <p:cNvPicPr>
            <a:picLocks noChangeAspect="1" noChangeArrowheads="1"/>
          </p:cNvPicPr>
          <p:nvPr/>
        </p:nvPicPr>
        <p:blipFill>
          <a:blip r:embed="rId8"/>
          <a:srcRect/>
          <a:stretch>
            <a:fillRect/>
          </a:stretch>
        </p:blipFill>
        <p:spPr bwMode="auto">
          <a:xfrm>
            <a:off x="1757391" y="5376881"/>
            <a:ext cx="6886575" cy="695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928935"/>
            <a:ext cx="9072594" cy="2985433"/>
          </a:xfrm>
          <a:prstGeom prst="rect">
            <a:avLst/>
          </a:prstGeom>
        </p:spPr>
        <p:txBody>
          <a:bodyPr wrap="square">
            <a:spAutoFit/>
          </a:bodyPr>
          <a:lstStyle/>
          <a:p>
            <a:r>
              <a:rPr lang="fr-FR" sz="2000" dirty="0" smtClean="0"/>
              <a:t>Si on se donne la fonction génératrice     , ,la première équation donne un système qui</a:t>
            </a:r>
          </a:p>
          <a:p>
            <a:r>
              <a:rPr lang="fr-FR" sz="2000" dirty="0" smtClean="0"/>
              <a:t>dans la plus part des cas permet d'isoler les variables         et donc</a:t>
            </a:r>
          </a:p>
          <a:p>
            <a:endParaRPr lang="fr-FR" sz="800" dirty="0" smtClean="0"/>
          </a:p>
          <a:p>
            <a:r>
              <a:rPr lang="fr-FR" sz="2000" dirty="0" smtClean="0"/>
              <a:t>Ensuite la deuxième équation permettra d'obtenir        en remplaçant  les        obtenu</a:t>
            </a:r>
          </a:p>
          <a:p>
            <a:r>
              <a:rPr lang="fr-FR" sz="2000" dirty="0" smtClean="0"/>
              <a:t>précédemment.</a:t>
            </a:r>
          </a:p>
          <a:p>
            <a:endParaRPr lang="fr-FR" sz="2000" b="1" dirty="0" smtClean="0"/>
          </a:p>
          <a:p>
            <a:pPr algn="just"/>
            <a:r>
              <a:rPr lang="fr-FR" sz="2000" b="1" dirty="0" smtClean="0"/>
              <a:t>La connaissance de la fonction génératrice a donc permis d'obtenir </a:t>
            </a:r>
            <a:r>
              <a:rPr lang="fr-FR" sz="2000" b="1" u="sng" dirty="0" smtClean="0"/>
              <a:t>les relations de passage d'un système de cordonnées à un autre.</a:t>
            </a:r>
          </a:p>
          <a:p>
            <a:pPr algn="just"/>
            <a:r>
              <a:rPr lang="fr-FR" sz="2000" b="1" dirty="0" smtClean="0"/>
              <a:t>La troisième équation nous donne </a:t>
            </a:r>
            <a:r>
              <a:rPr lang="fr-FR" sz="2000" b="1" u="sng" dirty="0" smtClean="0"/>
              <a:t>l'expression du nouvel </a:t>
            </a:r>
            <a:r>
              <a:rPr lang="fr-FR" sz="2000" b="1" u="sng" dirty="0" err="1" smtClean="0"/>
              <a:t>Hamiltonien</a:t>
            </a:r>
            <a:r>
              <a:rPr lang="fr-FR" sz="2000" b="1" u="sng" dirty="0" smtClean="0"/>
              <a:t> et donc les équations du </a:t>
            </a:r>
            <a:r>
              <a:rPr lang="fr-FR" sz="2000" b="1" u="sng" dirty="0" err="1" smtClean="0"/>
              <a:t>mvt</a:t>
            </a:r>
            <a:r>
              <a:rPr lang="fr-FR" sz="2000" b="1" u="sng" dirty="0" smtClean="0"/>
              <a:t> avec les nouvelles coordonnées Qi et Pi</a:t>
            </a:r>
            <a:r>
              <a:rPr lang="fr-FR" sz="2000" u="sng" dirty="0" smtClean="0"/>
              <a:t>. </a:t>
            </a:r>
          </a:p>
        </p:txBody>
      </p:sp>
      <p:pic>
        <p:nvPicPr>
          <p:cNvPr id="40963" name="Picture 3"/>
          <p:cNvPicPr>
            <a:picLocks noChangeAspect="1" noChangeArrowheads="1"/>
          </p:cNvPicPr>
          <p:nvPr/>
        </p:nvPicPr>
        <p:blipFill>
          <a:blip r:embed="rId2"/>
          <a:srcRect/>
          <a:stretch>
            <a:fillRect/>
          </a:stretch>
        </p:blipFill>
        <p:spPr bwMode="auto">
          <a:xfrm>
            <a:off x="5643570" y="3286124"/>
            <a:ext cx="306389" cy="306389"/>
          </a:xfrm>
          <a:prstGeom prst="rect">
            <a:avLst/>
          </a:prstGeom>
          <a:noFill/>
          <a:ln w="9525">
            <a:noFill/>
            <a:miter lim="800000"/>
            <a:headEnd/>
            <a:tailEnd/>
          </a:ln>
          <a:effectLst/>
        </p:spPr>
      </p:pic>
      <p:pic>
        <p:nvPicPr>
          <p:cNvPr id="40964" name="Picture 4"/>
          <p:cNvPicPr>
            <a:picLocks noChangeAspect="1" noChangeArrowheads="1"/>
          </p:cNvPicPr>
          <p:nvPr/>
        </p:nvPicPr>
        <p:blipFill>
          <a:blip r:embed="rId3"/>
          <a:srcRect/>
          <a:stretch>
            <a:fillRect/>
          </a:stretch>
        </p:blipFill>
        <p:spPr bwMode="auto">
          <a:xfrm>
            <a:off x="7000892" y="3214686"/>
            <a:ext cx="1071567" cy="384177"/>
          </a:xfrm>
          <a:prstGeom prst="rect">
            <a:avLst/>
          </a:prstGeom>
          <a:noFill/>
          <a:ln w="9525">
            <a:noFill/>
            <a:miter lim="800000"/>
            <a:headEnd/>
            <a:tailEnd/>
          </a:ln>
          <a:effectLst/>
        </p:spPr>
      </p:pic>
      <p:pic>
        <p:nvPicPr>
          <p:cNvPr id="40965" name="Picture 5"/>
          <p:cNvPicPr>
            <a:picLocks noChangeAspect="1" noChangeArrowheads="1"/>
          </p:cNvPicPr>
          <p:nvPr/>
        </p:nvPicPr>
        <p:blipFill>
          <a:blip r:embed="rId4"/>
          <a:srcRect/>
          <a:stretch>
            <a:fillRect/>
          </a:stretch>
        </p:blipFill>
        <p:spPr bwMode="auto">
          <a:xfrm>
            <a:off x="5357818" y="3714752"/>
            <a:ext cx="257176" cy="300039"/>
          </a:xfrm>
          <a:prstGeom prst="rect">
            <a:avLst/>
          </a:prstGeom>
          <a:noFill/>
          <a:ln w="9525">
            <a:noFill/>
            <a:miter lim="800000"/>
            <a:headEnd/>
            <a:tailEnd/>
          </a:ln>
          <a:effectLst/>
        </p:spPr>
      </p:pic>
      <p:pic>
        <p:nvPicPr>
          <p:cNvPr id="40966" name="Picture 6"/>
          <p:cNvPicPr>
            <a:picLocks noChangeAspect="1" noChangeArrowheads="1"/>
          </p:cNvPicPr>
          <p:nvPr/>
        </p:nvPicPr>
        <p:blipFill>
          <a:blip r:embed="rId5"/>
          <a:srcRect/>
          <a:stretch>
            <a:fillRect/>
          </a:stretch>
        </p:blipFill>
        <p:spPr bwMode="auto">
          <a:xfrm>
            <a:off x="7715272" y="3700465"/>
            <a:ext cx="308374" cy="300039"/>
          </a:xfrm>
          <a:prstGeom prst="rect">
            <a:avLst/>
          </a:prstGeom>
          <a:noFill/>
          <a:ln w="9525">
            <a:noFill/>
            <a:miter lim="800000"/>
            <a:headEnd/>
            <a:tailEnd/>
          </a:ln>
          <a:effectLst/>
        </p:spPr>
      </p:pic>
      <p:sp>
        <p:nvSpPr>
          <p:cNvPr id="11" name="Rectangle 10"/>
          <p:cNvSpPr/>
          <p:nvPr/>
        </p:nvSpPr>
        <p:spPr>
          <a:xfrm>
            <a:off x="142844" y="357166"/>
            <a:ext cx="8858280" cy="707886"/>
          </a:xfrm>
          <a:prstGeom prst="rect">
            <a:avLst/>
          </a:prstGeom>
        </p:spPr>
        <p:txBody>
          <a:bodyPr wrap="square">
            <a:spAutoFit/>
          </a:bodyPr>
          <a:lstStyle/>
          <a:p>
            <a:pPr algn="just"/>
            <a:r>
              <a:rPr lang="fr-FR" sz="2000" u="sng" dirty="0" smtClean="0"/>
              <a:t>Tous les qi étant indépendants et de même pour tous les Qi, </a:t>
            </a:r>
            <a:r>
              <a:rPr lang="fr-FR" sz="2000" dirty="0" smtClean="0"/>
              <a:t> par conséquent cette égalité ne peut être vérifiée que si :</a:t>
            </a:r>
          </a:p>
        </p:txBody>
      </p:sp>
      <p:pic>
        <p:nvPicPr>
          <p:cNvPr id="41985" name="Picture 1"/>
          <p:cNvPicPr>
            <a:picLocks noChangeAspect="1" noChangeArrowheads="1"/>
          </p:cNvPicPr>
          <p:nvPr/>
        </p:nvPicPr>
        <p:blipFill>
          <a:blip r:embed="rId6"/>
          <a:srcRect/>
          <a:stretch>
            <a:fillRect/>
          </a:stretch>
        </p:blipFill>
        <p:spPr bwMode="auto">
          <a:xfrm>
            <a:off x="2700338" y="1214422"/>
            <a:ext cx="4229116" cy="1062450"/>
          </a:xfrm>
          <a:prstGeom prst="rect">
            <a:avLst/>
          </a:prstGeom>
          <a:noFill/>
          <a:ln w="9525">
            <a:noFill/>
            <a:miter lim="800000"/>
            <a:headEnd/>
            <a:tailEnd/>
          </a:ln>
          <a:effectLst/>
        </p:spPr>
      </p:pic>
      <p:pic>
        <p:nvPicPr>
          <p:cNvPr id="10" name="Picture 3"/>
          <p:cNvPicPr>
            <a:picLocks noChangeAspect="1" noChangeArrowheads="1"/>
          </p:cNvPicPr>
          <p:nvPr/>
        </p:nvPicPr>
        <p:blipFill>
          <a:blip r:embed="rId7">
            <a:lum bright="-20000" contrast="40000"/>
          </a:blip>
          <a:srcRect/>
          <a:stretch>
            <a:fillRect/>
          </a:stretch>
        </p:blipFill>
        <p:spPr bwMode="auto">
          <a:xfrm>
            <a:off x="4063996" y="2928934"/>
            <a:ext cx="293690" cy="3729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8" y="285728"/>
            <a:ext cx="8929718" cy="6063198"/>
          </a:xfrm>
          <a:prstGeom prst="rect">
            <a:avLst/>
          </a:prstGeom>
        </p:spPr>
        <p:txBody>
          <a:bodyPr wrap="square">
            <a:spAutoFit/>
          </a:bodyPr>
          <a:lstStyle/>
          <a:p>
            <a:r>
              <a:rPr lang="fr-FR" sz="2000" dirty="0" smtClean="0"/>
              <a:t>Des formulations analogues pour les fonctions génératrices</a:t>
            </a:r>
          </a:p>
          <a:p>
            <a:r>
              <a:rPr lang="fr-FR" sz="2000" dirty="0" smtClean="0"/>
              <a:t>                                                ,                       et </a:t>
            </a:r>
          </a:p>
          <a:p>
            <a:endParaRPr lang="fr-FR" sz="800" dirty="0" smtClean="0"/>
          </a:p>
          <a:p>
            <a:r>
              <a:rPr lang="fr-FR" sz="2000" dirty="0" smtClean="0"/>
              <a:t>permettent de trouver les résultats suivants :</a:t>
            </a:r>
          </a:p>
          <a:p>
            <a:endParaRPr lang="fr-FR" sz="2000" dirty="0" smtClean="0"/>
          </a:p>
          <a:p>
            <a:endParaRPr lang="fr-FR" sz="2000" dirty="0" smtClean="0"/>
          </a:p>
          <a:p>
            <a:r>
              <a:rPr lang="fr-FR" sz="2000" dirty="0" smtClean="0"/>
              <a:t>-Pour                         on obtient:</a:t>
            </a:r>
          </a:p>
          <a:p>
            <a:endParaRPr lang="fr-FR" sz="2000" dirty="0" smtClean="0"/>
          </a:p>
          <a:p>
            <a:endParaRPr lang="fr-FR" sz="2000" dirty="0" smtClean="0"/>
          </a:p>
          <a:p>
            <a:endParaRPr lang="fr-FR" sz="2000" dirty="0" smtClean="0"/>
          </a:p>
          <a:p>
            <a:endParaRPr lang="fr-FR" sz="2000" dirty="0" smtClean="0"/>
          </a:p>
          <a:p>
            <a:r>
              <a:rPr lang="fr-FR" sz="2000" dirty="0" smtClean="0"/>
              <a:t>-Pour                         on obtient:</a:t>
            </a:r>
          </a:p>
          <a:p>
            <a:endParaRPr lang="fr-FR" sz="2000" dirty="0" smtClean="0"/>
          </a:p>
          <a:p>
            <a:endParaRPr lang="fr-FR" sz="2000" dirty="0" smtClean="0"/>
          </a:p>
          <a:p>
            <a:endParaRPr lang="fr-FR" sz="2000" dirty="0" smtClean="0"/>
          </a:p>
          <a:p>
            <a:endParaRPr lang="fr-FR" sz="2000" dirty="0" smtClean="0"/>
          </a:p>
          <a:p>
            <a:r>
              <a:rPr lang="fr-FR" sz="2000" dirty="0" smtClean="0"/>
              <a:t>-Pour                         on obtient:</a:t>
            </a:r>
          </a:p>
          <a:p>
            <a:endParaRPr lang="fr-FR" sz="2000" dirty="0" smtClean="0"/>
          </a:p>
          <a:p>
            <a:endParaRPr lang="fr-FR" sz="2000" dirty="0" smtClean="0"/>
          </a:p>
          <a:p>
            <a:endParaRPr lang="fr-FR" sz="2000" dirty="0" smtClean="0"/>
          </a:p>
        </p:txBody>
      </p:sp>
      <p:pic>
        <p:nvPicPr>
          <p:cNvPr id="33794" name="Picture 2"/>
          <p:cNvPicPr>
            <a:picLocks noChangeAspect="1" noChangeArrowheads="1"/>
          </p:cNvPicPr>
          <p:nvPr/>
        </p:nvPicPr>
        <p:blipFill>
          <a:blip r:embed="rId2">
            <a:lum bright="-20000" contrast="40000"/>
          </a:blip>
          <a:srcRect/>
          <a:stretch>
            <a:fillRect/>
          </a:stretch>
        </p:blipFill>
        <p:spPr bwMode="auto">
          <a:xfrm>
            <a:off x="1714480" y="642918"/>
            <a:ext cx="1143005" cy="428628"/>
          </a:xfrm>
          <a:prstGeom prst="rect">
            <a:avLst/>
          </a:prstGeom>
          <a:noFill/>
          <a:ln w="9525">
            <a:noFill/>
            <a:miter lim="800000"/>
            <a:headEnd/>
            <a:tailEnd/>
          </a:ln>
          <a:effectLst/>
        </p:spPr>
      </p:pic>
      <p:pic>
        <p:nvPicPr>
          <p:cNvPr id="33795" name="Picture 3"/>
          <p:cNvPicPr>
            <a:picLocks noChangeAspect="1" noChangeArrowheads="1"/>
          </p:cNvPicPr>
          <p:nvPr/>
        </p:nvPicPr>
        <p:blipFill>
          <a:blip r:embed="rId3">
            <a:lum bright="-20000" contrast="40000"/>
          </a:blip>
          <a:srcRect/>
          <a:stretch>
            <a:fillRect/>
          </a:stretch>
        </p:blipFill>
        <p:spPr bwMode="auto">
          <a:xfrm>
            <a:off x="3143240" y="642918"/>
            <a:ext cx="1071570" cy="428628"/>
          </a:xfrm>
          <a:prstGeom prst="rect">
            <a:avLst/>
          </a:prstGeom>
          <a:noFill/>
          <a:ln w="9525">
            <a:noFill/>
            <a:miter lim="800000"/>
            <a:headEnd/>
            <a:tailEnd/>
          </a:ln>
          <a:effectLst/>
        </p:spPr>
      </p:pic>
      <p:pic>
        <p:nvPicPr>
          <p:cNvPr id="33797" name="Picture 5"/>
          <p:cNvPicPr>
            <a:picLocks noChangeAspect="1" noChangeArrowheads="1"/>
          </p:cNvPicPr>
          <p:nvPr/>
        </p:nvPicPr>
        <p:blipFill>
          <a:blip r:embed="rId4">
            <a:lum bright="-20000" contrast="40000"/>
          </a:blip>
          <a:srcRect/>
          <a:stretch>
            <a:fillRect/>
          </a:stretch>
        </p:blipFill>
        <p:spPr bwMode="auto">
          <a:xfrm>
            <a:off x="3857620" y="1500174"/>
            <a:ext cx="3857652" cy="1285884"/>
          </a:xfrm>
          <a:prstGeom prst="rect">
            <a:avLst/>
          </a:prstGeom>
          <a:noFill/>
          <a:ln w="9525">
            <a:noFill/>
            <a:miter lim="800000"/>
            <a:headEnd/>
            <a:tailEnd/>
          </a:ln>
          <a:effectLst/>
        </p:spPr>
      </p:pic>
      <p:pic>
        <p:nvPicPr>
          <p:cNvPr id="9" name="Picture 2"/>
          <p:cNvPicPr>
            <a:picLocks noChangeAspect="1" noChangeArrowheads="1"/>
          </p:cNvPicPr>
          <p:nvPr/>
        </p:nvPicPr>
        <p:blipFill>
          <a:blip r:embed="rId2">
            <a:lum bright="-20000" contrast="40000"/>
          </a:blip>
          <a:srcRect/>
          <a:stretch>
            <a:fillRect/>
          </a:stretch>
        </p:blipFill>
        <p:spPr bwMode="auto">
          <a:xfrm>
            <a:off x="857224" y="1928802"/>
            <a:ext cx="1000129" cy="349712"/>
          </a:xfrm>
          <a:prstGeom prst="rect">
            <a:avLst/>
          </a:prstGeom>
          <a:noFill/>
          <a:ln w="9525">
            <a:noFill/>
            <a:miter lim="800000"/>
            <a:headEnd/>
            <a:tailEnd/>
          </a:ln>
          <a:effectLst/>
        </p:spPr>
      </p:pic>
      <p:pic>
        <p:nvPicPr>
          <p:cNvPr id="10" name="Picture 3"/>
          <p:cNvPicPr>
            <a:picLocks noChangeAspect="1" noChangeArrowheads="1"/>
          </p:cNvPicPr>
          <p:nvPr/>
        </p:nvPicPr>
        <p:blipFill>
          <a:blip r:embed="rId3">
            <a:lum bright="-20000" contrast="40000"/>
          </a:blip>
          <a:srcRect/>
          <a:stretch>
            <a:fillRect/>
          </a:stretch>
        </p:blipFill>
        <p:spPr bwMode="auto">
          <a:xfrm>
            <a:off x="928662" y="3500438"/>
            <a:ext cx="896941" cy="357190"/>
          </a:xfrm>
          <a:prstGeom prst="rect">
            <a:avLst/>
          </a:prstGeom>
          <a:noFill/>
          <a:ln w="9525">
            <a:noFill/>
            <a:miter lim="800000"/>
            <a:headEnd/>
            <a:tailEnd/>
          </a:ln>
          <a:effectLst/>
        </p:spPr>
      </p:pic>
      <p:pic>
        <p:nvPicPr>
          <p:cNvPr id="33798" name="Picture 6"/>
          <p:cNvPicPr>
            <a:picLocks noChangeAspect="1" noChangeArrowheads="1"/>
          </p:cNvPicPr>
          <p:nvPr/>
        </p:nvPicPr>
        <p:blipFill>
          <a:blip r:embed="rId5">
            <a:lum bright="-20000" contrast="40000"/>
          </a:blip>
          <a:srcRect/>
          <a:stretch>
            <a:fillRect/>
          </a:stretch>
        </p:blipFill>
        <p:spPr bwMode="auto">
          <a:xfrm>
            <a:off x="3857620" y="3071810"/>
            <a:ext cx="3857652" cy="1285884"/>
          </a:xfrm>
          <a:prstGeom prst="rect">
            <a:avLst/>
          </a:prstGeom>
          <a:noFill/>
          <a:ln w="9525">
            <a:noFill/>
            <a:miter lim="800000"/>
            <a:headEnd/>
            <a:tailEnd/>
          </a:ln>
          <a:effectLst/>
        </p:spPr>
      </p:pic>
      <p:pic>
        <p:nvPicPr>
          <p:cNvPr id="33799" name="Picture 7"/>
          <p:cNvPicPr>
            <a:picLocks noChangeAspect="1" noChangeArrowheads="1"/>
          </p:cNvPicPr>
          <p:nvPr/>
        </p:nvPicPr>
        <p:blipFill>
          <a:blip r:embed="rId6">
            <a:lum bright="-20000" contrast="40000"/>
          </a:blip>
          <a:srcRect/>
          <a:stretch>
            <a:fillRect/>
          </a:stretch>
        </p:blipFill>
        <p:spPr bwMode="auto">
          <a:xfrm>
            <a:off x="3929058" y="4572008"/>
            <a:ext cx="3714776" cy="1428760"/>
          </a:xfrm>
          <a:prstGeom prst="rect">
            <a:avLst/>
          </a:prstGeom>
          <a:noFill/>
          <a:ln w="9525">
            <a:noFill/>
            <a:miter lim="800000"/>
            <a:headEnd/>
            <a:tailEnd/>
          </a:ln>
          <a:effectLst/>
        </p:spPr>
      </p:pic>
      <p:pic>
        <p:nvPicPr>
          <p:cNvPr id="33800" name="Picture 8"/>
          <p:cNvPicPr>
            <a:picLocks noChangeAspect="1" noChangeArrowheads="1"/>
          </p:cNvPicPr>
          <p:nvPr/>
        </p:nvPicPr>
        <p:blipFill>
          <a:blip r:embed="rId7">
            <a:lum bright="-20000" contrast="40000"/>
          </a:blip>
          <a:srcRect/>
          <a:stretch>
            <a:fillRect/>
          </a:stretch>
        </p:blipFill>
        <p:spPr bwMode="auto">
          <a:xfrm>
            <a:off x="4572000" y="642918"/>
            <a:ext cx="1214446" cy="428628"/>
          </a:xfrm>
          <a:prstGeom prst="rect">
            <a:avLst/>
          </a:prstGeom>
          <a:noFill/>
          <a:ln w="9525">
            <a:noFill/>
            <a:miter lim="800000"/>
            <a:headEnd/>
            <a:tailEnd/>
          </a:ln>
          <a:effectLst/>
        </p:spPr>
      </p:pic>
      <p:pic>
        <p:nvPicPr>
          <p:cNvPr id="16" name="Picture 8"/>
          <p:cNvPicPr>
            <a:picLocks noChangeAspect="1" noChangeArrowheads="1"/>
          </p:cNvPicPr>
          <p:nvPr/>
        </p:nvPicPr>
        <p:blipFill>
          <a:blip r:embed="rId7">
            <a:lum bright="-20000" contrast="40000"/>
          </a:blip>
          <a:srcRect/>
          <a:stretch>
            <a:fillRect/>
          </a:stretch>
        </p:blipFill>
        <p:spPr bwMode="auto">
          <a:xfrm>
            <a:off x="928662" y="5000636"/>
            <a:ext cx="1000132" cy="4286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214290"/>
            <a:ext cx="8715436" cy="6186309"/>
          </a:xfrm>
          <a:prstGeom prst="rect">
            <a:avLst/>
          </a:prstGeom>
        </p:spPr>
        <p:txBody>
          <a:bodyPr wrap="square">
            <a:spAutoFit/>
          </a:bodyPr>
          <a:lstStyle/>
          <a:p>
            <a:r>
              <a:rPr lang="fr-FR" sz="2000" b="1" dirty="0" smtClean="0">
                <a:solidFill>
                  <a:srgbClr val="0070C0"/>
                </a:solidFill>
              </a:rPr>
              <a:t>3-4 Transformations canoniques et crochets de Poisson</a:t>
            </a:r>
          </a:p>
          <a:p>
            <a:pPr algn="just"/>
            <a:r>
              <a:rPr lang="fr-FR" sz="2000" dirty="0" smtClean="0"/>
              <a:t>En fait la propriété essentielle des transformations canoniques est qu'elles conservent les crochets de Poisson:</a:t>
            </a:r>
          </a:p>
          <a:p>
            <a:pPr algn="just"/>
            <a:endParaRPr lang="fr-FR" sz="2000" dirty="0" smtClean="0"/>
          </a:p>
          <a:p>
            <a:pPr algn="just"/>
            <a:endParaRPr lang="fr-FR" sz="2000" dirty="0" smtClean="0"/>
          </a:p>
          <a:p>
            <a:pPr algn="just"/>
            <a:endParaRPr lang="fr-FR" sz="800" dirty="0" smtClean="0"/>
          </a:p>
          <a:p>
            <a:pPr algn="just"/>
            <a:r>
              <a:rPr lang="fr-FR" sz="2000" dirty="0" smtClean="0"/>
              <a:t>avec </a:t>
            </a:r>
          </a:p>
          <a:p>
            <a:pPr algn="just"/>
            <a:endParaRPr lang="fr-FR" sz="2000" dirty="0" smtClean="0"/>
          </a:p>
          <a:p>
            <a:pPr algn="just"/>
            <a:r>
              <a:rPr lang="fr-FR" sz="2000" dirty="0" smtClean="0"/>
              <a:t>et</a:t>
            </a:r>
          </a:p>
          <a:p>
            <a:pPr algn="just"/>
            <a:endParaRPr lang="fr-FR" sz="2000" dirty="0" smtClean="0"/>
          </a:p>
          <a:p>
            <a:pPr algn="just"/>
            <a:endParaRPr lang="fr-FR" sz="2000" dirty="0" smtClean="0"/>
          </a:p>
          <a:p>
            <a:r>
              <a:rPr lang="fr-FR" sz="2000" b="1" dirty="0" smtClean="0">
                <a:solidFill>
                  <a:srgbClr val="0070C0"/>
                </a:solidFill>
              </a:rPr>
              <a:t>3-5  Exemples de transformations canoniques</a:t>
            </a:r>
          </a:p>
          <a:p>
            <a:r>
              <a:rPr lang="fr-FR" sz="2000" dirty="0" smtClean="0"/>
              <a:t>Nous donnons ici, à titre d'illustration, quelques fonctions génératrices définissant des transformations canoniques particulièrement simples. Nous montrerons aussi comment les transformations canoniques permettent de rendre triviale la solution d'un problème de mécanique.</a:t>
            </a:r>
          </a:p>
          <a:p>
            <a:endParaRPr lang="fr-FR" sz="800" dirty="0" smtClean="0"/>
          </a:p>
          <a:p>
            <a:pPr algn="just">
              <a:buFont typeface="Wingdings" pitchFamily="2" charset="2"/>
              <a:buChar char="ü"/>
            </a:pPr>
            <a:r>
              <a:rPr lang="fr-FR" sz="2000" dirty="0" smtClean="0"/>
              <a:t>                                  . Le temps n'intervenant pas dans la fonction génératrice, nous avons bien sûr K = H. En appliquant les relations aux dérivées partielles, nous trouvons sans difficultés pi = Pi et Qi = qi. Cette fonction génératrice définit donc la transformation unitaire, ce qui ne présente guère d'intérêt.</a:t>
            </a:r>
          </a:p>
        </p:txBody>
      </p:sp>
      <p:pic>
        <p:nvPicPr>
          <p:cNvPr id="39937" name="Picture 1"/>
          <p:cNvPicPr>
            <a:picLocks noChangeAspect="1" noChangeArrowheads="1"/>
          </p:cNvPicPr>
          <p:nvPr/>
        </p:nvPicPr>
        <p:blipFill>
          <a:blip r:embed="rId2">
            <a:lum bright="-20000" contrast="40000"/>
          </a:blip>
          <a:srcRect/>
          <a:stretch>
            <a:fillRect/>
          </a:stretch>
        </p:blipFill>
        <p:spPr bwMode="auto">
          <a:xfrm>
            <a:off x="2786050" y="1142984"/>
            <a:ext cx="4071966" cy="500066"/>
          </a:xfrm>
          <a:prstGeom prst="rect">
            <a:avLst/>
          </a:prstGeom>
          <a:noFill/>
          <a:ln w="9525">
            <a:noFill/>
            <a:miter lim="800000"/>
            <a:headEnd/>
            <a:tailEnd/>
          </a:ln>
          <a:effectLst/>
        </p:spPr>
      </p:pic>
      <p:pic>
        <p:nvPicPr>
          <p:cNvPr id="39938" name="Picture 2"/>
          <p:cNvPicPr>
            <a:picLocks noChangeAspect="1" noChangeArrowheads="1"/>
          </p:cNvPicPr>
          <p:nvPr/>
        </p:nvPicPr>
        <p:blipFill>
          <a:blip r:embed="rId3">
            <a:lum bright="-20000" contrast="40000"/>
          </a:blip>
          <a:srcRect/>
          <a:stretch>
            <a:fillRect/>
          </a:stretch>
        </p:blipFill>
        <p:spPr bwMode="auto">
          <a:xfrm>
            <a:off x="2928926" y="1714488"/>
            <a:ext cx="4000528" cy="642942"/>
          </a:xfrm>
          <a:prstGeom prst="rect">
            <a:avLst/>
          </a:prstGeom>
          <a:noFill/>
          <a:ln w="9525">
            <a:noFill/>
            <a:miter lim="800000"/>
            <a:headEnd/>
            <a:tailEnd/>
          </a:ln>
          <a:effectLst/>
        </p:spPr>
      </p:pic>
      <p:pic>
        <p:nvPicPr>
          <p:cNvPr id="39939" name="Picture 3"/>
          <p:cNvPicPr>
            <a:picLocks noChangeAspect="1" noChangeArrowheads="1"/>
          </p:cNvPicPr>
          <p:nvPr/>
        </p:nvPicPr>
        <p:blipFill>
          <a:blip r:embed="rId4">
            <a:lum bright="-20000" contrast="40000"/>
          </a:blip>
          <a:srcRect/>
          <a:stretch>
            <a:fillRect/>
          </a:stretch>
        </p:blipFill>
        <p:spPr bwMode="auto">
          <a:xfrm>
            <a:off x="2928926" y="2571744"/>
            <a:ext cx="4071966" cy="642942"/>
          </a:xfrm>
          <a:prstGeom prst="rect">
            <a:avLst/>
          </a:prstGeom>
          <a:noFill/>
          <a:ln w="9525">
            <a:noFill/>
            <a:miter lim="800000"/>
            <a:headEnd/>
            <a:tailEnd/>
          </a:ln>
          <a:effectLst/>
        </p:spPr>
      </p:pic>
      <p:pic>
        <p:nvPicPr>
          <p:cNvPr id="39940" name="Picture 4"/>
          <p:cNvPicPr>
            <a:picLocks noChangeAspect="1" noChangeArrowheads="1"/>
          </p:cNvPicPr>
          <p:nvPr/>
        </p:nvPicPr>
        <p:blipFill>
          <a:blip r:embed="rId5">
            <a:lum bright="-20000" contrast="40000"/>
          </a:blip>
          <a:srcRect/>
          <a:stretch>
            <a:fillRect/>
          </a:stretch>
        </p:blipFill>
        <p:spPr bwMode="auto">
          <a:xfrm>
            <a:off x="642910" y="5000637"/>
            <a:ext cx="1785950" cy="4286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285728"/>
            <a:ext cx="8572560" cy="6186309"/>
          </a:xfrm>
          <a:prstGeom prst="rect">
            <a:avLst/>
          </a:prstGeom>
        </p:spPr>
        <p:txBody>
          <a:bodyPr wrap="square">
            <a:spAutoFit/>
          </a:bodyPr>
          <a:lstStyle/>
          <a:p>
            <a:pPr algn="just">
              <a:buFont typeface="Wingdings" pitchFamily="2" charset="2"/>
              <a:buChar char="ü"/>
            </a:pPr>
            <a:r>
              <a:rPr lang="fr-FR" sz="2000" dirty="0" smtClean="0"/>
              <a:t>                                            . Là encore, on trouve sans difficultés </a:t>
            </a:r>
          </a:p>
          <a:p>
            <a:pPr algn="just"/>
            <a:r>
              <a:rPr lang="fr-FR" sz="2000" dirty="0" smtClean="0"/>
              <a:t>Cette fonction génère donc l'ensemble des transformations ponctuelles, éventuellement dépendantes du temps, qui définissent les nouvelles cordonnées en fonction seulement des anciennes. L'avantage de l'approche en termes de transformations canoniques est que l'application des autres relations aux dérivées partielles nous donne                             système qui permet de déterminer les nouvelles impulsions en fonction des anciennes et des coordonnées. Notons que, si les      dépendent du temps, les deux </a:t>
            </a:r>
            <a:r>
              <a:rPr lang="fr-FR" sz="2000" dirty="0" err="1" smtClean="0"/>
              <a:t>hamiltoniens</a:t>
            </a:r>
            <a:r>
              <a:rPr lang="fr-FR" sz="2000" dirty="0" smtClean="0"/>
              <a:t> H et K peuvent différer.</a:t>
            </a:r>
          </a:p>
          <a:p>
            <a:endParaRPr lang="fr-FR" sz="800" dirty="0" smtClean="0"/>
          </a:p>
          <a:p>
            <a:pPr algn="just">
              <a:buFont typeface="Wingdings" pitchFamily="2" charset="2"/>
              <a:buChar char="ü"/>
            </a:pPr>
            <a:r>
              <a:rPr lang="fr-FR" sz="2000" dirty="0" smtClean="0"/>
              <a:t>                        . On trouve alors immédiatement pi = Qi et Pi = -qi. A un signe près, cette fonction réalise l‘échange des coordonnées et des impulsions, illustrant le rôle très symétrique que jouent ces notions dans l'approche </a:t>
            </a:r>
            <a:r>
              <a:rPr lang="fr-FR" sz="2000" dirty="0" err="1" smtClean="0"/>
              <a:t>hamiltonienne</a:t>
            </a:r>
            <a:r>
              <a:rPr lang="fr-FR" sz="2000" dirty="0" smtClean="0"/>
              <a:t>.</a:t>
            </a:r>
          </a:p>
          <a:p>
            <a:pPr algn="just"/>
            <a:endParaRPr lang="fr-FR" sz="800" dirty="0" smtClean="0"/>
          </a:p>
          <a:p>
            <a:pPr algn="just">
              <a:buFont typeface="Wingdings" pitchFamily="2" charset="2"/>
              <a:buChar char="ü"/>
            </a:pPr>
            <a:r>
              <a:rPr lang="fr-FR" sz="2000" i="1" u="sng" dirty="0" smtClean="0"/>
              <a:t>Exemple: transformation canonique dans le cas de l'oscillateur harmonique (TD)</a:t>
            </a:r>
            <a:endParaRPr lang="fr-FR" sz="2000" dirty="0" smtClean="0"/>
          </a:p>
          <a:p>
            <a:pPr algn="just"/>
            <a:r>
              <a:rPr lang="fr-FR" sz="2000" dirty="0" smtClean="0"/>
              <a:t>Nous allons montrer maintenant comment une transformation canonique bien choisie permet de rendre complètement triviale la dynamique d'un système. L'idée est de rendre le nouveau </a:t>
            </a:r>
            <a:r>
              <a:rPr lang="fr-FR" sz="2000" dirty="0" err="1" smtClean="0"/>
              <a:t>Hamiltonien</a:t>
            </a:r>
            <a:r>
              <a:rPr lang="fr-FR" sz="2000" dirty="0" smtClean="0"/>
              <a:t> cyclique dans les nouvelles coordonnées. Les nouvelles impulsions sont alors constantes et la dynamique des nouvelles coordonnées se résume à une évolution linéaire dans le temps. </a:t>
            </a:r>
          </a:p>
        </p:txBody>
      </p:sp>
      <p:pic>
        <p:nvPicPr>
          <p:cNvPr id="38914" name="Picture 2"/>
          <p:cNvPicPr>
            <a:picLocks noChangeAspect="1" noChangeArrowheads="1"/>
          </p:cNvPicPr>
          <p:nvPr/>
        </p:nvPicPr>
        <p:blipFill>
          <a:blip r:embed="rId2">
            <a:lum bright="-20000" contrast="40000"/>
          </a:blip>
          <a:srcRect/>
          <a:stretch>
            <a:fillRect/>
          </a:stretch>
        </p:blipFill>
        <p:spPr bwMode="auto">
          <a:xfrm>
            <a:off x="642910" y="285728"/>
            <a:ext cx="2357454" cy="377826"/>
          </a:xfrm>
          <a:prstGeom prst="rect">
            <a:avLst/>
          </a:prstGeom>
          <a:noFill/>
          <a:ln w="9525">
            <a:noFill/>
            <a:miter lim="800000"/>
            <a:headEnd/>
            <a:tailEnd/>
          </a:ln>
          <a:effectLst/>
        </p:spPr>
      </p:pic>
      <p:pic>
        <p:nvPicPr>
          <p:cNvPr id="38915" name="Picture 3"/>
          <p:cNvPicPr>
            <a:picLocks noChangeAspect="1" noChangeArrowheads="1"/>
          </p:cNvPicPr>
          <p:nvPr/>
        </p:nvPicPr>
        <p:blipFill>
          <a:blip r:embed="rId3">
            <a:lum bright="-20000" contrast="40000"/>
          </a:blip>
          <a:srcRect/>
          <a:stretch>
            <a:fillRect/>
          </a:stretch>
        </p:blipFill>
        <p:spPr bwMode="auto">
          <a:xfrm>
            <a:off x="6929454" y="285728"/>
            <a:ext cx="1285884" cy="351739"/>
          </a:xfrm>
          <a:prstGeom prst="rect">
            <a:avLst/>
          </a:prstGeom>
          <a:noFill/>
          <a:ln w="9525">
            <a:noFill/>
            <a:miter lim="800000"/>
            <a:headEnd/>
            <a:tailEnd/>
          </a:ln>
          <a:effectLst/>
        </p:spPr>
      </p:pic>
      <p:pic>
        <p:nvPicPr>
          <p:cNvPr id="38916" name="Picture 4"/>
          <p:cNvPicPr>
            <a:picLocks noChangeAspect="1" noChangeArrowheads="1"/>
          </p:cNvPicPr>
          <p:nvPr/>
        </p:nvPicPr>
        <p:blipFill>
          <a:blip r:embed="rId4">
            <a:lum bright="-20000" contrast="40000"/>
          </a:blip>
          <a:srcRect/>
          <a:stretch>
            <a:fillRect/>
          </a:stretch>
        </p:blipFill>
        <p:spPr bwMode="auto">
          <a:xfrm>
            <a:off x="3857625" y="1889836"/>
            <a:ext cx="1785945" cy="324718"/>
          </a:xfrm>
          <a:prstGeom prst="rect">
            <a:avLst/>
          </a:prstGeom>
          <a:noFill/>
          <a:ln w="9525">
            <a:noFill/>
            <a:miter lim="800000"/>
            <a:headEnd/>
            <a:tailEnd/>
          </a:ln>
          <a:effectLst/>
        </p:spPr>
      </p:pic>
      <p:pic>
        <p:nvPicPr>
          <p:cNvPr id="38917" name="Picture 5"/>
          <p:cNvPicPr>
            <a:picLocks noChangeAspect="1" noChangeArrowheads="1"/>
          </p:cNvPicPr>
          <p:nvPr/>
        </p:nvPicPr>
        <p:blipFill>
          <a:blip r:embed="rId5">
            <a:lum bright="-20000" contrast="40000"/>
          </a:blip>
          <a:srcRect/>
          <a:stretch>
            <a:fillRect/>
          </a:stretch>
        </p:blipFill>
        <p:spPr bwMode="auto">
          <a:xfrm>
            <a:off x="3643306" y="2428868"/>
            <a:ext cx="238126" cy="357189"/>
          </a:xfrm>
          <a:prstGeom prst="rect">
            <a:avLst/>
          </a:prstGeom>
          <a:noFill/>
          <a:ln w="9525">
            <a:noFill/>
            <a:miter lim="800000"/>
            <a:headEnd/>
            <a:tailEnd/>
          </a:ln>
          <a:effectLst/>
        </p:spPr>
      </p:pic>
      <p:pic>
        <p:nvPicPr>
          <p:cNvPr id="38918" name="Picture 6"/>
          <p:cNvPicPr>
            <a:picLocks noChangeAspect="1" noChangeArrowheads="1"/>
          </p:cNvPicPr>
          <p:nvPr/>
        </p:nvPicPr>
        <p:blipFill>
          <a:blip r:embed="rId6">
            <a:lum bright="-20000" contrast="40000"/>
          </a:blip>
          <a:srcRect/>
          <a:stretch>
            <a:fillRect/>
          </a:stretch>
        </p:blipFill>
        <p:spPr bwMode="auto">
          <a:xfrm>
            <a:off x="642910" y="3143248"/>
            <a:ext cx="1214446" cy="3824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214282" y="214290"/>
            <a:ext cx="8643998" cy="5016758"/>
          </a:xfrm>
          <a:prstGeom prst="rect">
            <a:avLst/>
          </a:prstGeom>
        </p:spPr>
        <p:txBody>
          <a:bodyPr wrap="square">
            <a:spAutoFit/>
          </a:bodyPr>
          <a:lstStyle/>
          <a:p>
            <a:pPr algn="just"/>
            <a:r>
              <a:rPr lang="fr-FR" sz="2000" dirty="0" smtClean="0"/>
              <a:t>La difficulté dans ce genre d'approche, à la base de nombreuses méthodes de résolution de problèmes de mécanique, est bien sûr de trouver la transformation canonique convenable, ce qui n'est pas toujours possible. </a:t>
            </a:r>
          </a:p>
          <a:p>
            <a:pPr algn="just"/>
            <a:r>
              <a:rPr lang="fr-FR" sz="2000" dirty="0" smtClean="0"/>
              <a:t>Nous considérons dans ce paragraphe le problème trivial d'un oscillateur harmonique à une dimension.</a:t>
            </a:r>
          </a:p>
          <a:p>
            <a:pPr algn="just"/>
            <a:endParaRPr lang="fr-FR" sz="2000" dirty="0" smtClean="0"/>
          </a:p>
          <a:p>
            <a:r>
              <a:rPr lang="fr-FR" sz="2000" dirty="0" smtClean="0"/>
              <a:t>On considère ici une particule ponctuelle de masse m soumise une force élastique de la forme                               .</a:t>
            </a:r>
          </a:p>
          <a:p>
            <a:endParaRPr lang="fr-FR" sz="2000" dirty="0" smtClean="0"/>
          </a:p>
          <a:p>
            <a:endParaRPr lang="fr-FR" sz="2000" dirty="0" smtClean="0"/>
          </a:p>
          <a:p>
            <a:r>
              <a:rPr lang="fr-FR" sz="2000" dirty="0" smtClean="0"/>
              <a:t> L'</a:t>
            </a:r>
            <a:r>
              <a:rPr lang="fr-FR" sz="2000" dirty="0" err="1" smtClean="0"/>
              <a:t>Hamiltonien</a:t>
            </a:r>
            <a:r>
              <a:rPr lang="fr-FR" sz="2000" dirty="0" smtClean="0"/>
              <a:t> du système s‘écrit alors:</a:t>
            </a:r>
          </a:p>
          <a:p>
            <a:endParaRPr lang="fr-FR" sz="2000" u="sng" dirty="0" smtClean="0"/>
          </a:p>
          <a:p>
            <a:endParaRPr lang="fr-FR" sz="2000" u="sng" dirty="0" smtClean="0"/>
          </a:p>
          <a:p>
            <a:endParaRPr lang="fr-FR" sz="2000" u="sng" dirty="0" smtClean="0"/>
          </a:p>
          <a:p>
            <a:r>
              <a:rPr lang="fr-FR" sz="2000" dirty="0" smtClean="0"/>
              <a:t>Considérons maintenant la fonction génératrice :    </a:t>
            </a:r>
            <a:endParaRPr lang="fr-FR" sz="2000" u="sng" dirty="0" smtClean="0"/>
          </a:p>
          <a:p>
            <a:pPr algn="just"/>
            <a:endParaRPr lang="fr-FR" sz="2000" dirty="0" smtClean="0"/>
          </a:p>
        </p:txBody>
      </p:sp>
      <p:pic>
        <p:nvPicPr>
          <p:cNvPr id="5" name="Picture 7"/>
          <p:cNvPicPr>
            <a:picLocks noChangeAspect="1" noChangeArrowheads="1"/>
          </p:cNvPicPr>
          <p:nvPr/>
        </p:nvPicPr>
        <p:blipFill>
          <a:blip r:embed="rId3">
            <a:lum bright="-20000" contrast="40000"/>
          </a:blip>
          <a:srcRect/>
          <a:stretch>
            <a:fillRect/>
          </a:stretch>
        </p:blipFill>
        <p:spPr bwMode="auto">
          <a:xfrm>
            <a:off x="3357554" y="2582858"/>
            <a:ext cx="2000264" cy="560390"/>
          </a:xfrm>
          <a:prstGeom prst="rect">
            <a:avLst/>
          </a:prstGeom>
          <a:noFill/>
          <a:ln w="9525">
            <a:noFill/>
            <a:miter lim="800000"/>
            <a:headEnd/>
            <a:tailEnd/>
          </a:ln>
          <a:effectLst/>
        </p:spPr>
      </p:pic>
      <p:pic>
        <p:nvPicPr>
          <p:cNvPr id="6" name="Picture 8"/>
          <p:cNvPicPr>
            <a:picLocks noChangeAspect="1" noChangeArrowheads="1"/>
          </p:cNvPicPr>
          <p:nvPr/>
        </p:nvPicPr>
        <p:blipFill>
          <a:blip r:embed="rId4">
            <a:lum bright="-20000" contrast="40000"/>
          </a:blip>
          <a:srcRect/>
          <a:stretch>
            <a:fillRect/>
          </a:stretch>
        </p:blipFill>
        <p:spPr bwMode="auto">
          <a:xfrm>
            <a:off x="3214678" y="3752853"/>
            <a:ext cx="2085985" cy="533403"/>
          </a:xfrm>
          <a:prstGeom prst="rect">
            <a:avLst/>
          </a:prstGeom>
          <a:noFill/>
          <a:ln w="9525">
            <a:noFill/>
            <a:miter lim="800000"/>
            <a:headEnd/>
            <a:tailEnd/>
          </a:ln>
          <a:effectLst/>
        </p:spPr>
      </p:pic>
      <p:pic>
        <p:nvPicPr>
          <p:cNvPr id="7" name="Picture 9"/>
          <p:cNvPicPr>
            <a:picLocks noChangeAspect="1" noChangeArrowheads="1"/>
          </p:cNvPicPr>
          <p:nvPr/>
        </p:nvPicPr>
        <p:blipFill>
          <a:blip r:embed="rId5">
            <a:lum bright="-20000" contrast="40000"/>
          </a:blip>
          <a:srcRect/>
          <a:stretch>
            <a:fillRect/>
          </a:stretch>
        </p:blipFill>
        <p:spPr bwMode="auto">
          <a:xfrm>
            <a:off x="3286116" y="5214950"/>
            <a:ext cx="2857520" cy="428628"/>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285728"/>
            <a:ext cx="8715435" cy="6093976"/>
          </a:xfrm>
          <a:prstGeom prst="rect">
            <a:avLst/>
          </a:prstGeom>
        </p:spPr>
        <p:txBody>
          <a:bodyPr wrap="square">
            <a:spAutoFit/>
          </a:bodyPr>
          <a:lstStyle/>
          <a:p>
            <a:endParaRPr lang="fr-FR" dirty="0" smtClean="0"/>
          </a:p>
          <a:p>
            <a:endParaRPr lang="fr-FR" dirty="0" smtClean="0"/>
          </a:p>
          <a:p>
            <a:r>
              <a:rPr lang="fr-FR" sz="2000" dirty="0" smtClean="0"/>
              <a:t>  Les nouvelles coordonnées  s‘écrivent alors:</a:t>
            </a:r>
          </a:p>
          <a:p>
            <a:endParaRPr lang="fr-FR" sz="2000" dirty="0" smtClean="0"/>
          </a:p>
          <a:p>
            <a:endParaRPr lang="fr-FR" sz="2000" dirty="0" smtClean="0"/>
          </a:p>
          <a:p>
            <a:endParaRPr lang="fr-FR" dirty="0" smtClean="0"/>
          </a:p>
          <a:p>
            <a:r>
              <a:rPr lang="fr-FR" dirty="0" smtClean="0"/>
              <a:t>                                                    </a:t>
            </a:r>
            <a:r>
              <a:rPr lang="fr-FR" sz="2000" dirty="0" smtClean="0"/>
              <a:t>et  par conséquent</a:t>
            </a:r>
          </a:p>
          <a:p>
            <a:endParaRPr lang="fr-FR" dirty="0" smtClean="0"/>
          </a:p>
          <a:p>
            <a:pPr algn="just"/>
            <a:r>
              <a:rPr lang="fr-FR" sz="2000" dirty="0" smtClean="0"/>
              <a:t>Après cette transformation, le </a:t>
            </a:r>
            <a:r>
              <a:rPr lang="fr-FR" sz="2000" dirty="0" err="1" smtClean="0"/>
              <a:t>Hamiltonien</a:t>
            </a:r>
            <a:r>
              <a:rPr lang="fr-FR" sz="2000" dirty="0" smtClean="0"/>
              <a:t> n'a pas changé                mais s‘écrit dans ces nouvelles variables de la façon suivante:</a:t>
            </a:r>
          </a:p>
          <a:p>
            <a:endParaRPr lang="fr-FR" sz="2000" dirty="0" smtClean="0"/>
          </a:p>
          <a:p>
            <a:r>
              <a:rPr lang="fr-FR" sz="2000" dirty="0" smtClean="0"/>
              <a:t>                                                                                       soit</a:t>
            </a:r>
          </a:p>
          <a:p>
            <a:endParaRPr lang="fr-FR" sz="2000" dirty="0" smtClean="0"/>
          </a:p>
          <a:p>
            <a:r>
              <a:rPr lang="fr-FR" sz="2000" dirty="0" smtClean="0"/>
              <a:t>Les équations de Hamilton s‘écrivent alors:   </a:t>
            </a:r>
          </a:p>
          <a:p>
            <a:endParaRPr lang="fr-FR" sz="2000" dirty="0" smtClean="0"/>
          </a:p>
          <a:p>
            <a:endParaRPr lang="fr-FR" sz="2000" dirty="0" smtClean="0"/>
          </a:p>
          <a:p>
            <a:endParaRPr lang="fr-FR" sz="2000" dirty="0" smtClean="0"/>
          </a:p>
          <a:p>
            <a:pPr algn="just"/>
            <a:r>
              <a:rPr lang="fr-FR" sz="2000" dirty="0" smtClean="0"/>
              <a:t>Nous avons donc trouvé un système de coordonnées dans lequel </a:t>
            </a:r>
            <a:r>
              <a:rPr lang="fr-FR" sz="2000" u="sng" dirty="0" smtClean="0"/>
              <a:t>la dynamique devient triviale.</a:t>
            </a:r>
          </a:p>
          <a:p>
            <a:endParaRPr lang="fr-FR" dirty="0" smtClean="0"/>
          </a:p>
        </p:txBody>
      </p:sp>
      <p:pic>
        <p:nvPicPr>
          <p:cNvPr id="41987" name="Picture 3"/>
          <p:cNvPicPr>
            <a:picLocks noChangeAspect="1" noChangeArrowheads="1"/>
          </p:cNvPicPr>
          <p:nvPr/>
        </p:nvPicPr>
        <p:blipFill>
          <a:blip r:embed="rId2">
            <a:lum bright="-20000" contrast="40000"/>
          </a:blip>
          <a:srcRect/>
          <a:stretch>
            <a:fillRect/>
          </a:stretch>
        </p:blipFill>
        <p:spPr bwMode="auto">
          <a:xfrm>
            <a:off x="214282" y="1785926"/>
            <a:ext cx="2786082" cy="785818"/>
          </a:xfrm>
          <a:prstGeom prst="rect">
            <a:avLst/>
          </a:prstGeom>
          <a:noFill/>
          <a:ln w="9525">
            <a:noFill/>
            <a:miter lim="800000"/>
            <a:headEnd/>
            <a:tailEnd/>
          </a:ln>
          <a:effectLst/>
        </p:spPr>
      </p:pic>
      <p:pic>
        <p:nvPicPr>
          <p:cNvPr id="41988" name="Picture 4"/>
          <p:cNvPicPr>
            <a:picLocks noChangeAspect="1" noChangeArrowheads="1"/>
          </p:cNvPicPr>
          <p:nvPr/>
        </p:nvPicPr>
        <p:blipFill>
          <a:blip r:embed="rId3">
            <a:lum bright="-20000" contrast="40000"/>
          </a:blip>
          <a:srcRect/>
          <a:stretch>
            <a:fillRect/>
          </a:stretch>
        </p:blipFill>
        <p:spPr bwMode="auto">
          <a:xfrm>
            <a:off x="5027623" y="1928803"/>
            <a:ext cx="2759087" cy="571504"/>
          </a:xfrm>
          <a:prstGeom prst="rect">
            <a:avLst/>
          </a:prstGeom>
          <a:noFill/>
          <a:ln w="9525">
            <a:noFill/>
            <a:miter lim="800000"/>
            <a:headEnd/>
            <a:tailEnd/>
          </a:ln>
          <a:effectLst/>
        </p:spPr>
      </p:pic>
      <p:pic>
        <p:nvPicPr>
          <p:cNvPr id="41989" name="Picture 5"/>
          <p:cNvPicPr>
            <a:picLocks noChangeAspect="1" noChangeArrowheads="1"/>
          </p:cNvPicPr>
          <p:nvPr/>
        </p:nvPicPr>
        <p:blipFill>
          <a:blip r:embed="rId4">
            <a:lum bright="-20000" contrast="40000"/>
          </a:blip>
          <a:srcRect/>
          <a:stretch>
            <a:fillRect/>
          </a:stretch>
        </p:blipFill>
        <p:spPr bwMode="auto">
          <a:xfrm>
            <a:off x="7643834" y="2000240"/>
            <a:ext cx="1357322" cy="458905"/>
          </a:xfrm>
          <a:prstGeom prst="rect">
            <a:avLst/>
          </a:prstGeom>
          <a:noFill/>
          <a:ln w="9525">
            <a:noFill/>
            <a:miter lim="800000"/>
            <a:headEnd/>
            <a:tailEnd/>
          </a:ln>
          <a:effectLst/>
        </p:spPr>
      </p:pic>
      <p:pic>
        <p:nvPicPr>
          <p:cNvPr id="41990" name="Picture 6"/>
          <p:cNvPicPr>
            <a:picLocks noChangeAspect="1" noChangeArrowheads="1"/>
          </p:cNvPicPr>
          <p:nvPr/>
        </p:nvPicPr>
        <p:blipFill>
          <a:blip r:embed="rId5">
            <a:lum bright="-20000" contrast="40000"/>
          </a:blip>
          <a:srcRect/>
          <a:stretch>
            <a:fillRect/>
          </a:stretch>
        </p:blipFill>
        <p:spPr bwMode="auto">
          <a:xfrm>
            <a:off x="6732698" y="2643182"/>
            <a:ext cx="625384" cy="287340"/>
          </a:xfrm>
          <a:prstGeom prst="rect">
            <a:avLst/>
          </a:prstGeom>
          <a:noFill/>
          <a:ln w="9525">
            <a:noFill/>
            <a:miter lim="800000"/>
            <a:headEnd/>
            <a:tailEnd/>
          </a:ln>
          <a:effectLst/>
        </p:spPr>
      </p:pic>
      <p:pic>
        <p:nvPicPr>
          <p:cNvPr id="41992" name="Picture 8"/>
          <p:cNvPicPr>
            <a:picLocks noChangeAspect="1" noChangeArrowheads="1"/>
          </p:cNvPicPr>
          <p:nvPr/>
        </p:nvPicPr>
        <p:blipFill>
          <a:blip r:embed="rId6">
            <a:lum bright="-20000" contrast="40000"/>
          </a:blip>
          <a:srcRect/>
          <a:stretch>
            <a:fillRect/>
          </a:stretch>
        </p:blipFill>
        <p:spPr bwMode="auto">
          <a:xfrm>
            <a:off x="5929322" y="3500438"/>
            <a:ext cx="1071570" cy="428628"/>
          </a:xfrm>
          <a:prstGeom prst="rect">
            <a:avLst/>
          </a:prstGeom>
          <a:noFill/>
          <a:ln w="9525">
            <a:noFill/>
            <a:miter lim="800000"/>
            <a:headEnd/>
            <a:tailEnd/>
          </a:ln>
          <a:effectLst/>
        </p:spPr>
      </p:pic>
      <p:pic>
        <p:nvPicPr>
          <p:cNvPr id="36865" name="Picture 1"/>
          <p:cNvPicPr>
            <a:picLocks noChangeAspect="1" noChangeArrowheads="1"/>
          </p:cNvPicPr>
          <p:nvPr/>
        </p:nvPicPr>
        <p:blipFill>
          <a:blip r:embed="rId7"/>
          <a:srcRect/>
          <a:stretch>
            <a:fillRect/>
          </a:stretch>
        </p:blipFill>
        <p:spPr bwMode="auto">
          <a:xfrm>
            <a:off x="5095900" y="476236"/>
            <a:ext cx="3333752" cy="1166814"/>
          </a:xfrm>
          <a:prstGeom prst="rect">
            <a:avLst/>
          </a:prstGeom>
          <a:noFill/>
          <a:ln w="9525">
            <a:noFill/>
            <a:miter lim="800000"/>
            <a:headEnd/>
            <a:tailEnd/>
          </a:ln>
          <a:effectLst/>
        </p:spPr>
      </p:pic>
      <p:pic>
        <p:nvPicPr>
          <p:cNvPr id="36866" name="Picture 2"/>
          <p:cNvPicPr>
            <a:picLocks noChangeAspect="1" noChangeArrowheads="1"/>
          </p:cNvPicPr>
          <p:nvPr/>
        </p:nvPicPr>
        <p:blipFill>
          <a:blip r:embed="rId8"/>
          <a:srcRect/>
          <a:stretch>
            <a:fillRect/>
          </a:stretch>
        </p:blipFill>
        <p:spPr bwMode="auto">
          <a:xfrm>
            <a:off x="642910" y="3429000"/>
            <a:ext cx="4429156" cy="714380"/>
          </a:xfrm>
          <a:prstGeom prst="rect">
            <a:avLst/>
          </a:prstGeom>
          <a:noFill/>
          <a:ln w="9525">
            <a:noFill/>
            <a:miter lim="800000"/>
            <a:headEnd/>
            <a:tailEnd/>
          </a:ln>
          <a:effectLst/>
        </p:spPr>
      </p:pic>
      <p:pic>
        <p:nvPicPr>
          <p:cNvPr id="36867" name="Picture 3"/>
          <p:cNvPicPr>
            <a:picLocks noChangeAspect="1" noChangeArrowheads="1"/>
          </p:cNvPicPr>
          <p:nvPr/>
        </p:nvPicPr>
        <p:blipFill>
          <a:blip r:embed="rId9">
            <a:lum bright="-20000" contrast="40000"/>
          </a:blip>
          <a:srcRect/>
          <a:stretch>
            <a:fillRect/>
          </a:stretch>
        </p:blipFill>
        <p:spPr bwMode="auto">
          <a:xfrm>
            <a:off x="3143240" y="4500570"/>
            <a:ext cx="3286148" cy="428628"/>
          </a:xfrm>
          <a:prstGeom prst="rect">
            <a:avLst/>
          </a:prstGeom>
          <a:noFill/>
          <a:ln w="9525">
            <a:noFill/>
            <a:miter lim="800000"/>
            <a:headEnd/>
            <a:tailEnd/>
          </a:ln>
          <a:effectLst/>
        </p:spPr>
      </p:pic>
      <p:pic>
        <p:nvPicPr>
          <p:cNvPr id="36868" name="Picture 4"/>
          <p:cNvPicPr>
            <a:picLocks noChangeAspect="1" noChangeArrowheads="1"/>
          </p:cNvPicPr>
          <p:nvPr/>
        </p:nvPicPr>
        <p:blipFill>
          <a:blip r:embed="rId10">
            <a:lum bright="-20000" contrast="40000"/>
          </a:blip>
          <a:srcRect/>
          <a:stretch>
            <a:fillRect/>
          </a:stretch>
        </p:blipFill>
        <p:spPr bwMode="auto">
          <a:xfrm>
            <a:off x="3143240" y="5000636"/>
            <a:ext cx="1357322" cy="352988"/>
          </a:xfrm>
          <a:prstGeom prst="rect">
            <a:avLst/>
          </a:prstGeom>
          <a:noFill/>
          <a:ln w="9525">
            <a:noFill/>
            <a:miter lim="800000"/>
            <a:headEnd/>
            <a:tailEnd/>
          </a:ln>
          <a:effectLst/>
        </p:spPr>
      </p:pic>
      <p:pic>
        <p:nvPicPr>
          <p:cNvPr id="36869" name="Picture 5"/>
          <p:cNvPicPr>
            <a:picLocks noChangeAspect="1" noChangeArrowheads="1"/>
          </p:cNvPicPr>
          <p:nvPr/>
        </p:nvPicPr>
        <p:blipFill>
          <a:blip r:embed="rId11">
            <a:lum bright="-20000" contrast="40000"/>
          </a:blip>
          <a:srcRect/>
          <a:stretch>
            <a:fillRect/>
          </a:stretch>
        </p:blipFill>
        <p:spPr bwMode="auto">
          <a:xfrm>
            <a:off x="4572000" y="5000636"/>
            <a:ext cx="1214446" cy="3571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357166"/>
            <a:ext cx="8929718" cy="6001643"/>
          </a:xfrm>
          <a:prstGeom prst="rect">
            <a:avLst/>
          </a:prstGeom>
        </p:spPr>
        <p:txBody>
          <a:bodyPr wrap="square">
            <a:spAutoFit/>
          </a:bodyPr>
          <a:lstStyle/>
          <a:p>
            <a:pPr algn="just"/>
            <a:r>
              <a:rPr lang="fr-FR" sz="2000" dirty="0" smtClean="0"/>
              <a:t>On dit qu'un système de N particules est soumis à une </a:t>
            </a:r>
            <a:r>
              <a:rPr lang="fr-FR" sz="2000" b="1" dirty="0" smtClean="0"/>
              <a:t>contrainte holonome </a:t>
            </a:r>
            <a:r>
              <a:rPr lang="fr-FR" sz="2000" dirty="0" smtClean="0"/>
              <a:t>s'il existe une équation algébrique caractérisant l'état du système : équation algébrique de plusieurs variables que sont les vecteurs coordonnées ri des particules, pour  i ∈ {1,2,..N }; contrainte que l'on écrit sous la forme  </a:t>
            </a:r>
          </a:p>
          <a:p>
            <a:endParaRPr lang="fr-FR" sz="2000" dirty="0" smtClean="0"/>
          </a:p>
          <a:p>
            <a:endParaRPr lang="fr-FR" sz="2000" dirty="0" smtClean="0"/>
          </a:p>
          <a:p>
            <a:r>
              <a:rPr lang="fr-FR" sz="2000" dirty="0" smtClean="0"/>
              <a:t>Si les contraintes sont modélisées par un système d'équations de ce type, on parle encore de </a:t>
            </a:r>
            <a:r>
              <a:rPr lang="fr-FR" sz="2000" b="1" dirty="0" smtClean="0"/>
              <a:t>contraintes holonomes</a:t>
            </a:r>
            <a:r>
              <a:rPr lang="fr-FR" sz="2000" dirty="0" smtClean="0"/>
              <a:t>.</a:t>
            </a:r>
          </a:p>
          <a:p>
            <a:r>
              <a:rPr lang="fr-FR" sz="2000" dirty="0" smtClean="0"/>
              <a:t>Une contrainte qui ne peut pas s'écrire sous cette forme est dite </a:t>
            </a:r>
            <a:r>
              <a:rPr lang="fr-FR" sz="2000" b="1" dirty="0" smtClean="0"/>
              <a:t>non holonome</a:t>
            </a:r>
            <a:r>
              <a:rPr lang="fr-FR" sz="2000" dirty="0" smtClean="0"/>
              <a:t>.</a:t>
            </a:r>
          </a:p>
          <a:p>
            <a:endParaRPr lang="fr-FR" sz="2000" dirty="0" smtClean="0"/>
          </a:p>
          <a:p>
            <a:pPr algn="just"/>
            <a:r>
              <a:rPr lang="fr-FR" sz="2000" dirty="0" smtClean="0"/>
              <a:t>Si l'équation </a:t>
            </a:r>
            <a:r>
              <a:rPr lang="fr-FR" sz="2000" b="1" dirty="0" smtClean="0"/>
              <a:t>de la contrainte holonome </a:t>
            </a:r>
            <a:r>
              <a:rPr lang="fr-FR" sz="2000" dirty="0" smtClean="0"/>
              <a:t>dépend explicitement du temps,         ≠ 0 , elle est dite </a:t>
            </a:r>
            <a:r>
              <a:rPr lang="fr-FR" sz="2000" dirty="0" err="1" smtClean="0"/>
              <a:t>rhéonome</a:t>
            </a:r>
            <a:r>
              <a:rPr lang="fr-FR" sz="2000" dirty="0" smtClean="0"/>
              <a:t>, si elle n'en dépend pas,       = 0 , elle est dite </a:t>
            </a:r>
            <a:r>
              <a:rPr lang="fr-FR" sz="2000" dirty="0" err="1" smtClean="0"/>
              <a:t>scléronome</a:t>
            </a:r>
            <a:r>
              <a:rPr lang="fr-FR" sz="2000" dirty="0" smtClean="0"/>
              <a:t>.</a:t>
            </a:r>
          </a:p>
          <a:p>
            <a:pPr algn="just"/>
            <a:endParaRPr lang="fr-FR" sz="2000" dirty="0" smtClean="0"/>
          </a:p>
          <a:p>
            <a:pPr algn="just"/>
            <a:endParaRPr lang="fr-FR" sz="2000" dirty="0" smtClean="0"/>
          </a:p>
          <a:p>
            <a:pPr algn="just"/>
            <a:r>
              <a:rPr lang="fr-FR" sz="2000" dirty="0" smtClean="0"/>
              <a:t>Mathématiquement, une </a:t>
            </a:r>
            <a:r>
              <a:rPr lang="fr-FR" sz="2000" b="1" dirty="0" smtClean="0"/>
              <a:t>contrainte holonome </a:t>
            </a:r>
            <a:r>
              <a:rPr lang="fr-FR" sz="2000" dirty="0" smtClean="0"/>
              <a:t>définit un domaine fermé plongée dans l'espace R </a:t>
            </a:r>
            <a:r>
              <a:rPr lang="fr-FR" sz="2000" baseline="30000" dirty="0" smtClean="0"/>
              <a:t>3N</a:t>
            </a:r>
            <a:r>
              <a:rPr lang="fr-FR" sz="2000" dirty="0" smtClean="0"/>
              <a:t> dans laquelle évolue le système de particules. </a:t>
            </a:r>
            <a:r>
              <a:rPr lang="fr-FR" sz="2000" b="1" dirty="0" smtClean="0"/>
              <a:t>La dimension de ce domaine est le nombre </a:t>
            </a:r>
            <a:r>
              <a:rPr lang="fr-FR" sz="2000" b="1" i="1" dirty="0" smtClean="0">
                <a:latin typeface="Times New Roman" pitchFamily="18" charset="0"/>
                <a:cs typeface="Times New Roman" pitchFamily="18" charset="0"/>
              </a:rPr>
              <a:t>l</a:t>
            </a:r>
            <a:r>
              <a:rPr lang="fr-FR" sz="2400" b="1" i="1" dirty="0" smtClean="0">
                <a:latin typeface="Times New Roman" pitchFamily="18" charset="0"/>
                <a:cs typeface="Times New Roman" pitchFamily="18" charset="0"/>
              </a:rPr>
              <a:t> </a:t>
            </a:r>
            <a:r>
              <a:rPr lang="fr-FR" sz="2000" b="1" dirty="0" smtClean="0"/>
              <a:t>de degrés de liberté du système c’est à dire le nombre de coordonnées indépendantes à considérer pour le décrire. </a:t>
            </a:r>
          </a:p>
          <a:p>
            <a:pPr algn="just"/>
            <a:endParaRPr lang="fr-FR" sz="2000" dirty="0" smtClean="0"/>
          </a:p>
        </p:txBody>
      </p:sp>
      <p:pic>
        <p:nvPicPr>
          <p:cNvPr id="1028" name="Picture 4"/>
          <p:cNvPicPr>
            <a:picLocks noChangeAspect="1" noChangeArrowheads="1"/>
          </p:cNvPicPr>
          <p:nvPr/>
        </p:nvPicPr>
        <p:blipFill>
          <a:blip r:embed="rId2">
            <a:lum bright="-20000" contrast="40000"/>
          </a:blip>
          <a:srcRect/>
          <a:stretch>
            <a:fillRect/>
          </a:stretch>
        </p:blipFill>
        <p:spPr bwMode="auto">
          <a:xfrm>
            <a:off x="3428992" y="1714488"/>
            <a:ext cx="1928826" cy="500066"/>
          </a:xfrm>
          <a:prstGeom prst="rect">
            <a:avLst/>
          </a:prstGeom>
          <a:noFill/>
          <a:ln w="9525">
            <a:noFill/>
            <a:miter lim="800000"/>
            <a:headEnd/>
            <a:tailEnd/>
          </a:ln>
          <a:effectLst/>
        </p:spPr>
      </p:pic>
      <p:pic>
        <p:nvPicPr>
          <p:cNvPr id="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179619" y="3357562"/>
            <a:ext cx="250033" cy="500067"/>
          </a:xfrm>
          <a:prstGeom prst="rect">
            <a:avLst/>
          </a:prstGeom>
          <a:noFill/>
        </p:spPr>
      </p:pic>
      <p:pic>
        <p:nvPicPr>
          <p:cNvPr id="8"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250661" y="3714751"/>
            <a:ext cx="250033" cy="50006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8" y="500042"/>
            <a:ext cx="8858280" cy="5386090"/>
          </a:xfrm>
          <a:prstGeom prst="rect">
            <a:avLst/>
          </a:prstGeom>
        </p:spPr>
        <p:txBody>
          <a:bodyPr wrap="square">
            <a:spAutoFit/>
          </a:bodyPr>
          <a:lstStyle/>
          <a:p>
            <a:pPr algn="just"/>
            <a:r>
              <a:rPr lang="fr-FR" sz="2000" b="1" u="sng" dirty="0" smtClean="0">
                <a:solidFill>
                  <a:srgbClr val="C00000"/>
                </a:solidFill>
              </a:rPr>
              <a:t>Exemple 1</a:t>
            </a:r>
            <a:r>
              <a:rPr lang="fr-FR" sz="2000" b="1" dirty="0" smtClean="0"/>
              <a:t> : Cas de deux points A et B de masses m</a:t>
            </a:r>
            <a:r>
              <a:rPr lang="fr-FR" sz="2000" b="1" baseline="-25000" dirty="0" smtClean="0"/>
              <a:t>A</a:t>
            </a:r>
            <a:r>
              <a:rPr lang="fr-FR" sz="2000" b="1" dirty="0" smtClean="0"/>
              <a:t> et </a:t>
            </a:r>
            <a:r>
              <a:rPr lang="fr-FR" sz="2000" b="1" dirty="0" err="1" smtClean="0"/>
              <a:t>m</a:t>
            </a:r>
            <a:r>
              <a:rPr lang="fr-FR" sz="2000" b="1" baseline="-25000" dirty="0" err="1" smtClean="0"/>
              <a:t>B</a:t>
            </a:r>
            <a:r>
              <a:rPr lang="fr-FR" sz="2000" b="1" dirty="0" smtClean="0"/>
              <a:t> reliées par une tige rigide sans masse de longueur L. </a:t>
            </a:r>
          </a:p>
          <a:p>
            <a:pPr algn="just"/>
            <a:endParaRPr lang="fr-FR" sz="800" dirty="0" smtClean="0"/>
          </a:p>
          <a:p>
            <a:pPr algn="just"/>
            <a:r>
              <a:rPr lang="fr-FR" sz="2000" dirty="0" smtClean="0"/>
              <a:t>On est donc en présence d’un solide parfait. </a:t>
            </a:r>
          </a:p>
          <a:p>
            <a:pPr algn="just"/>
            <a:endParaRPr lang="fr-FR" sz="1600" dirty="0" smtClean="0"/>
          </a:p>
          <a:p>
            <a:pPr algn="just"/>
            <a:r>
              <a:rPr lang="fr-FR" sz="2000" dirty="0" smtClean="0"/>
              <a:t>Pour décrire son mouvement, il faut en général 6 degrés de liberté, 3 appelés degrés de liberté de translation qui caractérise le mouvement du Centre d’inertie G et trois de rotation pour le mouvement de la tige autour de ce centre d’inertie.</a:t>
            </a:r>
          </a:p>
          <a:p>
            <a:pPr algn="just"/>
            <a:r>
              <a:rPr lang="fr-FR" sz="2000" dirty="0" smtClean="0"/>
              <a:t> </a:t>
            </a:r>
          </a:p>
          <a:p>
            <a:pPr algn="just"/>
            <a:r>
              <a:rPr lang="fr-FR" sz="2000" dirty="0" smtClean="0"/>
              <a:t>Dans ce cas, il y a </a:t>
            </a:r>
            <a:r>
              <a:rPr lang="fr-FR" sz="2000" b="1" dirty="0" smtClean="0"/>
              <a:t>invariance du système par toute rotation autour de l’axe matérialisé par la tige, </a:t>
            </a:r>
          </a:p>
          <a:p>
            <a:pPr algn="just"/>
            <a:r>
              <a:rPr lang="fr-FR" sz="2000" b="1" dirty="0" smtClean="0"/>
              <a:t> </a:t>
            </a:r>
          </a:p>
          <a:p>
            <a:pPr algn="just"/>
            <a:r>
              <a:rPr lang="fr-FR" sz="2000" b="1" dirty="0" smtClean="0"/>
              <a:t>il n’y aura donc que deux degrés de liberté de rotation</a:t>
            </a:r>
            <a:r>
              <a:rPr lang="fr-FR" sz="2000" dirty="0" smtClean="0"/>
              <a:t>, soit au total 5 : </a:t>
            </a:r>
          </a:p>
          <a:p>
            <a:pPr algn="just"/>
            <a:endParaRPr lang="fr-FR" sz="2000" dirty="0" smtClean="0"/>
          </a:p>
          <a:p>
            <a:pPr algn="just"/>
            <a:r>
              <a:rPr lang="fr-FR" sz="2000" dirty="0" smtClean="0"/>
              <a:t>                                    q</a:t>
            </a:r>
            <a:r>
              <a:rPr lang="fr-FR" sz="2000" baseline="-25000" dirty="0" smtClean="0"/>
              <a:t>1</a:t>
            </a:r>
            <a:r>
              <a:rPr lang="fr-FR" sz="2000" dirty="0" smtClean="0"/>
              <a:t> = </a:t>
            </a:r>
            <a:r>
              <a:rPr lang="fr-FR" sz="2000" dirty="0" err="1" smtClean="0"/>
              <a:t>x</a:t>
            </a:r>
            <a:r>
              <a:rPr lang="fr-FR" sz="2000" baseline="-25000" dirty="0" err="1" smtClean="0"/>
              <a:t>G</a:t>
            </a:r>
            <a:r>
              <a:rPr lang="fr-FR" sz="2000" dirty="0" smtClean="0"/>
              <a:t> , q</a:t>
            </a:r>
            <a:r>
              <a:rPr lang="fr-FR" sz="2000" baseline="-25000" dirty="0" smtClean="0"/>
              <a:t>2</a:t>
            </a:r>
            <a:r>
              <a:rPr lang="fr-FR" sz="2000" dirty="0" smtClean="0"/>
              <a:t> = </a:t>
            </a:r>
            <a:r>
              <a:rPr lang="fr-FR" sz="2000" dirty="0" err="1" smtClean="0"/>
              <a:t>y</a:t>
            </a:r>
            <a:r>
              <a:rPr lang="fr-FR" sz="2000" baseline="-25000" dirty="0" err="1" smtClean="0"/>
              <a:t>G</a:t>
            </a:r>
            <a:r>
              <a:rPr lang="fr-FR" sz="2000" dirty="0" smtClean="0"/>
              <a:t> , q</a:t>
            </a:r>
            <a:r>
              <a:rPr lang="fr-FR" sz="2000" baseline="-25000" dirty="0" smtClean="0"/>
              <a:t>2</a:t>
            </a:r>
            <a:r>
              <a:rPr lang="fr-FR" sz="2000" dirty="0" smtClean="0"/>
              <a:t> = </a:t>
            </a:r>
            <a:r>
              <a:rPr lang="fr-FR" sz="2000" dirty="0" err="1" smtClean="0"/>
              <a:t>z</a:t>
            </a:r>
            <a:r>
              <a:rPr lang="fr-FR" sz="2000" baseline="-25000" dirty="0" err="1" smtClean="0"/>
              <a:t>G</a:t>
            </a:r>
            <a:r>
              <a:rPr lang="fr-FR" sz="2000" dirty="0" smtClean="0"/>
              <a:t> , q</a:t>
            </a:r>
            <a:r>
              <a:rPr lang="fr-FR" sz="2000" baseline="-25000" dirty="0" smtClean="0"/>
              <a:t>4</a:t>
            </a:r>
            <a:r>
              <a:rPr lang="fr-FR" sz="2000" dirty="0" smtClean="0"/>
              <a:t> = θ et q</a:t>
            </a:r>
            <a:r>
              <a:rPr lang="fr-FR" sz="2000" baseline="-25000" dirty="0" smtClean="0"/>
              <a:t>5</a:t>
            </a:r>
            <a:r>
              <a:rPr lang="fr-FR" sz="2000" dirty="0" smtClean="0"/>
              <a:t> = φ    </a:t>
            </a:r>
          </a:p>
          <a:p>
            <a:pPr algn="just"/>
            <a:endParaRPr lang="fr-FR" sz="2000" dirty="0" smtClean="0"/>
          </a:p>
          <a:p>
            <a:pPr algn="just"/>
            <a:r>
              <a:rPr lang="fr-FR" sz="2000" dirty="0" smtClean="0"/>
              <a:t>φ est par exemple l’angle que fait l’axe GB avec le vecteur   z du repère et θ l’angle entre le vecteur    x du repère et GH (projection GB sur le plan (        ).</a:t>
            </a:r>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92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9219"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286512" y="5214950"/>
            <a:ext cx="114291" cy="285729"/>
          </a:xfrm>
          <a:prstGeom prst="rect">
            <a:avLst/>
          </a:prstGeom>
          <a:noFill/>
        </p:spPr>
      </p:pic>
      <p:pic>
        <p:nvPicPr>
          <p:cNvPr id="9"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885941" y="5500702"/>
            <a:ext cx="114291" cy="285729"/>
          </a:xfrm>
          <a:prstGeom prst="rect">
            <a:avLst/>
          </a:prstGeom>
          <a:noFill/>
        </p:spPr>
      </p:pic>
      <p:pic>
        <p:nvPicPr>
          <p:cNvPr id="9221" name="Picture 5"/>
          <p:cNvPicPr>
            <a:picLocks noChangeAspect="1" noChangeArrowheads="1"/>
          </p:cNvPicPr>
          <p:nvPr/>
        </p:nvPicPr>
        <p:blipFill>
          <a:blip r:embed="rId3">
            <a:lum bright="-20000" contrast="40000"/>
          </a:blip>
          <a:srcRect/>
          <a:stretch>
            <a:fillRect/>
          </a:stretch>
        </p:blipFill>
        <p:spPr bwMode="auto">
          <a:xfrm>
            <a:off x="6556390" y="5500702"/>
            <a:ext cx="515940" cy="3276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714356"/>
            <a:ext cx="8786842" cy="5447645"/>
          </a:xfrm>
          <a:prstGeom prst="rect">
            <a:avLst/>
          </a:prstGeom>
        </p:spPr>
        <p:txBody>
          <a:bodyPr wrap="square">
            <a:spAutoFit/>
          </a:bodyPr>
          <a:lstStyle/>
          <a:p>
            <a:pPr algn="just"/>
            <a:r>
              <a:rPr lang="fr-FR" sz="2000" b="1" u="sng" dirty="0" smtClean="0">
                <a:solidFill>
                  <a:srgbClr val="C00000"/>
                </a:solidFill>
              </a:rPr>
              <a:t>Exemple 2</a:t>
            </a:r>
            <a:r>
              <a:rPr lang="fr-FR" dirty="0" smtClean="0"/>
              <a:t> </a:t>
            </a:r>
            <a:r>
              <a:rPr lang="fr-FR" sz="2000" b="1" dirty="0" smtClean="0"/>
              <a:t>: Cas d’un pendule simple en mouvement dans un plan, l’une des extrémités étant fixe. </a:t>
            </a:r>
          </a:p>
          <a:p>
            <a:pPr algn="just"/>
            <a:r>
              <a:rPr lang="fr-FR" sz="2000" dirty="0" smtClean="0"/>
              <a:t>Il suffit alors d’avoir l’angle θ que fait le pendule avec la verticale pour connaître parfaitement son état ; c’est un système à un seul degré de liberté : q = θ .</a:t>
            </a:r>
          </a:p>
          <a:p>
            <a:pPr algn="just"/>
            <a:r>
              <a:rPr lang="fr-FR" sz="2000" u="sng" dirty="0" smtClean="0"/>
              <a:t>Remarque, on constate que les variables nécessaires et suffisantes pour décrire le système peuvent avoir des unités diverses et variées.</a:t>
            </a:r>
          </a:p>
          <a:p>
            <a:endParaRPr lang="fr-FR" dirty="0" smtClean="0"/>
          </a:p>
          <a:p>
            <a:endParaRPr lang="fr-FR" dirty="0" smtClean="0"/>
          </a:p>
          <a:p>
            <a:pPr algn="just"/>
            <a:r>
              <a:rPr lang="fr-FR" sz="2000" b="1" u="sng" dirty="0" smtClean="0"/>
              <a:t>Définition :</a:t>
            </a:r>
            <a:r>
              <a:rPr lang="fr-FR" sz="2000" u="sng" dirty="0" smtClean="0"/>
              <a:t> </a:t>
            </a:r>
            <a:r>
              <a:rPr lang="fr-FR" sz="2000" dirty="0" smtClean="0"/>
              <a:t>On appelle </a:t>
            </a:r>
            <a:r>
              <a:rPr lang="fr-FR" sz="2000" b="1" dirty="0" smtClean="0"/>
              <a:t>coordonnées généralisées </a:t>
            </a:r>
            <a:r>
              <a:rPr lang="fr-FR" sz="2000" dirty="0" smtClean="0"/>
              <a:t>les </a:t>
            </a:r>
            <a:r>
              <a:rPr lang="fr-FR" sz="2000" i="1" dirty="0" smtClean="0">
                <a:latin typeface="Times New Roman" pitchFamily="18" charset="0"/>
                <a:cs typeface="Times New Roman" pitchFamily="18" charset="0"/>
              </a:rPr>
              <a:t>l</a:t>
            </a:r>
            <a:r>
              <a:rPr lang="fr-FR" sz="2000" dirty="0" smtClean="0"/>
              <a:t> variables qi permettant de décrire le système mécanique. </a:t>
            </a:r>
            <a:r>
              <a:rPr lang="fr-FR" sz="2000" i="1" dirty="0" smtClean="0">
                <a:latin typeface="Times New Roman" pitchFamily="18" charset="0"/>
                <a:cs typeface="Times New Roman" pitchFamily="18" charset="0"/>
              </a:rPr>
              <a:t>l</a:t>
            </a:r>
            <a:r>
              <a:rPr lang="fr-FR" sz="2000" dirty="0" smtClean="0"/>
              <a:t> représente donc le nombre de degrés de liberté du système avec évidemment </a:t>
            </a:r>
            <a:r>
              <a:rPr lang="fr-FR" sz="2000" i="1" dirty="0" smtClean="0">
                <a:latin typeface="Times New Roman" pitchFamily="18" charset="0"/>
                <a:cs typeface="Times New Roman" pitchFamily="18" charset="0"/>
              </a:rPr>
              <a:t>l</a:t>
            </a:r>
            <a:r>
              <a:rPr lang="fr-FR" sz="2000" dirty="0" smtClean="0"/>
              <a:t> ≤ 3N. </a:t>
            </a:r>
          </a:p>
          <a:p>
            <a:pPr algn="just"/>
            <a:endParaRPr lang="fr-FR" sz="2000" dirty="0" smtClean="0"/>
          </a:p>
          <a:p>
            <a:pPr algn="just"/>
            <a:r>
              <a:rPr lang="fr-FR" sz="2000" dirty="0" smtClean="0"/>
              <a:t>Ces variables étant indépendantes         = </a:t>
            </a:r>
            <a:r>
              <a:rPr lang="fr-FR" sz="2000" dirty="0" err="1" smtClean="0"/>
              <a:t>δij</a:t>
            </a:r>
            <a:r>
              <a:rPr lang="fr-FR" sz="2000" dirty="0" smtClean="0"/>
              <a:t> , </a:t>
            </a:r>
            <a:r>
              <a:rPr lang="fr-FR" sz="2000" dirty="0" err="1" smtClean="0"/>
              <a:t>δij</a:t>
            </a:r>
            <a:r>
              <a:rPr lang="fr-FR" sz="2000" dirty="0" smtClean="0"/>
              <a:t> symbole de Kronecker.</a:t>
            </a:r>
          </a:p>
          <a:p>
            <a:pPr algn="just"/>
            <a:endParaRPr lang="fr-FR" sz="2000" dirty="0" smtClean="0"/>
          </a:p>
          <a:p>
            <a:pPr algn="just"/>
            <a:r>
              <a:rPr lang="fr-FR" sz="2000" dirty="0" smtClean="0"/>
              <a:t>À partir des coordonnées généralisées, on peut définir des vitesses généralisées </a:t>
            </a:r>
          </a:p>
          <a:p>
            <a:pPr algn="just"/>
            <a:endParaRPr lang="fr-FR" sz="800" dirty="0" smtClean="0"/>
          </a:p>
          <a:p>
            <a:pPr algn="just"/>
            <a:r>
              <a:rPr lang="fr-FR" sz="2000" dirty="0" smtClean="0"/>
              <a:t>par                , variables aussi indépendantes entre elles :            = </a:t>
            </a:r>
            <a:r>
              <a:rPr lang="fr-FR" sz="2000" dirty="0" err="1" smtClean="0"/>
              <a:t>δij</a:t>
            </a:r>
            <a:r>
              <a:rPr lang="fr-FR" sz="2000" dirty="0" smtClean="0"/>
              <a:t> .</a:t>
            </a:r>
          </a:p>
          <a:p>
            <a:pPr algn="just"/>
            <a:endParaRPr lang="fr-FR" sz="600" dirty="0" smtClean="0"/>
          </a:p>
          <a:p>
            <a:pPr algn="just"/>
            <a:endParaRPr lang="fr-FR" dirty="0"/>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819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929058" y="4214818"/>
            <a:ext cx="326539" cy="571480"/>
          </a:xfrm>
          <a:prstGeom prst="rect">
            <a:avLst/>
          </a:prstGeom>
          <a:noFill/>
        </p:spPr>
      </p:pic>
      <p:pic>
        <p:nvPicPr>
          <p:cNvPr id="8195" name="Picture 3"/>
          <p:cNvPicPr>
            <a:picLocks noChangeAspect="1" noChangeArrowheads="1"/>
          </p:cNvPicPr>
          <p:nvPr/>
        </p:nvPicPr>
        <p:blipFill>
          <a:blip r:embed="rId3">
            <a:lum bright="-20000" contrast="40000"/>
          </a:blip>
          <a:srcRect/>
          <a:stretch>
            <a:fillRect/>
          </a:stretch>
        </p:blipFill>
        <p:spPr bwMode="auto">
          <a:xfrm>
            <a:off x="714348" y="5286388"/>
            <a:ext cx="642942" cy="571504"/>
          </a:xfrm>
          <a:prstGeom prst="rect">
            <a:avLst/>
          </a:prstGeom>
          <a:noFill/>
          <a:ln w="9525">
            <a:noFill/>
            <a:miter lim="800000"/>
            <a:headEnd/>
            <a:tailEnd/>
          </a:ln>
          <a:effectLst/>
        </p:spPr>
      </p:pic>
      <p:pic>
        <p:nvPicPr>
          <p:cNvPr id="8197" name="Picture 5"/>
          <p:cNvPicPr>
            <a:picLocks noChangeAspect="1" noChangeArrowheads="1"/>
          </p:cNvPicPr>
          <p:nvPr/>
        </p:nvPicPr>
        <p:blipFill>
          <a:blip r:embed="rId4">
            <a:lum bright="-20000" contrast="40000"/>
          </a:blip>
          <a:srcRect/>
          <a:stretch>
            <a:fillRect/>
          </a:stretch>
        </p:blipFill>
        <p:spPr bwMode="auto">
          <a:xfrm>
            <a:off x="6215074" y="5344555"/>
            <a:ext cx="428628" cy="5133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642918"/>
            <a:ext cx="8786874" cy="5539978"/>
          </a:xfrm>
          <a:prstGeom prst="rect">
            <a:avLst/>
          </a:prstGeom>
        </p:spPr>
        <p:txBody>
          <a:bodyPr wrap="square">
            <a:spAutoFit/>
          </a:bodyPr>
          <a:lstStyle/>
          <a:p>
            <a:pPr algn="just"/>
            <a:r>
              <a:rPr lang="fr-FR" sz="2000" dirty="0" smtClean="0"/>
              <a:t>Les équations de Newton montrent que l’on peut se donner 2</a:t>
            </a:r>
            <a:r>
              <a:rPr lang="fr-FR" sz="2000" i="1" dirty="0" smtClean="0">
                <a:latin typeface="Times New Roman" pitchFamily="18" charset="0"/>
                <a:cs typeface="Times New Roman" pitchFamily="18" charset="0"/>
              </a:rPr>
              <a:t>l</a:t>
            </a:r>
            <a:r>
              <a:rPr lang="fr-FR" sz="2000" dirty="0" smtClean="0"/>
              <a:t>  conditions initiales, c’est à dire que l’on peut donner arbitrairement </a:t>
            </a:r>
            <a:r>
              <a:rPr lang="fr-FR" sz="2000" i="1" dirty="0" smtClean="0">
                <a:latin typeface="Times New Roman" pitchFamily="18" charset="0"/>
                <a:cs typeface="Times New Roman" pitchFamily="18" charset="0"/>
              </a:rPr>
              <a:t>l</a:t>
            </a:r>
            <a:r>
              <a:rPr lang="fr-FR" sz="2000" dirty="0" smtClean="0"/>
              <a:t> valeurs pour les qi ainsi que </a:t>
            </a:r>
            <a:r>
              <a:rPr lang="fr-FR" sz="2000" i="1" dirty="0" smtClean="0">
                <a:latin typeface="Times New Roman" pitchFamily="18" charset="0"/>
                <a:cs typeface="Times New Roman" pitchFamily="18" charset="0"/>
              </a:rPr>
              <a:t>l </a:t>
            </a:r>
            <a:r>
              <a:rPr lang="fr-FR" sz="2000" dirty="0" smtClean="0"/>
              <a:t>valeurs arbitraires pour les   i .  La résolution   des   équations   de la mécanique </a:t>
            </a:r>
          </a:p>
          <a:p>
            <a:pPr algn="just"/>
            <a:endParaRPr lang="fr-FR" sz="600" dirty="0" smtClean="0"/>
          </a:p>
          <a:p>
            <a:pPr algn="just"/>
            <a:r>
              <a:rPr lang="fr-FR" sz="2000" dirty="0" smtClean="0"/>
              <a:t>permettent de déterminer qi (t) et </a:t>
            </a:r>
          </a:p>
          <a:p>
            <a:pPr algn="just"/>
            <a:endParaRPr lang="fr-FR" sz="2000" dirty="0" smtClean="0"/>
          </a:p>
          <a:p>
            <a:r>
              <a:rPr lang="fr-FR" sz="2400" b="1" dirty="0" smtClean="0">
                <a:solidFill>
                  <a:srgbClr val="FF0000"/>
                </a:solidFill>
              </a:rPr>
              <a:t>I-3) Formalisme Lagrangien pour un système de N particules</a:t>
            </a:r>
          </a:p>
          <a:p>
            <a:pPr algn="just"/>
            <a:r>
              <a:rPr lang="fr-FR" sz="2000" dirty="0" smtClean="0"/>
              <a:t>On suppose que l’on a </a:t>
            </a:r>
            <a:r>
              <a:rPr lang="fr-FR" sz="2000" i="1" dirty="0" smtClean="0">
                <a:latin typeface="Times New Roman" pitchFamily="18" charset="0"/>
                <a:cs typeface="Times New Roman" pitchFamily="18" charset="0"/>
              </a:rPr>
              <a:t>l</a:t>
            </a:r>
            <a:r>
              <a:rPr lang="fr-FR" sz="2000" dirty="0" smtClean="0"/>
              <a:t> coordonnées généralisées q1 ,q2 ..</a:t>
            </a:r>
            <a:r>
              <a:rPr lang="fr-FR" sz="2000" dirty="0" err="1" smtClean="0"/>
              <a:t>q</a:t>
            </a:r>
            <a:r>
              <a:rPr lang="fr-FR" sz="2000" i="1" dirty="0" err="1" smtClean="0">
                <a:latin typeface="Times New Roman" pitchFamily="18" charset="0"/>
                <a:cs typeface="Times New Roman" pitchFamily="18" charset="0"/>
              </a:rPr>
              <a:t>l</a:t>
            </a:r>
            <a:r>
              <a:rPr lang="fr-FR" sz="2000" dirty="0" smtClean="0"/>
              <a:t> avec les vitesses </a:t>
            </a:r>
          </a:p>
          <a:p>
            <a:pPr algn="just"/>
            <a:endParaRPr lang="fr-FR" sz="800" dirty="0" smtClean="0"/>
          </a:p>
          <a:p>
            <a:pPr algn="just"/>
            <a:r>
              <a:rPr lang="fr-FR" sz="2000" dirty="0" smtClean="0"/>
              <a:t>généralisées correspondantes :                                  et                                .</a:t>
            </a:r>
          </a:p>
          <a:p>
            <a:endParaRPr lang="fr-FR" sz="800" dirty="0" smtClean="0"/>
          </a:p>
          <a:p>
            <a:pPr algn="just"/>
            <a:r>
              <a:rPr lang="fr-FR" sz="2000" dirty="0" smtClean="0"/>
              <a:t>On note T l’énergie cinétique et l’énergie potentielle est de la forme V = V (qi), lorsque toutes les forces dérivent d’un potentiel, le Lagrangien du système s’écrit:</a:t>
            </a:r>
          </a:p>
          <a:p>
            <a:pPr algn="just"/>
            <a:endParaRPr lang="fr-FR" sz="800" dirty="0" smtClean="0"/>
          </a:p>
          <a:p>
            <a:r>
              <a:rPr lang="fr-FR" sz="2000" dirty="0" smtClean="0"/>
              <a:t>                           sera  alors                              , une fonction de 2</a:t>
            </a:r>
            <a:r>
              <a:rPr lang="fr-FR" sz="2000" i="1" dirty="0" smtClean="0">
                <a:latin typeface="Times New Roman" pitchFamily="18" charset="0"/>
                <a:cs typeface="Times New Roman" pitchFamily="18" charset="0"/>
              </a:rPr>
              <a:t>l</a:t>
            </a:r>
            <a:r>
              <a:rPr lang="fr-FR" sz="2000" dirty="0" smtClean="0"/>
              <a:t>  variables.</a:t>
            </a:r>
          </a:p>
          <a:p>
            <a:endParaRPr lang="fr-FR" sz="2000" dirty="0" smtClean="0"/>
          </a:p>
          <a:p>
            <a:pPr algn="just"/>
            <a:r>
              <a:rPr lang="fr-FR" sz="2000" dirty="0" smtClean="0"/>
              <a:t>Il se peut que le Lagrangien dépende explicitement du temps, 	               est fonction  de 2</a:t>
            </a:r>
            <a:r>
              <a:rPr lang="fr-FR" sz="2000" i="1" dirty="0" smtClean="0">
                <a:latin typeface="Times New Roman" pitchFamily="18" charset="0"/>
                <a:cs typeface="Times New Roman" pitchFamily="18" charset="0"/>
              </a:rPr>
              <a:t>l</a:t>
            </a:r>
            <a:r>
              <a:rPr lang="fr-FR" sz="2000" dirty="0" smtClean="0"/>
              <a:t> + 1 variables.</a:t>
            </a:r>
          </a:p>
          <a:p>
            <a:endParaRPr lang="fr-FR" sz="2000" dirty="0" smtClean="0"/>
          </a:p>
          <a:p>
            <a:pPr algn="just"/>
            <a:endParaRPr lang="fr-FR" sz="2000" dirty="0" smtClean="0"/>
          </a:p>
        </p:txBody>
      </p:sp>
      <p:pic>
        <p:nvPicPr>
          <p:cNvPr id="5" name="Picture 6"/>
          <p:cNvPicPr>
            <a:picLocks noChangeAspect="1" noChangeArrowheads="1"/>
          </p:cNvPicPr>
          <p:nvPr/>
        </p:nvPicPr>
        <p:blipFill>
          <a:blip r:embed="rId2">
            <a:lum bright="-20000" contrast="40000"/>
          </a:blip>
          <a:srcRect/>
          <a:stretch>
            <a:fillRect/>
          </a:stretch>
        </p:blipFill>
        <p:spPr bwMode="auto">
          <a:xfrm>
            <a:off x="3857620" y="1643050"/>
            <a:ext cx="928694" cy="477839"/>
          </a:xfrm>
          <a:prstGeom prst="rect">
            <a:avLst/>
          </a:prstGeom>
          <a:noFill/>
          <a:ln w="9525">
            <a:noFill/>
            <a:miter lim="800000"/>
            <a:headEnd/>
            <a:tailEnd/>
          </a:ln>
          <a:effectLst/>
        </p:spPr>
      </p:pic>
      <p:pic>
        <p:nvPicPr>
          <p:cNvPr id="6" name="Picture 1"/>
          <p:cNvPicPr>
            <a:picLocks noChangeAspect="1" noChangeArrowheads="1"/>
          </p:cNvPicPr>
          <p:nvPr/>
        </p:nvPicPr>
        <p:blipFill>
          <a:blip r:embed="rId3">
            <a:lum bright="-20000" contrast="40000"/>
          </a:blip>
          <a:srcRect/>
          <a:stretch>
            <a:fillRect/>
          </a:stretch>
        </p:blipFill>
        <p:spPr bwMode="auto">
          <a:xfrm>
            <a:off x="3571868" y="3071810"/>
            <a:ext cx="1643074" cy="428628"/>
          </a:xfrm>
          <a:prstGeom prst="rect">
            <a:avLst/>
          </a:prstGeom>
          <a:noFill/>
          <a:ln w="9525">
            <a:noFill/>
            <a:miter lim="800000"/>
            <a:headEnd/>
            <a:tailEnd/>
          </a:ln>
          <a:effectLst/>
        </p:spPr>
      </p:pic>
      <p:pic>
        <p:nvPicPr>
          <p:cNvPr id="7" name="Picture 2"/>
          <p:cNvPicPr>
            <a:picLocks noChangeAspect="1" noChangeArrowheads="1"/>
          </p:cNvPicPr>
          <p:nvPr/>
        </p:nvPicPr>
        <p:blipFill>
          <a:blip r:embed="rId4">
            <a:lum bright="-20000" contrast="40000"/>
          </a:blip>
          <a:srcRect/>
          <a:stretch>
            <a:fillRect/>
          </a:stretch>
        </p:blipFill>
        <p:spPr bwMode="auto">
          <a:xfrm>
            <a:off x="5715008" y="3071810"/>
            <a:ext cx="1714512" cy="428628"/>
          </a:xfrm>
          <a:prstGeom prst="rect">
            <a:avLst/>
          </a:prstGeom>
          <a:noFill/>
          <a:ln w="9525">
            <a:noFill/>
            <a:miter lim="800000"/>
            <a:headEnd/>
            <a:tailEnd/>
          </a:ln>
          <a:effectLst/>
        </p:spPr>
      </p:pic>
      <p:pic>
        <p:nvPicPr>
          <p:cNvPr id="8" name="Picture 4"/>
          <p:cNvPicPr>
            <a:picLocks noChangeAspect="1" noChangeArrowheads="1"/>
          </p:cNvPicPr>
          <p:nvPr/>
        </p:nvPicPr>
        <p:blipFill>
          <a:blip r:embed="rId5">
            <a:lum bright="-20000" contrast="40000"/>
          </a:blip>
          <a:srcRect/>
          <a:stretch>
            <a:fillRect/>
          </a:stretch>
        </p:blipFill>
        <p:spPr bwMode="auto">
          <a:xfrm>
            <a:off x="3000364" y="4259211"/>
            <a:ext cx="1500198" cy="384235"/>
          </a:xfrm>
          <a:prstGeom prst="rect">
            <a:avLst/>
          </a:prstGeom>
          <a:noFill/>
          <a:ln w="9525">
            <a:noFill/>
            <a:miter lim="800000"/>
            <a:headEnd/>
            <a:tailEnd/>
          </a:ln>
          <a:effectLst/>
        </p:spPr>
      </p:pic>
      <p:pic>
        <p:nvPicPr>
          <p:cNvPr id="9" name="Picture 3"/>
          <p:cNvPicPr>
            <a:picLocks noChangeAspect="1" noChangeArrowheads="1"/>
          </p:cNvPicPr>
          <p:nvPr/>
        </p:nvPicPr>
        <p:blipFill>
          <a:blip r:embed="rId6">
            <a:lum bright="-20000" contrast="40000"/>
          </a:blip>
          <a:srcRect/>
          <a:stretch>
            <a:fillRect/>
          </a:stretch>
        </p:blipFill>
        <p:spPr bwMode="auto">
          <a:xfrm>
            <a:off x="357158" y="4224767"/>
            <a:ext cx="1071570" cy="418679"/>
          </a:xfrm>
          <a:prstGeom prst="rect">
            <a:avLst/>
          </a:prstGeom>
          <a:noFill/>
          <a:ln w="9525">
            <a:noFill/>
            <a:miter lim="800000"/>
            <a:headEnd/>
            <a:tailEnd/>
          </a:ln>
          <a:effectLst/>
        </p:spPr>
      </p:pic>
      <p:pic>
        <p:nvPicPr>
          <p:cNvPr id="11" name="Picture 7"/>
          <p:cNvPicPr>
            <a:picLocks noChangeAspect="1" noChangeArrowheads="1"/>
          </p:cNvPicPr>
          <p:nvPr/>
        </p:nvPicPr>
        <p:blipFill>
          <a:blip r:embed="rId7">
            <a:lum bright="-20000" contrast="40000"/>
          </a:blip>
          <a:srcRect/>
          <a:stretch>
            <a:fillRect/>
          </a:stretch>
        </p:blipFill>
        <p:spPr bwMode="auto">
          <a:xfrm>
            <a:off x="6758006" y="4786322"/>
            <a:ext cx="1528770" cy="500066"/>
          </a:xfrm>
          <a:prstGeom prst="rect">
            <a:avLst/>
          </a:prstGeom>
          <a:noFill/>
          <a:ln w="9525">
            <a:noFill/>
            <a:miter lim="800000"/>
            <a:headEnd/>
            <a:tailEnd/>
          </a:ln>
          <a:effectLst/>
        </p:spPr>
      </p:pic>
      <p:sp>
        <p:nvSpPr>
          <p:cNvPr id="10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0241" name="Picture 1"/>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000364" y="1285860"/>
            <a:ext cx="146113" cy="35716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2">
            <a:lum bright="-20000" contrast="40000"/>
          </a:blip>
          <a:srcRect/>
          <a:stretch>
            <a:fillRect/>
          </a:stretch>
        </p:blipFill>
        <p:spPr bwMode="auto">
          <a:xfrm>
            <a:off x="285720" y="357166"/>
            <a:ext cx="8358246" cy="2714644"/>
          </a:xfrm>
          <a:prstGeom prst="rect">
            <a:avLst/>
          </a:prstGeom>
          <a:noFill/>
          <a:ln w="9525">
            <a:noFill/>
            <a:miter lim="800000"/>
            <a:headEnd/>
            <a:tailEnd/>
          </a:ln>
          <a:effectLst/>
        </p:spPr>
      </p:pic>
      <p:pic>
        <p:nvPicPr>
          <p:cNvPr id="7174" name="Picture 6"/>
          <p:cNvPicPr>
            <a:picLocks noChangeAspect="1" noChangeArrowheads="1"/>
          </p:cNvPicPr>
          <p:nvPr/>
        </p:nvPicPr>
        <p:blipFill>
          <a:blip r:embed="rId3">
            <a:lum bright="-20000" contrast="40000"/>
          </a:blip>
          <a:srcRect/>
          <a:stretch>
            <a:fillRect/>
          </a:stretch>
        </p:blipFill>
        <p:spPr bwMode="auto">
          <a:xfrm>
            <a:off x="357158" y="3071810"/>
            <a:ext cx="6500858" cy="928694"/>
          </a:xfrm>
          <a:prstGeom prst="rect">
            <a:avLst/>
          </a:prstGeom>
          <a:noFill/>
          <a:ln w="9525">
            <a:noFill/>
            <a:miter lim="800000"/>
            <a:headEnd/>
            <a:tailEnd/>
          </a:ln>
          <a:effectLst/>
        </p:spPr>
      </p:pic>
      <p:pic>
        <p:nvPicPr>
          <p:cNvPr id="10" name="Picture 2"/>
          <p:cNvPicPr>
            <a:picLocks noChangeAspect="1" noChangeArrowheads="1"/>
          </p:cNvPicPr>
          <p:nvPr/>
        </p:nvPicPr>
        <p:blipFill>
          <a:blip r:embed="rId4">
            <a:lum bright="-20000" contrast="40000"/>
          </a:blip>
          <a:srcRect/>
          <a:stretch>
            <a:fillRect/>
          </a:stretch>
        </p:blipFill>
        <p:spPr bwMode="auto">
          <a:xfrm>
            <a:off x="285720" y="4214818"/>
            <a:ext cx="7858180" cy="17145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1829</TotalTime>
  <Words>2935</Words>
  <Application>Microsoft Office PowerPoint</Application>
  <PresentationFormat>Affichage à l'écran (4:3)</PresentationFormat>
  <Paragraphs>648</Paragraphs>
  <Slides>49</Slides>
  <Notes>4</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3</vt:i4>
      </vt:variant>
      <vt:variant>
        <vt:lpstr>Titres des diapositives</vt:lpstr>
      </vt:variant>
      <vt:variant>
        <vt:i4>49</vt:i4>
      </vt:variant>
    </vt:vector>
  </HeadingPairs>
  <TitlesOfParts>
    <vt:vector size="58" baseType="lpstr">
      <vt:lpstr>Arial</vt:lpstr>
      <vt:lpstr>Calibri</vt:lpstr>
      <vt:lpstr>Symbol</vt:lpstr>
      <vt:lpstr>Times New Roman</vt:lpstr>
      <vt:lpstr>Wingdings</vt:lpstr>
      <vt:lpstr>Thème Office</vt:lpstr>
      <vt:lpstr>Picture</vt:lpstr>
      <vt:lpstr>Equation</vt:lpstr>
      <vt:lpstr>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ENIT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BSH</dc:creator>
  <cp:lastModifiedBy>fujitsu</cp:lastModifiedBy>
  <cp:revision>105</cp:revision>
  <dcterms:created xsi:type="dcterms:W3CDTF">2013-12-09T13:37:31Z</dcterms:created>
  <dcterms:modified xsi:type="dcterms:W3CDTF">2015-11-24T05:14:11Z</dcterms:modified>
</cp:coreProperties>
</file>